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13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esigner Block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esigner Block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esigner Block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esigner Block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esigner Block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Designer Block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Designer Block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Designer Block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Designer Block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000099"/>
    <a:srgbClr val="99CC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7" autoAdjust="0"/>
    <p:restoredTop sz="94660"/>
  </p:normalViewPr>
  <p:slideViewPr>
    <p:cSldViewPr>
      <p:cViewPr>
        <p:scale>
          <a:sx n="70" d="100"/>
          <a:sy n="70" d="100"/>
        </p:scale>
        <p:origin x="-480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034A6E-4F3F-4678-B9C0-AA4F0A8E73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270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0DE32-3233-4991-8B44-ADCA77CFAC8E}" type="slidenum">
              <a:rPr lang="pt-BR" smtClean="0">
                <a:latin typeface="Arial" pitchFamily="34" charset="0"/>
              </a:rPr>
              <a:pPr/>
              <a:t>30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0DE32-3233-4991-8B44-ADCA77CFAC8E}" type="slidenum">
              <a:rPr lang="pt-BR" smtClean="0">
                <a:latin typeface="Arial" pitchFamily="34" charset="0"/>
              </a:rPr>
              <a:pPr/>
              <a:t>21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34A6E-4F3F-4678-B9C0-AA4F0A8E739D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>
            <a:off x="4211960" y="6473825"/>
            <a:ext cx="4932040" cy="384175"/>
          </a:xfrm>
        </p:spPr>
        <p:txBody>
          <a:bodyPr/>
          <a:lstStyle>
            <a:lvl1pPr>
              <a:defRPr sz="1600" i="1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BR" dirty="0" smtClean="0"/>
              <a:t>Baseado nos slides de aula do prof. </a:t>
            </a:r>
            <a:r>
              <a:rPr lang="pt-BR" dirty="0" err="1" smtClean="0"/>
              <a:t>Jalerson</a:t>
            </a:r>
            <a:r>
              <a:rPr lang="pt-BR" dirty="0" smtClean="0"/>
              <a:t> Lima</a:t>
            </a:r>
            <a:endParaRPr lang="pt-BR" dirty="0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92633-853E-4CEF-9058-14E869793D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Baseado nos slides de aula do prof. Jalerson Lima</a:t>
            </a: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E0436-7396-49E8-B5CC-9D11E48EC4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Baseado nos slides de aula do prof. Jalerson Lima</a:t>
            </a: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3E78-3BCA-4E62-A78F-DEE8E0BC06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27707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27DA7D-6BFD-4236-ABBB-2306BC6576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3131840" y="6453337"/>
            <a:ext cx="5576664" cy="404664"/>
          </a:xfrm>
        </p:spPr>
        <p:txBody>
          <a:bodyPr rtlCol="0"/>
          <a:lstStyle>
            <a:lvl1pPr algn="r">
              <a:defRPr sz="1600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Baseado nos slides de aula do prof. Jalerson Lima</a:t>
            </a: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508BE-13C7-4D61-AB1B-3B83C8A142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Baseado nos slides de aula do prof. Jalerson Lima</a:t>
            </a: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212E-C7A6-4A5E-BFF5-BB568D1EDC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Baseado nos slides de aula do prof. Jalerson Lima</a:t>
            </a: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30D36-3C8B-45A3-B68E-BDB168B8CF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B799FB-78EC-4A85-A585-082246F4DA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Baseado nos slides de aula do prof. Jalerson Lima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Baseado nos slides de aula do prof. Jalerson Lima</a:t>
            </a: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783E3-F646-496A-9384-C8E97F7330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8E4E78-C0E1-4742-B8DC-877A448573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Baseado nos slides de aula do prof. Jalerson Lima</a:t>
            </a: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83F272-9E60-4815-933D-9D1C6CF718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Baseado nos slides de aula do prof. Jalerson Lima</a:t>
            </a: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240360" y="6492875"/>
            <a:ext cx="565212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600" i="1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 algn="r">
              <a:defRPr/>
            </a:pPr>
            <a:r>
              <a:rPr lang="pt-BR" dirty="0" smtClean="0"/>
              <a:t>Baseado nos slides de aula do prof. </a:t>
            </a:r>
            <a:r>
              <a:rPr lang="pt-BR" dirty="0" err="1" smtClean="0"/>
              <a:t>Jalerson</a:t>
            </a:r>
            <a:r>
              <a:rPr lang="pt-BR" dirty="0" smtClean="0"/>
              <a:t> Lima</a:t>
            </a:r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B22116-F84C-4F18-AAB1-AE0CD742B9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0" r:id="rId4"/>
    <p:sldLayoutId id="2147483781" r:id="rId5"/>
    <p:sldLayoutId id="2147483788" r:id="rId6"/>
    <p:sldLayoutId id="2147483782" r:id="rId7"/>
    <p:sldLayoutId id="2147483789" r:id="rId8"/>
    <p:sldLayoutId id="2147483790" r:id="rId9"/>
    <p:sldLayoutId id="2147483783" r:id="rId10"/>
    <p:sldLayoutId id="214748378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FB83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C0E5A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F3AAB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cente.ifrn.edu.br/albalopes" TargetMode="External"/><Relationship Id="rId2" Type="http://schemas.openxmlformats.org/officeDocument/2006/relationships/hyperlink" Target="mailto:alba.lopes@ifrn.edu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350" y="2708920"/>
            <a:ext cx="7740650" cy="122453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Comandos de Repetição</a:t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dirty="0" err="1" smtClean="0"/>
              <a:t>While</a:t>
            </a:r>
            <a:r>
              <a:rPr lang="pt-BR" dirty="0" smtClean="0"/>
              <a:t>, Do..</a:t>
            </a:r>
            <a:r>
              <a:rPr lang="pt-BR" dirty="0" err="1" smtClean="0"/>
              <a:t>While</a:t>
            </a:r>
            <a:r>
              <a:rPr lang="pt-BR" dirty="0" smtClean="0"/>
              <a:t> e For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267744" y="4508500"/>
            <a:ext cx="6192044" cy="20891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pt-BR" b="1" dirty="0" smtClean="0">
                <a:solidFill>
                  <a:schemeClr val="tx2"/>
                </a:solidFill>
                <a:latin typeface="+mn-lt"/>
              </a:rPr>
              <a:t>Disciplina</a:t>
            </a:r>
            <a:r>
              <a:rPr lang="pt-BR" b="1">
                <a:solidFill>
                  <a:schemeClr val="tx2"/>
                </a:solidFill>
                <a:latin typeface="+mn-lt"/>
              </a:rPr>
              <a:t>: </a:t>
            </a:r>
            <a:r>
              <a:rPr lang="pt-BR" b="1" smtClean="0">
                <a:solidFill>
                  <a:schemeClr val="tx2"/>
                </a:solidFill>
                <a:latin typeface="+mn-lt"/>
              </a:rPr>
              <a:t>Algoritmos</a:t>
            </a:r>
            <a:endParaRPr lang="pt-BR" b="1" dirty="0">
              <a:solidFill>
                <a:schemeClr val="tx2"/>
              </a:solidFill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</a:rPr>
              <a:t>Professora: Alba Lopes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pt-BR" b="1" dirty="0" smtClean="0">
                <a:solidFill>
                  <a:schemeClr val="tx2"/>
                </a:solidFill>
                <a:latin typeface="+mn-lt"/>
                <a:hlinkClick r:id="rId2"/>
              </a:rPr>
              <a:t>alba.lopes@ifrn.edu.br</a:t>
            </a:r>
            <a:endParaRPr lang="pt-BR" b="1" dirty="0" smtClean="0">
              <a:solidFill>
                <a:schemeClr val="tx2"/>
              </a:solidFill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lang="pt-BR" b="1" dirty="0" smtClean="0">
              <a:solidFill>
                <a:schemeClr val="tx2"/>
              </a:solidFill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pt-BR" b="1" dirty="0" smtClean="0">
                <a:solidFill>
                  <a:schemeClr val="tx2"/>
                </a:solidFill>
                <a:latin typeface="+mn-lt"/>
                <a:hlinkClick r:id="rId3"/>
              </a:rPr>
              <a:t>http://docente.ifrn.edu.br/albalopes</a:t>
            </a:r>
            <a:endParaRPr lang="pt-BR" b="1" dirty="0" smtClean="0">
              <a:solidFill>
                <a:schemeClr val="tx2"/>
              </a:solidFill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lang="pt-BR" b="1" dirty="0" smtClean="0">
              <a:solidFill>
                <a:schemeClr val="tx2"/>
              </a:solidFill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lang="pt-BR" b="1" dirty="0">
              <a:solidFill>
                <a:schemeClr val="tx2"/>
              </a:solidFill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lang="pt-BR" b="1" dirty="0">
              <a:solidFill>
                <a:schemeClr val="tx2"/>
              </a:solidFill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lang="pt-BR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8196" name="Imagem 5" descr="simbolo_ifr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188913"/>
            <a:ext cx="32385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852936"/>
            <a:ext cx="830627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Exemplo (número fixo de vezes)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E se tivesse que escrever a mensagem 1000 vezes?</a:t>
            </a:r>
          </a:p>
          <a:p>
            <a:pPr lvl="1"/>
            <a:r>
              <a:rPr lang="pt-BR" dirty="0" smtClean="0"/>
              <a:t>Melhor usar um comando de repetição!</a:t>
            </a:r>
          </a:p>
        </p:txBody>
      </p:sp>
      <p:sp>
        <p:nvSpPr>
          <p:cNvPr id="7" name="Texto Explicativo 2 6"/>
          <p:cNvSpPr/>
          <p:nvPr/>
        </p:nvSpPr>
        <p:spPr>
          <a:xfrm>
            <a:off x="5292080" y="2420888"/>
            <a:ext cx="2088232" cy="1224136"/>
          </a:xfrm>
          <a:prstGeom prst="borderCallout2">
            <a:avLst>
              <a:gd name="adj1" fmla="val 29173"/>
              <a:gd name="adj2" fmla="val -696"/>
              <a:gd name="adj3" fmla="val 85890"/>
              <a:gd name="adj4" fmla="val -53608"/>
              <a:gd name="adj5" fmla="val 102802"/>
              <a:gd name="adj6" fmla="val -121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É preciso IDENTIFICAR a </a:t>
            </a:r>
            <a:r>
              <a:rPr lang="pt-BR" b="1" dirty="0" smtClean="0"/>
              <a:t>condição de parada</a:t>
            </a:r>
            <a:r>
              <a:rPr lang="pt-BR" dirty="0" smtClean="0"/>
              <a:t> do laço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Exemplo (número fixo de vezes)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E se tivesse que escrever a mensagem 1000 vezes?</a:t>
            </a:r>
          </a:p>
          <a:p>
            <a:pPr lvl="1"/>
            <a:r>
              <a:rPr lang="pt-BR" dirty="0" smtClean="0"/>
              <a:t>Melhor usar um comando de repetição!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852936"/>
            <a:ext cx="830627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 Explicativo 2 6"/>
          <p:cNvSpPr/>
          <p:nvPr/>
        </p:nvSpPr>
        <p:spPr>
          <a:xfrm>
            <a:off x="5796136" y="5013176"/>
            <a:ext cx="2088232" cy="1224136"/>
          </a:xfrm>
          <a:prstGeom prst="borderCallout2">
            <a:avLst>
              <a:gd name="adj1" fmla="val 29173"/>
              <a:gd name="adj2" fmla="val -696"/>
              <a:gd name="adj3" fmla="val -11650"/>
              <a:gd name="adj4" fmla="val -15139"/>
              <a:gd name="adj5" fmla="val -62512"/>
              <a:gd name="adj6" fmla="val -891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É preciso </a:t>
            </a:r>
            <a:r>
              <a:rPr lang="pt-BR" b="1" dirty="0" smtClean="0"/>
              <a:t>ATUALIZAR</a:t>
            </a:r>
            <a:r>
              <a:rPr lang="pt-BR" dirty="0" smtClean="0"/>
              <a:t> a variável de controle do laço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6672"/>
            <a:ext cx="1224136" cy="174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Exemplo (número indeterminado)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Algoritmo para comer um cacho de uva</a:t>
            </a:r>
          </a:p>
          <a:p>
            <a:pPr lvl="1"/>
            <a:r>
              <a:rPr lang="pt-BR" dirty="0" smtClean="0"/>
              <a:t>Não se sabe ao certo quantas uvas tem no cacho</a:t>
            </a:r>
          </a:p>
          <a:p>
            <a:pPr lvl="1"/>
            <a:r>
              <a:rPr lang="pt-BR" dirty="0" smtClean="0"/>
              <a:t>Sempre é preciso identificar se há ou não uvas no cacho para continuar comendo...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4" y="3462048"/>
            <a:ext cx="8115130" cy="288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25144"/>
          </a:xfrm>
        </p:spPr>
        <p:txBody>
          <a:bodyPr/>
          <a:lstStyle/>
          <a:p>
            <a:pPr marL="457200" indent="-457200" algn="just"/>
            <a:r>
              <a:rPr lang="pt-BR" dirty="0" smtClean="0"/>
              <a:t>Resolva os exercícios a seguir usando </a:t>
            </a:r>
            <a:r>
              <a:rPr lang="pt-BR" b="1" dirty="0" smtClean="0"/>
              <a:t>comandos de repetição</a:t>
            </a:r>
            <a:endParaRPr lang="pt-BR" dirty="0" smtClean="0"/>
          </a:p>
          <a:p>
            <a:pPr marL="823913" lvl="1" indent="-457200">
              <a:buFont typeface="+mj-lt"/>
              <a:buAutoNum type="arabicPeriod"/>
            </a:pPr>
            <a:r>
              <a:rPr lang="pt-BR" dirty="0" smtClean="0"/>
              <a:t>Calcular a soma dos números de 1 a 20 usando comando de repetição </a:t>
            </a:r>
          </a:p>
          <a:p>
            <a:pPr marL="823913" lvl="1" indent="-457200">
              <a:buFont typeface="+mj-lt"/>
              <a:buAutoNum type="arabicPeriod"/>
            </a:pPr>
            <a:r>
              <a:rPr lang="pt-BR" dirty="0" smtClean="0"/>
              <a:t>Escrever os números pares existentes entre 1 e 20</a:t>
            </a:r>
          </a:p>
          <a:p>
            <a:pPr marL="823913" lvl="1" indent="-457200">
              <a:buFont typeface="+mj-lt"/>
              <a:buAutoNum type="arabicPeriod"/>
            </a:pPr>
            <a:r>
              <a:rPr lang="pt-BR" dirty="0" smtClean="0"/>
              <a:t>Ler um número e calcular seu fatorial</a:t>
            </a:r>
          </a:p>
          <a:p>
            <a:pPr marL="1098550" lvl="2" indent="-457200"/>
            <a:r>
              <a:rPr lang="pt-BR" dirty="0" smtClean="0"/>
              <a:t>Ex: 5! = 5 * 4 * 3 * 2 * 1 </a:t>
            </a:r>
          </a:p>
          <a:p>
            <a:pPr marL="823913" lvl="1" indent="-457200">
              <a:buFont typeface="+mj-lt"/>
              <a:buAutoNum type="arabicPeriod"/>
            </a:pPr>
            <a:r>
              <a:rPr lang="pt-BR" dirty="0" smtClean="0"/>
              <a:t>Ler 10 números do usuário e calcule a média</a:t>
            </a:r>
          </a:p>
          <a:p>
            <a:pPr marL="823913" lvl="1" indent="-457200">
              <a:buFont typeface="+mj-lt"/>
              <a:buAutoNum type="arabicPeriod"/>
            </a:pPr>
            <a:r>
              <a:rPr lang="pt-BR" dirty="0" smtClean="0"/>
              <a:t>Ler a idade de várias pessoas e calcular a média das idades. Encerrar a execução quando valor negativo for digitado.</a:t>
            </a:r>
          </a:p>
          <a:p>
            <a:pPr marL="457200" indent="-45720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25144"/>
          </a:xfrm>
        </p:spPr>
        <p:txBody>
          <a:bodyPr/>
          <a:lstStyle/>
          <a:p>
            <a:pPr marL="823913" lvl="1" indent="-457200">
              <a:buFont typeface="Wingdings" pitchFamily="2" charset="2"/>
              <a:buAutoNum type="arabicPeriod" startAt="6"/>
            </a:pPr>
            <a:r>
              <a:rPr lang="pt-BR" dirty="0" smtClean="0"/>
              <a:t>Leia uma sequencia de números do usuário e escreva o dobro de cada número lido. Encerre a execução quando o número digitado for negativo</a:t>
            </a:r>
          </a:p>
          <a:p>
            <a:pPr marL="823913" lvl="1" indent="-457200">
              <a:buFont typeface="Wingdings 2" pitchFamily="18" charset="2"/>
              <a:buAutoNum type="arabicPeriod" startAt="6"/>
            </a:pPr>
            <a:r>
              <a:rPr lang="pt-BR" dirty="0" smtClean="0"/>
              <a:t>Escreva um algoritmo que calcule a soma dos números pares enquanto o valor da soma for menor do que 100.</a:t>
            </a:r>
          </a:p>
          <a:p>
            <a:pPr marL="823913" lvl="1" indent="-457200">
              <a:buAutoNum type="arabicPeriod" startAt="6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Comando de Repetição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As estruturas de repetição são classificadas em 3 tipos</a:t>
            </a:r>
          </a:p>
          <a:p>
            <a:pPr lvl="1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Repetição com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teste no início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 do laço</a:t>
            </a:r>
          </a:p>
          <a:p>
            <a:pPr lvl="1"/>
            <a:r>
              <a:rPr lang="pt-BR" dirty="0" smtClean="0"/>
              <a:t>Repetição com </a:t>
            </a:r>
            <a:r>
              <a:rPr lang="pt-BR" b="1" dirty="0" smtClean="0"/>
              <a:t>teste no final</a:t>
            </a:r>
            <a:r>
              <a:rPr lang="pt-BR" dirty="0" smtClean="0"/>
              <a:t> do laço</a:t>
            </a:r>
          </a:p>
          <a:p>
            <a:pPr lvl="1"/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Repetição com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variável de controle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9340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Repetição com Teste no Final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É semelhante à estrutura </a:t>
            </a:r>
            <a:r>
              <a:rPr lang="pt-BR" b="1" dirty="0" err="1" smtClean="0"/>
              <a:t>while</a:t>
            </a:r>
            <a:r>
              <a:rPr lang="pt-BR" dirty="0" smtClean="0"/>
              <a:t>, porém a condição de teste fica no final do laço</a:t>
            </a:r>
          </a:p>
          <a:p>
            <a:r>
              <a:rPr lang="pt-BR" dirty="0" smtClean="0"/>
              <a:t>A sequência de comandos dentro do </a:t>
            </a:r>
            <a:r>
              <a:rPr lang="pt-BR" b="1" dirty="0" smtClean="0"/>
              <a:t>do...</a:t>
            </a:r>
            <a:r>
              <a:rPr lang="pt-BR" b="1" dirty="0" err="1" smtClean="0"/>
              <a:t>while</a:t>
            </a:r>
            <a:r>
              <a:rPr lang="pt-BR" dirty="0" smtClean="0"/>
              <a:t> é realizada no mínimo uma vez, diferente do </a:t>
            </a:r>
            <a:r>
              <a:rPr lang="pt-BR" b="1" dirty="0" err="1" smtClean="0"/>
              <a:t>while</a:t>
            </a:r>
            <a:r>
              <a:rPr lang="pt-BR" dirty="0" smtClean="0"/>
              <a:t>, que pode nem ser executada.</a:t>
            </a:r>
          </a:p>
        </p:txBody>
      </p:sp>
    </p:spTree>
    <p:extLst>
      <p:ext uri="{BB962C8B-B14F-4D97-AF65-F5344CB8AC3E}">
        <p14:creationId xmlns:p14="http://schemas.microsoft.com/office/powerpoint/2010/main" val="3969977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2276872"/>
            <a:ext cx="839073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Estrutura Do...</a:t>
            </a:r>
            <a:r>
              <a:rPr lang="pt-BR" dirty="0" err="1" smtClean="0"/>
              <a:t>While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251520" y="1600201"/>
            <a:ext cx="8784976" cy="460648"/>
          </a:xfrm>
        </p:spPr>
        <p:txBody>
          <a:bodyPr/>
          <a:lstStyle/>
          <a:p>
            <a:r>
              <a:rPr lang="pt-BR" b="1" dirty="0" smtClean="0"/>
              <a:t>Sintaxe:</a:t>
            </a:r>
          </a:p>
          <a:p>
            <a:pPr marL="0" indent="0">
              <a:buNone/>
            </a:pPr>
            <a:endParaRPr lang="pt-BR" sz="2000" b="1" dirty="0" smtClean="0"/>
          </a:p>
          <a:p>
            <a:pPr marL="0" indent="0">
              <a:buNone/>
            </a:pPr>
            <a:r>
              <a:rPr lang="pt-BR" sz="2000" b="1" dirty="0" smtClean="0"/>
              <a:t>do{</a:t>
            </a:r>
            <a:endParaRPr lang="pt-BR" sz="2000" b="1" dirty="0"/>
          </a:p>
          <a:p>
            <a:pPr marL="366713" lvl="1" indent="0">
              <a:buNone/>
            </a:pPr>
            <a:r>
              <a:rPr lang="pt-BR" sz="2000" i="1" dirty="0" smtClean="0"/>
              <a:t>&lt;comandos&gt;</a:t>
            </a:r>
          </a:p>
          <a:p>
            <a:pPr marL="0" indent="0">
              <a:buNone/>
            </a:pPr>
            <a:r>
              <a:rPr lang="pt-BR" sz="2000" b="1" dirty="0" smtClean="0"/>
              <a:t>}</a:t>
            </a:r>
            <a:endParaRPr lang="pt-BR" sz="2000" b="1" dirty="0"/>
          </a:p>
          <a:p>
            <a:pPr marL="0" indent="0">
              <a:buNone/>
            </a:pPr>
            <a:r>
              <a:rPr lang="pt-BR" sz="2000" b="1" dirty="0" err="1" smtClean="0"/>
              <a:t>while</a:t>
            </a:r>
            <a:r>
              <a:rPr lang="pt-BR" sz="2000" b="1" dirty="0" smtClean="0"/>
              <a:t>( </a:t>
            </a:r>
            <a:r>
              <a:rPr lang="pt-BR" sz="2000" i="1" dirty="0" smtClean="0"/>
              <a:t>&lt;</a:t>
            </a:r>
            <a:r>
              <a:rPr lang="pt-BR" sz="2000" i="1" dirty="0" err="1" smtClean="0"/>
              <a:t>condicao</a:t>
            </a:r>
            <a:r>
              <a:rPr lang="pt-BR" sz="2000" i="1" dirty="0" smtClean="0"/>
              <a:t>&gt;</a:t>
            </a:r>
            <a:r>
              <a:rPr lang="pt-BR" sz="2000" b="1" dirty="0" smtClean="0"/>
              <a:t> );</a:t>
            </a:r>
            <a:endParaRPr lang="pt-BR" sz="20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900375"/>
              </p:ext>
            </p:extLst>
          </p:nvPr>
        </p:nvGraphicFramePr>
        <p:xfrm>
          <a:off x="285720" y="4437112"/>
          <a:ext cx="8352928" cy="18316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4216"/>
                <a:gridCol w="6408712"/>
              </a:tblGrid>
              <a:tr h="642942">
                <a:tc>
                  <a:txBody>
                    <a:bodyPr/>
                    <a:lstStyle/>
                    <a:p>
                      <a:r>
                        <a:rPr lang="pt-BR" b="0" i="1" dirty="0" smtClean="0"/>
                        <a:t>&lt;comandos&gt;</a:t>
                      </a:r>
                      <a:endParaRPr lang="pt-BR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Sequencia</a:t>
                      </a:r>
                      <a:r>
                        <a:rPr lang="pt-BR" b="0" dirty="0" smtClean="0"/>
                        <a:t> de comandos a ser repetida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1" dirty="0" smtClean="0"/>
                        <a:t>&lt;</a:t>
                      </a:r>
                      <a:r>
                        <a:rPr lang="pt-BR" i="1" dirty="0" err="1" smtClean="0"/>
                        <a:t>condicao</a:t>
                      </a:r>
                      <a:r>
                        <a:rPr lang="pt-BR" i="1" dirty="0" smtClean="0"/>
                        <a:t>&gt;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Condição</a:t>
                      </a:r>
                      <a:r>
                        <a:rPr lang="pt-BR" baseline="0" dirty="0" smtClean="0"/>
                        <a:t> a ser avaliada para verificar se o laço deve ser  executado mais uma vez.</a:t>
                      </a:r>
                    </a:p>
                    <a:p>
                      <a:r>
                        <a:rPr lang="pt-BR" baseline="0" dirty="0" smtClean="0"/>
                        <a:t>É uma expressão lógica que resulta em </a:t>
                      </a:r>
                      <a:r>
                        <a:rPr lang="pt-BR" b="1" baseline="0" dirty="0" smtClean="0"/>
                        <a:t>verdadeiro</a:t>
                      </a:r>
                      <a:r>
                        <a:rPr lang="pt-BR" baseline="0" dirty="0" smtClean="0"/>
                        <a:t> ou </a:t>
                      </a:r>
                      <a:r>
                        <a:rPr lang="pt-BR" b="1" baseline="0" dirty="0" smtClean="0"/>
                        <a:t>falso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737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Estrutura Do...</a:t>
            </a:r>
            <a:r>
              <a:rPr lang="pt-BR" dirty="0" err="1" smtClean="0"/>
              <a:t>While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251520" y="1600201"/>
            <a:ext cx="8784976" cy="460648"/>
          </a:xfrm>
        </p:spPr>
        <p:txBody>
          <a:bodyPr/>
          <a:lstStyle/>
          <a:p>
            <a:r>
              <a:rPr lang="pt-BR" b="1" dirty="0" smtClean="0"/>
              <a:t>Exemplo: Subir escada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676875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689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Escreva um algoritmo usando a estrutura </a:t>
            </a:r>
            <a:r>
              <a:rPr lang="pt-BR" b="1" dirty="0" smtClean="0"/>
              <a:t>DO...WHILE </a:t>
            </a:r>
            <a:r>
              <a:rPr lang="pt-BR" dirty="0" smtClean="0"/>
              <a:t>que leia uma sequência de dois números, calcule e escreva o valor da soma desses dois números. </a:t>
            </a:r>
          </a:p>
          <a:p>
            <a:pPr>
              <a:buNone/>
            </a:pPr>
            <a:r>
              <a:rPr lang="pt-BR" dirty="0" smtClean="0"/>
              <a:t>	Após escrever o resultado de soma, pergunte ao usuário se ele deseja ler novo valor. O programa deve finalizar se a resposta do usuário for “não”.</a:t>
            </a:r>
          </a:p>
        </p:txBody>
      </p:sp>
    </p:spTree>
    <p:extLst>
      <p:ext uri="{BB962C8B-B14F-4D97-AF65-F5344CB8AC3E}">
        <p14:creationId xmlns:p14="http://schemas.microsoft.com/office/powerpoint/2010/main" val="770293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Comandos de Repetição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pPr lvl="0">
              <a:defRPr/>
            </a:pPr>
            <a:r>
              <a:rPr lang="pt-BR" dirty="0" smtClean="0"/>
              <a:t>Usada quando se deseja que um trecho do algoritmo seja repetido várias vezes</a:t>
            </a:r>
          </a:p>
          <a:p>
            <a:pPr lvl="0">
              <a:defRPr/>
            </a:pPr>
            <a:r>
              <a:rPr lang="pt-BR" dirty="0" smtClean="0"/>
              <a:t>A quantidade de repetições pode ser fixa ou depender de uma condição</a:t>
            </a:r>
          </a:p>
          <a:p>
            <a:pPr lvl="1"/>
            <a:endParaRPr lang="pt-BR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6" r="55855"/>
          <a:stretch/>
        </p:blipFill>
        <p:spPr bwMode="auto">
          <a:xfrm>
            <a:off x="3275857" y="3028950"/>
            <a:ext cx="1800199" cy="379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30928"/>
            <a:ext cx="2232248" cy="31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Estrutura Do...</a:t>
            </a:r>
            <a:r>
              <a:rPr lang="pt-BR" dirty="0" err="1" smtClean="0"/>
              <a:t>While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05" y="1822862"/>
            <a:ext cx="8578259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20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5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611188" y="1628775"/>
            <a:ext cx="7467600" cy="4873625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pt-BR" dirty="0"/>
              <a:t>Leia 10 números e exiba qual foi o menor número digitado pelo usuário. 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dirty="0"/>
              <a:t>Leia 20 números e exiba qual foi o </a:t>
            </a:r>
            <a:r>
              <a:rPr lang="pt-BR" dirty="0" smtClean="0"/>
              <a:t>maior número </a:t>
            </a:r>
            <a:r>
              <a:rPr lang="pt-BR" dirty="0"/>
              <a:t>digitado pelo usuário.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649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pt-BR" dirty="0" smtClean="0"/>
              <a:t>Escreva um algoritmo usando a estrutura </a:t>
            </a:r>
            <a:r>
              <a:rPr lang="pt-BR" b="1" dirty="0" smtClean="0"/>
              <a:t>DO...WHILE </a:t>
            </a:r>
            <a:r>
              <a:rPr lang="pt-BR" dirty="0" smtClean="0"/>
              <a:t>que leia simule o funcionamento de um banco. </a:t>
            </a:r>
          </a:p>
          <a:p>
            <a:pPr lvl="1"/>
            <a:r>
              <a:rPr lang="pt-BR" dirty="0" smtClean="0"/>
              <a:t>O algoritmo deve, inicialmente, ler o saldo atual do cliente, e em seguida, entrar em um laço que leia qual operação o  usuário deseja realizar: </a:t>
            </a:r>
          </a:p>
          <a:p>
            <a:pPr lvl="2"/>
            <a:r>
              <a:rPr lang="pt-BR" dirty="0" smtClean="0"/>
              <a:t>Saque ou Depósito</a:t>
            </a:r>
          </a:p>
          <a:p>
            <a:pPr lvl="1"/>
            <a:r>
              <a:rPr lang="pt-BR" dirty="0" smtClean="0"/>
              <a:t>Em seguida, deve ler o valor. </a:t>
            </a:r>
          </a:p>
          <a:p>
            <a:pPr lvl="2"/>
            <a:r>
              <a:rPr lang="pt-BR" dirty="0" smtClean="0"/>
              <a:t>Se a operação a ser realizada for saque, o valor deve ser subtraído do saldo.</a:t>
            </a:r>
          </a:p>
          <a:p>
            <a:pPr lvl="2"/>
            <a:r>
              <a:rPr lang="pt-BR" dirty="0" smtClean="0"/>
              <a:t>Se a operação for depósito, o valor deve ser adicionado ao saldo.</a:t>
            </a:r>
            <a:endParaRPr lang="pt-BR" dirty="0"/>
          </a:p>
          <a:p>
            <a:pPr lvl="1"/>
            <a:r>
              <a:rPr lang="pt-BR" dirty="0" smtClean="0"/>
              <a:t>Ao final de cada operação, deve ser lido do usuário a informação se ele deseja realizar uma nova operação. O programa deve continuar executando até que o usuário informe que não possui mais operações para realizar.</a:t>
            </a:r>
          </a:p>
        </p:txBody>
      </p:sp>
    </p:spTree>
    <p:extLst>
      <p:ext uri="{BB962C8B-B14F-4D97-AF65-F5344CB8AC3E}">
        <p14:creationId xmlns:p14="http://schemas.microsoft.com/office/powerpoint/2010/main" val="1301202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Comando de Repetição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As estruturas de repetição são classificadas em 3 tipos</a:t>
            </a:r>
          </a:p>
          <a:p>
            <a:pPr lvl="1"/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Repetição com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teste no início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 do laço</a:t>
            </a:r>
          </a:p>
          <a:p>
            <a:pPr lvl="1"/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Repetição com teste no final do laço</a:t>
            </a:r>
          </a:p>
          <a:p>
            <a:pPr lvl="1"/>
            <a:r>
              <a:rPr lang="pt-BR" dirty="0"/>
              <a:t>Repetição com </a:t>
            </a:r>
            <a:r>
              <a:rPr lang="pt-BR" b="1" dirty="0"/>
              <a:t>variável de controle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793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Repetição com Variável de Controle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Quando se conhece o número de vezes que um trecho do algoritmo deve ser repetido, deve ser utilizado uma estrutura com </a:t>
            </a:r>
            <a:r>
              <a:rPr lang="pt-BR" b="1" dirty="0" smtClean="0"/>
              <a:t>variável de controle</a:t>
            </a:r>
          </a:p>
          <a:p>
            <a:r>
              <a:rPr lang="pt-BR" dirty="0" smtClean="0"/>
              <a:t>É utilizada a estrutura </a:t>
            </a:r>
            <a:r>
              <a:rPr lang="pt-BR" b="1" dirty="0" smtClean="0"/>
              <a:t>FOR</a:t>
            </a:r>
          </a:p>
          <a:p>
            <a:pPr lvl="1"/>
            <a:r>
              <a:rPr lang="pt-BR" dirty="0" smtClean="0"/>
              <a:t>Essa estrutura descreve a repetição de um </a:t>
            </a:r>
            <a:r>
              <a:rPr lang="pt-BR" b="1" dirty="0" smtClean="0"/>
              <a:t>número definido </a:t>
            </a:r>
            <a:r>
              <a:rPr lang="pt-BR" dirty="0" smtClean="0"/>
              <a:t>de vezes, indicando já na estrutura, o </a:t>
            </a:r>
            <a:r>
              <a:rPr lang="pt-BR" b="1" dirty="0" smtClean="0"/>
              <a:t>valor inicial</a:t>
            </a:r>
            <a:r>
              <a:rPr lang="pt-BR" dirty="0" smtClean="0"/>
              <a:t> da variável, a </a:t>
            </a:r>
            <a:r>
              <a:rPr lang="pt-BR" b="1" dirty="0" smtClean="0"/>
              <a:t>condição de parada </a:t>
            </a:r>
            <a:r>
              <a:rPr lang="pt-BR" dirty="0" smtClean="0"/>
              <a:t>e o </a:t>
            </a:r>
            <a:r>
              <a:rPr lang="pt-BR" b="1" dirty="0" smtClean="0"/>
              <a:t>incremento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1658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2060848"/>
            <a:ext cx="84969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Repetição com Variável de Controle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251520" y="1600201"/>
            <a:ext cx="8784976" cy="460648"/>
          </a:xfrm>
        </p:spPr>
        <p:txBody>
          <a:bodyPr/>
          <a:lstStyle/>
          <a:p>
            <a:r>
              <a:rPr lang="pt-BR" b="1" dirty="0" smtClean="0"/>
              <a:t>Sintaxe:</a:t>
            </a:r>
          </a:p>
          <a:p>
            <a:pPr marL="0" indent="0">
              <a:buNone/>
            </a:pPr>
            <a:r>
              <a:rPr lang="pt-BR" sz="2000" b="1" dirty="0" smtClean="0"/>
              <a:t>for (</a:t>
            </a:r>
            <a:r>
              <a:rPr lang="pt-BR" sz="2000" i="1" dirty="0" smtClean="0"/>
              <a:t>&lt;inicialização&gt;; </a:t>
            </a:r>
            <a:r>
              <a:rPr lang="pt-BR" sz="2000" b="1" dirty="0" smtClean="0"/>
              <a:t> </a:t>
            </a:r>
            <a:r>
              <a:rPr lang="pt-BR" sz="2000" dirty="0" smtClean="0"/>
              <a:t>&lt;</a:t>
            </a:r>
            <a:r>
              <a:rPr lang="pt-BR" sz="2000" dirty="0" err="1" smtClean="0"/>
              <a:t>condicao</a:t>
            </a:r>
            <a:r>
              <a:rPr lang="pt-BR" sz="2000" dirty="0" smtClean="0"/>
              <a:t>&gt;</a:t>
            </a:r>
            <a:r>
              <a:rPr lang="pt-BR" sz="2000" i="1" dirty="0" smtClean="0"/>
              <a:t>; &lt;incremento&gt; )</a:t>
            </a:r>
            <a:r>
              <a:rPr lang="pt-BR" sz="2000" b="1" dirty="0" smtClean="0"/>
              <a:t>{</a:t>
            </a:r>
            <a:endParaRPr lang="pt-BR" sz="2000" b="1" dirty="0"/>
          </a:p>
          <a:p>
            <a:pPr marL="366713" lvl="1" indent="0">
              <a:buNone/>
            </a:pPr>
            <a:r>
              <a:rPr lang="pt-BR" sz="2000" i="1" dirty="0" smtClean="0"/>
              <a:t>&lt;comandos&gt;</a:t>
            </a:r>
          </a:p>
          <a:p>
            <a:pPr marL="0" indent="0">
              <a:buNone/>
            </a:pPr>
            <a:r>
              <a:rPr lang="pt-BR" sz="2000" b="1" dirty="0" smtClean="0"/>
              <a:t>}</a:t>
            </a:r>
            <a:endParaRPr lang="pt-BR" sz="20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22596"/>
              </p:ext>
            </p:extLst>
          </p:nvPr>
        </p:nvGraphicFramePr>
        <p:xfrm>
          <a:off x="251520" y="3356992"/>
          <a:ext cx="8352928" cy="2565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4216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i="1" dirty="0" smtClean="0"/>
                        <a:t>&lt;inicialização&gt;</a:t>
                      </a:r>
                      <a:endParaRPr lang="pt-BR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Indica o valor inicial da variável de controle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1" dirty="0" smtClean="0"/>
                        <a:t>&lt;condição&gt;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Realiza um teste na</a:t>
                      </a:r>
                      <a:r>
                        <a:rPr lang="pt-BR" baseline="0" dirty="0" smtClean="0"/>
                        <a:t> variável de controle para verificar se o laço deve prosseguir ou não.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1" dirty="0" smtClean="0"/>
                        <a:t>&lt;limite&gt;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Expressão</a:t>
                      </a:r>
                      <a:r>
                        <a:rPr lang="pt-BR" baseline="0" dirty="0" smtClean="0"/>
                        <a:t> que especifica o valor máximo que a variável contadora pode alcançar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1" dirty="0" smtClean="0"/>
                        <a:t>&lt;incremento&gt;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baseline="0" dirty="0" smtClean="0"/>
                        <a:t>É uma expressão que especifica o incremento que será acrescentado à variável contadora em cada repetição do laço. 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567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Estrutura Para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251520" y="1600201"/>
            <a:ext cx="8784976" cy="460648"/>
          </a:xfrm>
        </p:spPr>
        <p:txBody>
          <a:bodyPr/>
          <a:lstStyle/>
          <a:p>
            <a:r>
              <a:rPr lang="pt-BR" b="1" dirty="0" smtClean="0"/>
              <a:t>Exemplo: Subir escada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7"/>
          <a:stretch/>
        </p:blipFill>
        <p:spPr bwMode="auto">
          <a:xfrm>
            <a:off x="323528" y="2329499"/>
            <a:ext cx="8128916" cy="297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0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Estrutura Para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251520" y="1600201"/>
            <a:ext cx="8784976" cy="460648"/>
          </a:xfrm>
        </p:spPr>
        <p:txBody>
          <a:bodyPr/>
          <a:lstStyle/>
          <a:p>
            <a:r>
              <a:rPr lang="pt-BR" b="1" dirty="0" smtClean="0"/>
              <a:t>Exemplo: Escrever número pares entre 0 e 20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2"/>
          <a:stretch/>
        </p:blipFill>
        <p:spPr bwMode="auto">
          <a:xfrm>
            <a:off x="323528" y="2247900"/>
            <a:ext cx="8082119" cy="190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9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Estrutura Para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251520" y="1600201"/>
            <a:ext cx="8784976" cy="460648"/>
          </a:xfrm>
        </p:spPr>
        <p:txBody>
          <a:bodyPr/>
          <a:lstStyle/>
          <a:p>
            <a:r>
              <a:rPr lang="pt-BR" b="1" dirty="0" smtClean="0"/>
              <a:t>Exemplo: Calcular a média de 3 números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802042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417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84976" cy="46371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Escrever 20 vezes a mensagem “Eu vou tirar 10.0 na próxima prova de P.O.O!”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Escrever os números ímpares de 1 a 20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Um </a:t>
            </a:r>
            <a:r>
              <a:rPr lang="pt-BR" dirty="0"/>
              <a:t>cliente de supermercado fez uma compra de 20 itens. Leia o preço de cada item e calcule o total que a pessoa vai pagar</a:t>
            </a:r>
            <a:r>
              <a:rPr lang="pt-B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Leia a quantidade de alunos existentes em uma sala de aula e para cada aluno, leia a sua média final. Ao final, escreva a quantidade de alunos que foi aprovada por média (o aluno é aprovado por média se sua média final for maior ou igual a </a:t>
            </a:r>
            <a:r>
              <a:rPr lang="pt-BR" b="1" dirty="0"/>
              <a:t>6,0</a:t>
            </a:r>
            <a:r>
              <a:rPr lang="pt-BR" dirty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30849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Comandos de Repetição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As estruturas de repetição são classificadas em 3 tipos</a:t>
            </a:r>
          </a:p>
          <a:p>
            <a:pPr lvl="1"/>
            <a:r>
              <a:rPr lang="pt-BR" dirty="0" smtClean="0"/>
              <a:t>Repetição com </a:t>
            </a:r>
            <a:r>
              <a:rPr lang="pt-BR" b="1" dirty="0" smtClean="0"/>
              <a:t>teste no início</a:t>
            </a:r>
            <a:r>
              <a:rPr lang="pt-BR" dirty="0" smtClean="0"/>
              <a:t> do laço</a:t>
            </a:r>
          </a:p>
          <a:p>
            <a:pPr lvl="1"/>
            <a:r>
              <a:rPr lang="pt-BR" dirty="0" smtClean="0"/>
              <a:t>Repetição com </a:t>
            </a:r>
            <a:r>
              <a:rPr lang="pt-BR" b="1" dirty="0" smtClean="0"/>
              <a:t>teste no final</a:t>
            </a:r>
            <a:r>
              <a:rPr lang="pt-BR" dirty="0" smtClean="0"/>
              <a:t> do laço</a:t>
            </a:r>
          </a:p>
          <a:p>
            <a:pPr lvl="1"/>
            <a:r>
              <a:rPr lang="pt-BR" dirty="0" smtClean="0"/>
              <a:t>Repetição com </a:t>
            </a:r>
            <a:r>
              <a:rPr lang="pt-BR" b="1" dirty="0" smtClean="0"/>
              <a:t>variável de controle</a:t>
            </a:r>
          </a:p>
          <a:p>
            <a:endParaRPr lang="pt-BR" b="1" dirty="0" smtClean="0"/>
          </a:p>
          <a:p>
            <a:r>
              <a:rPr lang="pt-BR" dirty="0" smtClean="0"/>
              <a:t>São também chamadas de </a:t>
            </a:r>
            <a:r>
              <a:rPr lang="pt-BR" b="1" dirty="0" smtClean="0"/>
              <a:t>laços de repetição!</a:t>
            </a:r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072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188" y="1628775"/>
            <a:ext cx="7467600" cy="4873625"/>
          </a:xfrm>
        </p:spPr>
        <p:txBody>
          <a:bodyPr/>
          <a:lstStyle/>
          <a:p>
            <a:r>
              <a:rPr lang="pt-BR" dirty="0" smtClean="0"/>
              <a:t>CARVALHO, Flávia Pereira de</a:t>
            </a:r>
            <a:r>
              <a:rPr lang="pt-BR" b="1" dirty="0" smtClean="0"/>
              <a:t>. Apostila de Lógica de Programação – Algoritmos</a:t>
            </a:r>
            <a:r>
              <a:rPr lang="pt-BR" i="1" dirty="0" smtClean="0"/>
              <a:t>. </a:t>
            </a:r>
            <a:r>
              <a:rPr lang="pt-BR" dirty="0" smtClean="0"/>
              <a:t>Faculdade de Informática de Taquara, 2007.</a:t>
            </a:r>
            <a:endParaRPr lang="pt-BR" i="1" dirty="0" smtClean="0"/>
          </a:p>
          <a:p>
            <a:endParaRPr lang="pt-BR" dirty="0" smtClean="0"/>
          </a:p>
          <a:p>
            <a:r>
              <a:rPr lang="pt-BR" dirty="0" smtClean="0"/>
              <a:t>SILVEIRA, Angélica. Algoritmos. Curso Técnico de Informática. </a:t>
            </a:r>
            <a:endParaRPr lang="pt-BR" b="1" dirty="0" smtClean="0"/>
          </a:p>
          <a:p>
            <a:pPr lvl="2" eaLnBrk="1" hangingPunct="1">
              <a:buFont typeface="Wingdings" pitchFamily="2" charset="2"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2397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Repetição com Teste no Início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b="1" dirty="0" err="1" smtClean="0"/>
              <a:t>While</a:t>
            </a:r>
            <a:endParaRPr lang="pt-BR" b="1" dirty="0" smtClean="0"/>
          </a:p>
          <a:p>
            <a:pPr lvl="1"/>
            <a:r>
              <a:rPr lang="pt-BR" dirty="0" smtClean="0"/>
              <a:t>Essa estrutura repete uma sequencia de comandos enquanto uma determinada condição for verdadeira</a:t>
            </a:r>
          </a:p>
          <a:p>
            <a:pPr lvl="1"/>
            <a:r>
              <a:rPr lang="pt-BR" dirty="0" smtClean="0"/>
              <a:t>Essa condição é determinada por uma expressão lógica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Enquanto...Faça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b="1" dirty="0" smtClean="0"/>
              <a:t>Sintaxe</a:t>
            </a:r>
            <a:r>
              <a:rPr lang="pt-BR" dirty="0" smtClean="0"/>
              <a:t>:</a:t>
            </a:r>
          </a:p>
        </p:txBody>
      </p:sp>
      <p:sp>
        <p:nvSpPr>
          <p:cNvPr id="5" name="Retângulo 4"/>
          <p:cNvSpPr/>
          <p:nvPr/>
        </p:nvSpPr>
        <p:spPr>
          <a:xfrm>
            <a:off x="467544" y="2204864"/>
            <a:ext cx="68407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pt-BR" b="1" dirty="0" err="1" smtClean="0">
                <a:solidFill>
                  <a:schemeClr val="tx1"/>
                </a:solidFill>
              </a:rPr>
              <a:t>while</a:t>
            </a:r>
            <a:r>
              <a:rPr lang="pt-BR" b="1" dirty="0" smtClean="0">
                <a:solidFill>
                  <a:schemeClr val="tx1"/>
                </a:solidFill>
              </a:rPr>
              <a:t> (</a:t>
            </a:r>
            <a:r>
              <a:rPr lang="pt-BR" i="1" dirty="0" smtClean="0">
                <a:solidFill>
                  <a:schemeClr val="tx1"/>
                </a:solidFill>
              </a:rPr>
              <a:t>&lt;</a:t>
            </a:r>
            <a:r>
              <a:rPr lang="pt-BR" i="1" dirty="0" err="1" smtClean="0">
                <a:solidFill>
                  <a:schemeClr val="tx1"/>
                </a:solidFill>
              </a:rPr>
              <a:t>expressao</a:t>
            </a:r>
            <a:r>
              <a:rPr lang="pt-BR" i="1" dirty="0" smtClean="0">
                <a:solidFill>
                  <a:schemeClr val="tx1"/>
                </a:solidFill>
              </a:rPr>
              <a:t>-logica&gt;</a:t>
            </a:r>
            <a:r>
              <a:rPr lang="pt-BR" b="1" dirty="0" smtClean="0">
                <a:solidFill>
                  <a:schemeClr val="tx1"/>
                </a:solidFill>
              </a:rPr>
              <a:t> ){</a:t>
            </a:r>
          </a:p>
          <a:p>
            <a:pPr marL="0" indent="0">
              <a:buNone/>
            </a:pPr>
            <a:r>
              <a:rPr lang="pt-BR" b="1" dirty="0" smtClean="0"/>
              <a:t>	</a:t>
            </a:r>
            <a:r>
              <a:rPr lang="pt-BR" i="1" dirty="0" smtClean="0">
                <a:solidFill>
                  <a:schemeClr val="tx1"/>
                </a:solidFill>
              </a:rPr>
              <a:t>&lt;</a:t>
            </a:r>
            <a:r>
              <a:rPr lang="pt-BR" i="1" dirty="0" err="1" smtClean="0">
                <a:solidFill>
                  <a:schemeClr val="tx1"/>
                </a:solidFill>
              </a:rPr>
              <a:t>sequencia-de-comandos</a:t>
            </a:r>
            <a:r>
              <a:rPr lang="pt-BR" i="1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</a:rPr>
              <a:t>}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878590"/>
              </p:ext>
            </p:extLst>
          </p:nvPr>
        </p:nvGraphicFramePr>
        <p:xfrm>
          <a:off x="251520" y="3789040"/>
          <a:ext cx="8352928" cy="2651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2248"/>
                <a:gridCol w="612068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i="1" dirty="0" smtClean="0"/>
                        <a:t>&lt;</a:t>
                      </a:r>
                      <a:r>
                        <a:rPr lang="pt-BR" b="0" i="1" dirty="0" err="1" smtClean="0"/>
                        <a:t>expressao_logica</a:t>
                      </a:r>
                      <a:r>
                        <a:rPr lang="pt-BR" b="0" i="1" dirty="0" smtClean="0"/>
                        <a:t>&gt;</a:t>
                      </a:r>
                      <a:endParaRPr lang="pt-BR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Essa expressão é avaliada</a:t>
                      </a:r>
                      <a:r>
                        <a:rPr lang="pt-BR" b="0" baseline="0" dirty="0" smtClean="0"/>
                        <a:t> antes de cada repetição do laço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0" dirty="0" smtClean="0"/>
                        <a:t>}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Indica o fim</a:t>
                      </a:r>
                      <a:r>
                        <a:rPr lang="pt-BR" baseline="0" dirty="0" smtClean="0"/>
                        <a:t> da sequencia de comandos . Cada vez que a execução atinge esse ponto, volta-se ao início do laço para que a &lt;expressão-logica&gt; seja avaliada novamente</a:t>
                      </a:r>
                    </a:p>
                    <a:p>
                      <a:r>
                        <a:rPr lang="pt-BR" baseline="0" dirty="0" smtClean="0"/>
                        <a:t>Se o resultado dessa avaliação for </a:t>
                      </a:r>
                      <a:r>
                        <a:rPr lang="pt-BR" b="1" baseline="0" dirty="0" smtClean="0"/>
                        <a:t>TRUE (VERDADEIRO)</a:t>
                      </a:r>
                      <a:r>
                        <a:rPr lang="pt-BR" baseline="0" dirty="0" smtClean="0"/>
                        <a:t>, a &lt;sequencia-de-comandos&gt; será executada mais uma vez. Caso contrário, a execução prosseguirá a partir do primeiro comando após o </a:t>
                      </a:r>
                      <a:r>
                        <a:rPr lang="pt-BR" b="1" baseline="0" dirty="0" smtClean="0"/>
                        <a:t>}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Criar um algoritmo para escrever 10x a mensagem “Programação Orientada a Objetos é muito legal!”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"/>
          <a:stretch/>
        </p:blipFill>
        <p:spPr bwMode="auto">
          <a:xfrm>
            <a:off x="539551" y="2708920"/>
            <a:ext cx="745891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Exemplo (número fixo de vezes)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E se tivesse que escrever a mensagem 1000 vezes?</a:t>
            </a:r>
          </a:p>
          <a:p>
            <a:pPr lvl="1"/>
            <a:r>
              <a:rPr lang="pt-BR" dirty="0" smtClean="0"/>
              <a:t>Melhor usar um comando de repetição!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852936"/>
            <a:ext cx="830627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Exemplo (número fixo de vezes)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E se tivesse que escrever a mensagem 1000 vezes?</a:t>
            </a:r>
          </a:p>
          <a:p>
            <a:pPr lvl="1"/>
            <a:r>
              <a:rPr lang="pt-BR" dirty="0" smtClean="0"/>
              <a:t>Melhor usar um comando de repetição!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852936"/>
            <a:ext cx="830627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 Explicativo 2 6"/>
          <p:cNvSpPr/>
          <p:nvPr/>
        </p:nvSpPr>
        <p:spPr>
          <a:xfrm>
            <a:off x="5292080" y="2420888"/>
            <a:ext cx="3024336" cy="1224136"/>
          </a:xfrm>
          <a:prstGeom prst="borderCallout2">
            <a:avLst>
              <a:gd name="adj1" fmla="val 29173"/>
              <a:gd name="adj2" fmla="val -696"/>
              <a:gd name="adj3" fmla="val 81339"/>
              <a:gd name="adj4" fmla="val -37578"/>
              <a:gd name="adj5" fmla="val 79675"/>
              <a:gd name="adj6" fmla="val -97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É preciso declarar uma variável para ser utilizada no teste da condição do laço (variável de controle)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Exemplo (número fixo de vezes)</a:t>
            </a:r>
            <a:endParaRPr lang="pt-BR" dirty="0"/>
          </a:p>
        </p:txBody>
      </p:sp>
      <p:sp>
        <p:nvSpPr>
          <p:cNvPr id="921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625"/>
          </a:xfrm>
        </p:spPr>
        <p:txBody>
          <a:bodyPr/>
          <a:lstStyle/>
          <a:p>
            <a:r>
              <a:rPr lang="pt-BR" dirty="0" smtClean="0"/>
              <a:t>E se tivesse que escrever a mensagem 1000 vezes?</a:t>
            </a:r>
          </a:p>
          <a:p>
            <a:pPr lvl="1"/>
            <a:r>
              <a:rPr lang="pt-BR" dirty="0" smtClean="0"/>
              <a:t>Melhor usar um comando de repetição!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852936"/>
            <a:ext cx="830627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 Explicativo 2 6"/>
          <p:cNvSpPr/>
          <p:nvPr/>
        </p:nvSpPr>
        <p:spPr>
          <a:xfrm>
            <a:off x="5292080" y="2420888"/>
            <a:ext cx="2088232" cy="1224136"/>
          </a:xfrm>
          <a:prstGeom prst="borderCallout2">
            <a:avLst>
              <a:gd name="adj1" fmla="val 29173"/>
              <a:gd name="adj2" fmla="val -696"/>
              <a:gd name="adj3" fmla="val 92579"/>
              <a:gd name="adj4" fmla="val -47726"/>
              <a:gd name="adj5" fmla="val 95478"/>
              <a:gd name="adj6" fmla="val -1402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É preciso inicializar a variável de controle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4083</TotalTime>
  <Words>1247</Words>
  <Application>Microsoft Office PowerPoint</Application>
  <PresentationFormat>Apresentação na tela (4:3)</PresentationFormat>
  <Paragraphs>158</Paragraphs>
  <Slides>30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Balcão Envidraçado</vt:lpstr>
      <vt:lpstr> Comandos de Repetição (While, Do..While e For)</vt:lpstr>
      <vt:lpstr>Comandos de Repetição</vt:lpstr>
      <vt:lpstr>Comandos de Repetição</vt:lpstr>
      <vt:lpstr>Repetição com Teste no Início</vt:lpstr>
      <vt:lpstr>Enquanto...Faça</vt:lpstr>
      <vt:lpstr>Exemplo</vt:lpstr>
      <vt:lpstr>Exemplo (número fixo de vezes)</vt:lpstr>
      <vt:lpstr>Exemplo (número fixo de vezes)</vt:lpstr>
      <vt:lpstr>Exemplo (número fixo de vezes)</vt:lpstr>
      <vt:lpstr>Exemplo (número fixo de vezes)</vt:lpstr>
      <vt:lpstr>Exemplo (número fixo de vezes)</vt:lpstr>
      <vt:lpstr>Exemplo (número indeterminado)</vt:lpstr>
      <vt:lpstr>Exercícios</vt:lpstr>
      <vt:lpstr>Exercícios</vt:lpstr>
      <vt:lpstr>Comando de Repetição</vt:lpstr>
      <vt:lpstr>Repetição com Teste no Final</vt:lpstr>
      <vt:lpstr>Estrutura Do...While</vt:lpstr>
      <vt:lpstr>Estrutura Do...While</vt:lpstr>
      <vt:lpstr>Exemplo</vt:lpstr>
      <vt:lpstr>Estrutura Do...While</vt:lpstr>
      <vt:lpstr>Exercícios</vt:lpstr>
      <vt:lpstr>Exercícios</vt:lpstr>
      <vt:lpstr>Comando de Repetição</vt:lpstr>
      <vt:lpstr>Repetição com Variável de Controle</vt:lpstr>
      <vt:lpstr>Repetição com Variável de Controle</vt:lpstr>
      <vt:lpstr>Estrutura Para</vt:lpstr>
      <vt:lpstr>Estrutura Para</vt:lpstr>
      <vt:lpstr>Estrutura Para</vt:lpstr>
      <vt:lpstr>Exercícios</vt:lpstr>
      <vt:lpstr>Referências</vt:lpstr>
    </vt:vector>
  </TitlesOfParts>
  <Company>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Administração de Bancos de Dados Centralizados</dc:title>
  <dc:creator>X</dc:creator>
  <cp:lastModifiedBy>Alba Sandyra Bezerra Lopes</cp:lastModifiedBy>
  <cp:revision>328</cp:revision>
  <dcterms:created xsi:type="dcterms:W3CDTF">2006-11-29T16:40:59Z</dcterms:created>
  <dcterms:modified xsi:type="dcterms:W3CDTF">2012-08-03T22:07:57Z</dcterms:modified>
</cp:coreProperties>
</file>