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8"/>
  </p:notesMasterIdLst>
  <p:sldIdLst>
    <p:sldId id="297" r:id="rId2"/>
    <p:sldId id="262" r:id="rId3"/>
    <p:sldId id="295" r:id="rId4"/>
    <p:sldId id="270" r:id="rId5"/>
    <p:sldId id="269" r:id="rId6"/>
    <p:sldId id="271" r:id="rId7"/>
    <p:sldId id="272" r:id="rId8"/>
    <p:sldId id="273" r:id="rId9"/>
    <p:sldId id="274" r:id="rId10"/>
    <p:sldId id="286" r:id="rId11"/>
    <p:sldId id="287" r:id="rId12"/>
    <p:sldId id="289" r:id="rId13"/>
    <p:sldId id="290" r:id="rId14"/>
    <p:sldId id="291" r:id="rId15"/>
    <p:sldId id="292" r:id="rId16"/>
    <p:sldId id="296" r:id="rId1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5E35B2-FA22-498B-8672-C4F813D464F8}" type="datetimeFigureOut">
              <a:rPr lang="pt-BR" smtClean="0"/>
              <a:t>18/11/2010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99D8D7-F7C3-4DCC-BC70-CEA123E3601C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3555" name="Rectangle 2"/>
          <p:cNvSpPr>
            <a:spLocks noChangeArrowheads="1"/>
          </p:cNvSpPr>
          <p:nvPr>
            <p:ph type="body"/>
          </p:nvPr>
        </p:nvSpPr>
        <p:spPr>
          <a:xfrm>
            <a:off x="1060450" y="4349750"/>
            <a:ext cx="4740275" cy="3513138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9FC11E0-9AB9-482E-B6C4-F96ACAD82C56}" type="datetimeFigureOut">
              <a:rPr lang="pt-BR" smtClean="0"/>
              <a:pPr/>
              <a:t>18/11/2010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FB02AD-E7C9-4112-B6C8-AA3C1543CC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11E0-9AB9-482E-B6C4-F96ACAD82C56}" type="datetimeFigureOut">
              <a:rPr lang="pt-BR" smtClean="0"/>
              <a:pPr/>
              <a:t>18/11/2010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02AD-E7C9-4112-B6C8-AA3C1543CC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9FC11E0-9AB9-482E-B6C4-F96ACAD82C56}" type="datetimeFigureOut">
              <a:rPr lang="pt-BR" smtClean="0"/>
              <a:pPr/>
              <a:t>18/11/2010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4FB02AD-E7C9-4112-B6C8-AA3C1543CC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1513" y="106363"/>
            <a:ext cx="7807325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11E0-9AB9-482E-B6C4-F96ACAD82C56}" type="datetimeFigureOut">
              <a:rPr lang="pt-BR" smtClean="0"/>
              <a:pPr/>
              <a:t>18/11/2010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FB02AD-E7C9-4112-B6C8-AA3C1543CCFF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11E0-9AB9-482E-B6C4-F96ACAD82C56}" type="datetimeFigureOut">
              <a:rPr lang="pt-BR" smtClean="0"/>
              <a:pPr/>
              <a:t>18/11/2010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4FB02AD-E7C9-4112-B6C8-AA3C1543CCFF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9FC11E0-9AB9-482E-B6C4-F96ACAD82C56}" type="datetimeFigureOut">
              <a:rPr lang="pt-BR" smtClean="0"/>
              <a:pPr/>
              <a:t>18/11/2010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4FB02AD-E7C9-4112-B6C8-AA3C1543CCFF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9FC11E0-9AB9-482E-B6C4-F96ACAD82C56}" type="datetimeFigureOut">
              <a:rPr lang="pt-BR" smtClean="0"/>
              <a:pPr/>
              <a:t>18/11/2010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4FB02AD-E7C9-4112-B6C8-AA3C1543CCFF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11E0-9AB9-482E-B6C4-F96ACAD82C56}" type="datetimeFigureOut">
              <a:rPr lang="pt-BR" smtClean="0"/>
              <a:pPr/>
              <a:t>18/11/2010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FB02AD-E7C9-4112-B6C8-AA3C1543CC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11E0-9AB9-482E-B6C4-F96ACAD82C56}" type="datetimeFigureOut">
              <a:rPr lang="pt-BR" smtClean="0"/>
              <a:pPr/>
              <a:t>18/11/2010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FB02AD-E7C9-4112-B6C8-AA3C1543CC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11E0-9AB9-482E-B6C4-F96ACAD82C56}" type="datetimeFigureOut">
              <a:rPr lang="pt-BR" smtClean="0"/>
              <a:pPr/>
              <a:t>18/11/2010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FB02AD-E7C9-4112-B6C8-AA3C1543CCFF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9FC11E0-9AB9-482E-B6C4-F96ACAD82C56}" type="datetimeFigureOut">
              <a:rPr lang="pt-BR" smtClean="0"/>
              <a:pPr/>
              <a:t>18/11/2010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4FB02AD-E7C9-4112-B6C8-AA3C1543CCFF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9FC11E0-9AB9-482E-B6C4-F96ACAD82C56}" type="datetimeFigureOut">
              <a:rPr lang="pt-BR" smtClean="0"/>
              <a:pPr/>
              <a:t>18/11/2010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4FB02AD-E7C9-4112-B6C8-AA3C1543CC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6" r:id="rId12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2276872"/>
            <a:ext cx="2597150" cy="2640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053" name="Picture 2" descr="LogoIFRN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" y="115888"/>
            <a:ext cx="115252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LogoIFRN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312" y="5013176"/>
            <a:ext cx="115252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LogoIFRN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8344" y="0"/>
            <a:ext cx="115252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LogoIFRN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5157192"/>
            <a:ext cx="115252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 descr="LogoIFRN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6296" y="2420888"/>
            <a:ext cx="115252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 descr="LogoIFRN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2636912"/>
            <a:ext cx="115252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LogoIFRN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3928" y="0"/>
            <a:ext cx="115252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LogoIFRN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6" y="5229200"/>
            <a:ext cx="115252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sz="6000" dirty="0" err="1" smtClean="0">
                <a:solidFill>
                  <a:srgbClr val="000099"/>
                </a:solidFill>
              </a:rPr>
              <a:t>Kunh</a:t>
            </a:r>
            <a:r>
              <a:rPr lang="pt-BR" sz="6000" dirty="0" smtClean="0">
                <a:solidFill>
                  <a:srgbClr val="000099"/>
                </a:solidFill>
              </a:rPr>
              <a:t> e a Revolução científica</a:t>
            </a:r>
            <a:endParaRPr lang="pt-BR" sz="6000" dirty="0">
              <a:solidFill>
                <a:srgbClr val="000099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85720" y="2500306"/>
            <a:ext cx="8429684" cy="3571900"/>
          </a:xfrm>
        </p:spPr>
        <p:txBody>
          <a:bodyPr>
            <a:noAutofit/>
          </a:bodyPr>
          <a:lstStyle/>
          <a:p>
            <a:pPr lvl="0" algn="just">
              <a:buNone/>
            </a:pPr>
            <a:r>
              <a:rPr lang="pt-BR" sz="2800" dirty="0" smtClean="0"/>
              <a:t>	O Paradigma é um conjunto de crenças, valores, metodologias, teorias, problemas e respostas aceitos como válidos por uma comunidade científica, daí o caráter marcadamente social que da ciência. É o consenso da comunidade de um campo científico que determina o possível e o válido dentro daquela ciência, não apenas a experimentação.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sz="6000" dirty="0" err="1" smtClean="0">
                <a:solidFill>
                  <a:srgbClr val="000099"/>
                </a:solidFill>
              </a:rPr>
              <a:t>Kunh</a:t>
            </a:r>
            <a:r>
              <a:rPr lang="pt-BR" sz="6000" dirty="0" smtClean="0">
                <a:solidFill>
                  <a:srgbClr val="000099"/>
                </a:solidFill>
              </a:rPr>
              <a:t> e a Revolução científica</a:t>
            </a:r>
            <a:endParaRPr lang="pt-BR" sz="6000" dirty="0">
              <a:solidFill>
                <a:srgbClr val="000099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85720" y="2500306"/>
            <a:ext cx="8429684" cy="3571900"/>
          </a:xfrm>
        </p:spPr>
        <p:txBody>
          <a:bodyPr>
            <a:noAutofit/>
          </a:bodyPr>
          <a:lstStyle/>
          <a:p>
            <a:pPr lvl="0" algn="just">
              <a:buNone/>
            </a:pPr>
            <a:r>
              <a:rPr lang="pt-BR" sz="2800" dirty="0" smtClean="0"/>
              <a:t>	No período de ciência normal, segundo Kuhn, os cientistas se dedicam a aperfeiçoar uma teoria, resolvendo os problemas que dentro de um paradigma pesquisa. Dentro de sua teorização o cientista não pretende refutar uma teoria, pelo contrário pretende confirmá-la mediante a experimentação e ampliá-la para que esta possa responder a um número maior de questionamentos.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sz="6000" dirty="0" err="1" smtClean="0">
                <a:solidFill>
                  <a:srgbClr val="000099"/>
                </a:solidFill>
              </a:rPr>
              <a:t>Kunh</a:t>
            </a:r>
            <a:r>
              <a:rPr lang="pt-BR" sz="6000" dirty="0" smtClean="0">
                <a:solidFill>
                  <a:srgbClr val="000099"/>
                </a:solidFill>
              </a:rPr>
              <a:t> e a Revolução científica</a:t>
            </a:r>
            <a:endParaRPr lang="pt-BR" sz="6000" dirty="0">
              <a:solidFill>
                <a:srgbClr val="000099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85720" y="2500306"/>
            <a:ext cx="8429684" cy="35719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pt-BR" sz="2800" dirty="0" smtClean="0"/>
              <a:t>	 Outro momento histórico no desenvolvimento de cada ciência é a revolução científica, ou ciência revolucionária. Esse se diferencia da ciência normal, pois não há a predominância de um paradigma. A ciência revolucionária acontece, segundo Kuhn, em períodos pré-científicos (em campos científicos em formação), ou quando um dado experimental não pode ser conciliado através de explicações </a:t>
            </a:r>
            <a:r>
              <a:rPr lang="pt-BR" sz="2800" i="1" dirty="0" smtClean="0"/>
              <a:t>ad </a:t>
            </a:r>
            <a:r>
              <a:rPr lang="pt-BR" sz="2800" i="1" dirty="0" err="1" smtClean="0"/>
              <a:t>hoc</a:t>
            </a:r>
            <a:r>
              <a:rPr lang="pt-BR" sz="2800" i="1" dirty="0" smtClean="0"/>
              <a:t>. </a:t>
            </a:r>
            <a:endParaRPr lang="pt-BR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>
            <a:normAutofit/>
          </a:bodyPr>
          <a:lstStyle/>
          <a:p>
            <a:r>
              <a:rPr lang="pt-BR" sz="4800" dirty="0" smtClean="0">
                <a:solidFill>
                  <a:srgbClr val="000099"/>
                </a:solidFill>
              </a:rPr>
              <a:t>O anarquismo epistemológico</a:t>
            </a:r>
            <a:endParaRPr lang="pt-BR" sz="4800" dirty="0">
              <a:solidFill>
                <a:srgbClr val="000099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85720" y="2500306"/>
            <a:ext cx="8429684" cy="35719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pt-BR" sz="2800" dirty="0" smtClean="0"/>
              <a:t>	Não existe uma ciência, um método científico, uma visão científica, mas diversas ciências e, portanto vários métodos científicos e visões científicas.</a:t>
            </a:r>
          </a:p>
          <a:p>
            <a:pPr algn="just">
              <a:buNone/>
            </a:pPr>
            <a:r>
              <a:rPr lang="pt-BR" sz="2800" dirty="0" smtClean="0"/>
              <a:t>	Não existe a priori tal método (científico), a história da ciência demonstra que, as regras metodológicas são quebradas por cientistas, e que nessa transgressão ao método reside o progresso da ciência.</a:t>
            </a:r>
            <a:endParaRPr lang="pt-BR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>
            <a:normAutofit/>
          </a:bodyPr>
          <a:lstStyle/>
          <a:p>
            <a:r>
              <a:rPr lang="pt-BR" sz="6000" dirty="0" smtClean="0">
                <a:solidFill>
                  <a:srgbClr val="000099"/>
                </a:solidFill>
              </a:rPr>
              <a:t>Outras discussões</a:t>
            </a:r>
            <a:endParaRPr lang="pt-BR" sz="6000" dirty="0">
              <a:solidFill>
                <a:srgbClr val="000099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571472" y="2857496"/>
            <a:ext cx="6215106" cy="142876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pt-BR" sz="2800" dirty="0" smtClean="0"/>
              <a:t>	A complexidade;</a:t>
            </a:r>
          </a:p>
          <a:p>
            <a:pPr algn="just">
              <a:buNone/>
            </a:pPr>
            <a:r>
              <a:rPr lang="pt-BR" sz="2800" dirty="0" smtClean="0"/>
              <a:t>	A biologia do conhecimento.</a:t>
            </a:r>
            <a:endParaRPr lang="pt-BR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5200" dirty="0" smtClean="0">
                <a:solidFill>
                  <a:srgbClr val="000099"/>
                </a:solidFill>
              </a:rPr>
              <a:t>REFERÊNCIAS CONSULTADAS</a:t>
            </a:r>
            <a:endParaRPr lang="pt-BR" sz="5200" dirty="0">
              <a:solidFill>
                <a:srgbClr val="000099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cap="all" dirty="0" smtClean="0"/>
              <a:t>Alves, R</a:t>
            </a:r>
            <a:r>
              <a:rPr lang="pt-BR" dirty="0" smtClean="0"/>
              <a:t>. Filosofia da Ciência : introdução ao jogo e a suas regras, São Paulo: Loyola, 12 ª ed., 2007.</a:t>
            </a:r>
          </a:p>
          <a:p>
            <a:r>
              <a:rPr lang="pt-BR" dirty="0" smtClean="0"/>
              <a:t>BORGES, Regina Maria Rabello. Em debate: cientificidade e educação em ciências. Porto Alegre: </a:t>
            </a:r>
            <a:r>
              <a:rPr lang="pt-BR" dirty="0" err="1" smtClean="0"/>
              <a:t>ediPUCRS</a:t>
            </a:r>
            <a:r>
              <a:rPr lang="pt-BR" dirty="0" smtClean="0"/>
              <a:t>, 2007</a:t>
            </a:r>
          </a:p>
          <a:p>
            <a:r>
              <a:rPr lang="es-ES_tradnl" cap="all" dirty="0" smtClean="0"/>
              <a:t>COLLINS, H., PINCH, T. </a:t>
            </a:r>
            <a:r>
              <a:rPr lang="es-ES_tradnl" dirty="0" smtClean="0"/>
              <a:t>O </a:t>
            </a:r>
            <a:r>
              <a:rPr lang="es-ES_tradnl" dirty="0" err="1" smtClean="0"/>
              <a:t>golem</a:t>
            </a:r>
            <a:r>
              <a:rPr lang="es-ES_tradnl" dirty="0" smtClean="0"/>
              <a:t>: o que </a:t>
            </a:r>
            <a:r>
              <a:rPr lang="es-ES_tradnl" dirty="0" err="1" smtClean="0"/>
              <a:t>você</a:t>
            </a:r>
            <a:r>
              <a:rPr lang="es-ES_tradnl" dirty="0" smtClean="0"/>
              <a:t> </a:t>
            </a:r>
            <a:r>
              <a:rPr lang="es-ES_tradnl" dirty="0" err="1" smtClean="0"/>
              <a:t>deveria</a:t>
            </a:r>
            <a:r>
              <a:rPr lang="es-ES_tradnl" dirty="0" smtClean="0"/>
              <a:t> saber sobre </a:t>
            </a:r>
            <a:r>
              <a:rPr lang="es-ES_tradnl" dirty="0" err="1" smtClean="0"/>
              <a:t>ciência</a:t>
            </a:r>
            <a:r>
              <a:rPr lang="es-ES_tradnl" dirty="0" smtClean="0"/>
              <a:t>. São </a:t>
            </a:r>
            <a:r>
              <a:rPr lang="es-ES_tradnl" dirty="0" err="1" smtClean="0"/>
              <a:t>paulo</a:t>
            </a:r>
            <a:r>
              <a:rPr lang="es-ES_tradnl" cap="all" dirty="0" smtClean="0"/>
              <a:t>: UNESP, 2003. </a:t>
            </a:r>
          </a:p>
          <a:p>
            <a:pPr lvl="0"/>
            <a:r>
              <a:rPr lang="pt-BR" dirty="0" smtClean="0"/>
              <a:t>FEYERABEND, Paul K., A conquista da abundância: uma história da abstração versus a riqueza do ser, Editora </a:t>
            </a:r>
            <a:r>
              <a:rPr lang="pt-BR" dirty="0" err="1" smtClean="0"/>
              <a:t>Unisinos</a:t>
            </a:r>
            <a:r>
              <a:rPr lang="pt-BR" dirty="0" smtClean="0"/>
              <a:t>, 2006.</a:t>
            </a:r>
          </a:p>
          <a:p>
            <a:pPr lvl="0"/>
            <a:r>
              <a:rPr lang="pt-BR" dirty="0" smtClean="0"/>
              <a:t>FEYERABEND, Paul K., Contra o método, São Paulo: Editora da UNESP, 2007.</a:t>
            </a:r>
          </a:p>
          <a:p>
            <a:r>
              <a:rPr lang="pt-BR" dirty="0" smtClean="0"/>
              <a:t>HARRES, J. B. S., PIZZATO, M. C., SEBASTIANY, A. P., PREDEBON, F., FONSECA, M. C., HENZ, T., Laboratório de Ensino: inovação curricular na formação de professores de ciências. Santo André: </a:t>
            </a:r>
            <a:r>
              <a:rPr lang="pt-BR" dirty="0" err="1" smtClean="0"/>
              <a:t>ESETec</a:t>
            </a:r>
            <a:r>
              <a:rPr lang="pt-BR" dirty="0" smtClean="0"/>
              <a:t>, 2005.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5200" dirty="0" smtClean="0">
                <a:solidFill>
                  <a:srgbClr val="000099"/>
                </a:solidFill>
              </a:rPr>
              <a:t>REFERÊNCIAS CONSULTADAS</a:t>
            </a:r>
            <a:endParaRPr lang="pt-BR" sz="5200" dirty="0">
              <a:solidFill>
                <a:srgbClr val="000099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pt-BR" dirty="0" smtClean="0"/>
              <a:t>KUHN, Thomas S. A estrutura das revoluções científicas. 4 ed. São Paulo : Editora Perspectiva, 1996.</a:t>
            </a:r>
          </a:p>
          <a:p>
            <a:r>
              <a:rPr lang="pt-BR" cap="all" dirty="0" smtClean="0"/>
              <a:t>MAYOR, F., FORTI, A. </a:t>
            </a:r>
            <a:r>
              <a:rPr lang="pt-BR" dirty="0" smtClean="0"/>
              <a:t>Ciência e poder. Campinas: </a:t>
            </a:r>
            <a:r>
              <a:rPr lang="pt-BR" dirty="0" err="1" smtClean="0"/>
              <a:t>Papirus</a:t>
            </a:r>
            <a:r>
              <a:rPr lang="pt-BR" dirty="0" smtClean="0"/>
              <a:t>; Brasília: UNESCO, 19</a:t>
            </a:r>
            <a:r>
              <a:rPr lang="pt-BR" cap="all" dirty="0" smtClean="0"/>
              <a:t>98. </a:t>
            </a:r>
            <a:endParaRPr lang="pt-BR" dirty="0" smtClean="0"/>
          </a:p>
          <a:p>
            <a:r>
              <a:rPr lang="pt-BR" dirty="0" smtClean="0"/>
              <a:t>MORIN, E. Os sete saberes necessários à educação do futuro.  2. ed. São Paulo : Cortez ; Brasília, DF : UNESCO, 2000.</a:t>
            </a:r>
          </a:p>
          <a:p>
            <a:r>
              <a:rPr lang="pt-BR" dirty="0" smtClean="0"/>
              <a:t>ZANETIC, J. ; MOZENA, E. R. . Evolução dos conceitos da física. São Paulo: Instituto de Física da Universidade de São Paulo, 2004 (Notas de aula).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2714643"/>
          </a:xfrm>
        </p:spPr>
        <p:txBody>
          <a:bodyPr>
            <a:noAutofit/>
          </a:bodyPr>
          <a:lstStyle/>
          <a:p>
            <a:pPr algn="ctr"/>
            <a:r>
              <a:rPr lang="pt-BR" sz="60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ELEMENTOS DE FILOSOFIA DA CIÊNCIA </a:t>
            </a:r>
            <a:endParaRPr lang="pt-BR" sz="60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idéia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De onde ela vem?! De que matéria bruta</a:t>
            </a:r>
          </a:p>
          <a:p>
            <a:pPr>
              <a:buNone/>
            </a:pPr>
            <a:r>
              <a:rPr lang="pt-BR" dirty="0" smtClean="0"/>
              <a:t>Vem essa luz que sobre as nebulosas</a:t>
            </a:r>
          </a:p>
          <a:p>
            <a:pPr>
              <a:buNone/>
            </a:pPr>
            <a:r>
              <a:rPr lang="pt-BR" dirty="0" smtClean="0"/>
              <a:t>Cai de incógnitas criptas misteriosas</a:t>
            </a:r>
          </a:p>
          <a:p>
            <a:pPr>
              <a:buNone/>
            </a:pPr>
            <a:r>
              <a:rPr lang="pt-BR" dirty="0" smtClean="0"/>
              <a:t>Como as estalactites duma gruta?! </a:t>
            </a:r>
          </a:p>
          <a:p>
            <a:pPr algn="r">
              <a:buNone/>
            </a:pPr>
            <a:r>
              <a:rPr lang="pt-BR" b="1" dirty="0" smtClean="0"/>
              <a:t>						</a:t>
            </a:r>
            <a:r>
              <a:rPr lang="pt-BR" sz="2000" b="1" dirty="0" smtClean="0"/>
              <a:t>Augusto dos Anjos</a:t>
            </a:r>
            <a:endParaRPr lang="pt-BR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6000" dirty="0" smtClean="0">
                <a:solidFill>
                  <a:srgbClr val="000099"/>
                </a:solidFill>
              </a:rPr>
              <a:t>Empirismo</a:t>
            </a:r>
            <a:endParaRPr lang="pt-BR" sz="6000" dirty="0">
              <a:solidFill>
                <a:srgbClr val="000099"/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>
          <a:xfrm>
            <a:off x="457200" y="2100266"/>
            <a:ext cx="8229600" cy="3471874"/>
          </a:xfrm>
        </p:spPr>
        <p:txBody>
          <a:bodyPr/>
          <a:lstStyle/>
          <a:p>
            <a:pPr algn="just">
              <a:buNone/>
            </a:pPr>
            <a:r>
              <a:rPr lang="pt-BR" dirty="0" smtClean="0"/>
              <a:t>	</a:t>
            </a:r>
            <a:r>
              <a:rPr lang="pt-BR" sz="2800" dirty="0" smtClean="0"/>
              <a:t>“O empirismo é uma tradição filosófica que acredita na possibilidade de conhecer a natureza a partir da experiência. Durante a história do pensamento humano esta tradição de pensamento desempenhou um importante papel, de tal forma que como afirma </a:t>
            </a:r>
            <a:r>
              <a:rPr lang="pt-BR" sz="2800" dirty="0" err="1" smtClean="0"/>
              <a:t>Harres</a:t>
            </a:r>
            <a:r>
              <a:rPr lang="pt-BR" sz="2800" dirty="0" smtClean="0"/>
              <a:t> (2004) a maior parte dos professores de ciências tem concepções empiristas.”</a:t>
            </a:r>
            <a:endParaRPr lang="pt-B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6000" dirty="0" smtClean="0">
                <a:solidFill>
                  <a:srgbClr val="000099"/>
                </a:solidFill>
              </a:rPr>
              <a:t>Empirismo</a:t>
            </a:r>
            <a:endParaRPr lang="pt-BR" sz="6000" dirty="0">
              <a:solidFill>
                <a:srgbClr val="000099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2000240"/>
            <a:ext cx="8229600" cy="371477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sz="2800" dirty="0" smtClean="0"/>
              <a:t>	“Uma importante representação do empirismo é a idéia do método científico, idealizado por Francis Bacon. Tal método deveria ser empregado na construção do conhecimento científico, e baseava-se na indução. Assim, o cientista deveria coletar o máximo de dados possíveis para a formulação (descoberta) das leis naturais. A </a:t>
            </a:r>
            <a:r>
              <a:rPr lang="pt-BR" sz="2800" dirty="0" err="1" smtClean="0"/>
              <a:t>inteção</a:t>
            </a:r>
            <a:r>
              <a:rPr lang="pt-BR" sz="2800" dirty="0" smtClean="0"/>
              <a:t> do cientista era “ouvir a natureza”.</a:t>
            </a:r>
          </a:p>
          <a:p>
            <a:pPr>
              <a:buNone/>
            </a:pPr>
            <a:endParaRPr lang="pt-BR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6000" dirty="0" smtClean="0">
                <a:solidFill>
                  <a:srgbClr val="000099"/>
                </a:solidFill>
              </a:rPr>
              <a:t>Positivismo</a:t>
            </a:r>
            <a:endParaRPr lang="pt-BR" sz="6000" dirty="0">
              <a:solidFill>
                <a:srgbClr val="000099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2428868"/>
            <a:ext cx="8229600" cy="242889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sz="2800" dirty="0" smtClean="0"/>
              <a:t>	“O positivismo, escola filosófica herdeira dos princípios empiristas considera impossível conhecer ‘as causas ou razões para fenômenos, cabendo a ciência apenas estabelecer as leis às quais estão sujeitos’ (BORGES, 2007).”</a:t>
            </a:r>
          </a:p>
          <a:p>
            <a:pPr>
              <a:buNone/>
            </a:pPr>
            <a:endParaRPr lang="pt-BR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6000" dirty="0" smtClean="0">
                <a:solidFill>
                  <a:srgbClr val="000099"/>
                </a:solidFill>
              </a:rPr>
              <a:t>Positivismo</a:t>
            </a:r>
            <a:endParaRPr lang="pt-BR" sz="6000" dirty="0">
              <a:solidFill>
                <a:srgbClr val="000099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742952" y="2643182"/>
            <a:ext cx="3829048" cy="3500462"/>
          </a:xfrm>
        </p:spPr>
        <p:txBody>
          <a:bodyPr>
            <a:noAutofit/>
          </a:bodyPr>
          <a:lstStyle/>
          <a:p>
            <a:pPr algn="just">
              <a:buClr>
                <a:srgbClr val="0070C0"/>
              </a:buClr>
              <a:buSzPct val="90000"/>
              <a:buFont typeface="Wingdings" pitchFamily="2" charset="2"/>
              <a:buChar char="q"/>
            </a:pPr>
            <a:r>
              <a:rPr lang="pt-BR" sz="2800" dirty="0" smtClean="0"/>
              <a:t>Objetiva;</a:t>
            </a:r>
          </a:p>
          <a:p>
            <a:pPr lvl="0">
              <a:buClr>
                <a:srgbClr val="0070C0"/>
              </a:buClr>
              <a:buSzPct val="90000"/>
              <a:buFont typeface="Wingdings" pitchFamily="2" charset="2"/>
              <a:buChar char="q"/>
            </a:pPr>
            <a:r>
              <a:rPr lang="pt-BR" sz="2800" dirty="0" smtClean="0"/>
              <a:t>Válida;</a:t>
            </a:r>
          </a:p>
          <a:p>
            <a:pPr lvl="0">
              <a:buClr>
                <a:srgbClr val="0070C0"/>
              </a:buClr>
              <a:buSzPct val="90000"/>
              <a:buFont typeface="Wingdings" pitchFamily="2" charset="2"/>
              <a:buChar char="q"/>
            </a:pPr>
            <a:r>
              <a:rPr lang="pt-BR" sz="2800" dirty="0" smtClean="0"/>
              <a:t>Metódica;</a:t>
            </a:r>
          </a:p>
          <a:p>
            <a:pPr lvl="0">
              <a:buClr>
                <a:srgbClr val="0070C0"/>
              </a:buClr>
              <a:buSzPct val="90000"/>
              <a:buFont typeface="Wingdings" pitchFamily="2" charset="2"/>
              <a:buChar char="q"/>
            </a:pPr>
            <a:r>
              <a:rPr lang="pt-BR" sz="2800" dirty="0" smtClean="0"/>
              <a:t>Precisa;</a:t>
            </a:r>
          </a:p>
          <a:p>
            <a:pPr lvl="0">
              <a:buClr>
                <a:srgbClr val="0070C0"/>
              </a:buClr>
              <a:buSzPct val="90000"/>
              <a:buFont typeface="Wingdings" pitchFamily="2" charset="2"/>
              <a:buChar char="q"/>
            </a:pPr>
            <a:r>
              <a:rPr lang="pt-BR" sz="2800" dirty="0" smtClean="0"/>
              <a:t>Perfectível, progressiva e cumulativa;</a:t>
            </a:r>
          </a:p>
          <a:p>
            <a:pPr lvl="0">
              <a:buClr>
                <a:srgbClr val="0070C0"/>
              </a:buClr>
              <a:buSzPct val="90000"/>
              <a:buFont typeface="Wingdings" pitchFamily="2" charset="2"/>
              <a:buChar char="q"/>
            </a:pPr>
            <a:endParaRPr lang="pt-BR" sz="2800" dirty="0" smtClean="0"/>
          </a:p>
          <a:p>
            <a:pPr>
              <a:buClr>
                <a:srgbClr val="0070C0"/>
              </a:buClr>
              <a:buSzPct val="90000"/>
              <a:buFont typeface="Wingdings" pitchFamily="2" charset="2"/>
              <a:buChar char="q"/>
            </a:pPr>
            <a:endParaRPr lang="pt-BR" sz="2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4500562" y="2528257"/>
            <a:ext cx="378621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0070C0"/>
              </a:buClr>
              <a:buSzPct val="90000"/>
              <a:buFont typeface="Wingdings" pitchFamily="2" charset="2"/>
              <a:buChar char="q"/>
            </a:pPr>
            <a:r>
              <a:rPr lang="pt-BR" sz="2800" dirty="0" smtClean="0"/>
              <a:t> Útil e necessária;</a:t>
            </a:r>
          </a:p>
          <a:p>
            <a:pPr lvl="0">
              <a:buClr>
                <a:srgbClr val="0070C0"/>
              </a:buClr>
              <a:buSzPct val="90000"/>
              <a:buFont typeface="Wingdings" pitchFamily="2" charset="2"/>
              <a:buChar char="q"/>
            </a:pPr>
            <a:r>
              <a:rPr lang="pt-BR" sz="2800" dirty="0" smtClean="0"/>
              <a:t> Capaz de combinar raciocínio e experiência;</a:t>
            </a:r>
          </a:p>
          <a:p>
            <a:pPr lvl="0">
              <a:buClr>
                <a:srgbClr val="0070C0"/>
              </a:buClr>
              <a:buSzPct val="90000"/>
              <a:buFont typeface="Wingdings" pitchFamily="2" charset="2"/>
              <a:buChar char="q"/>
            </a:pPr>
            <a:r>
              <a:rPr lang="pt-BR" sz="2800" dirty="0" smtClean="0"/>
              <a:t> Hipotético, em busca de leis e teorias;</a:t>
            </a:r>
          </a:p>
          <a:p>
            <a:pPr lvl="0">
              <a:buClr>
                <a:srgbClr val="0070C0"/>
              </a:buClr>
              <a:buSzPct val="90000"/>
              <a:buFont typeface="Wingdings" pitchFamily="2" charset="2"/>
              <a:buChar char="q"/>
            </a:pPr>
            <a:r>
              <a:rPr lang="pt-BR" sz="2800" dirty="0" smtClean="0"/>
              <a:t> Prospectiva;</a:t>
            </a:r>
          </a:p>
          <a:p>
            <a:pPr>
              <a:buClr>
                <a:srgbClr val="0070C0"/>
              </a:buClr>
              <a:buSzPct val="90000"/>
              <a:buFont typeface="Wingdings" pitchFamily="2" charset="2"/>
              <a:buChar char="q"/>
            </a:pPr>
            <a:r>
              <a:rPr lang="pt-BR" sz="2800" dirty="0" smtClean="0"/>
              <a:t> Desinteressada e impessoal;</a:t>
            </a:r>
          </a:p>
          <a:p>
            <a:pPr lvl="0">
              <a:buClr>
                <a:srgbClr val="0070C0"/>
              </a:buClr>
              <a:buSzPct val="90000"/>
              <a:buFont typeface="Wingdings" pitchFamily="2" charset="2"/>
              <a:buChar char="q"/>
            </a:pPr>
            <a:endParaRPr lang="pt-BR" sz="2800" dirty="0" smtClean="0"/>
          </a:p>
          <a:p>
            <a:pPr algn="just">
              <a:buClr>
                <a:srgbClr val="0070C0"/>
              </a:buClr>
              <a:buSzPct val="90000"/>
              <a:buFont typeface="Wingdings" pitchFamily="2" charset="2"/>
              <a:buChar char="q"/>
            </a:pPr>
            <a:endParaRPr lang="pt-BR" sz="2800" dirty="0" smtClean="0"/>
          </a:p>
        </p:txBody>
      </p:sp>
      <p:sp>
        <p:nvSpPr>
          <p:cNvPr id="6" name="CaixaDeTexto 5"/>
          <p:cNvSpPr txBox="1"/>
          <p:nvPr/>
        </p:nvSpPr>
        <p:spPr>
          <a:xfrm>
            <a:off x="714348" y="1760513"/>
            <a:ext cx="725974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 smtClean="0"/>
              <a:t>Características da ciência segundo o positivismo:</a:t>
            </a:r>
          </a:p>
          <a:p>
            <a:endParaRPr lang="pt-BR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6000" dirty="0" smtClean="0">
                <a:solidFill>
                  <a:srgbClr val="000099"/>
                </a:solidFill>
              </a:rPr>
              <a:t>Popper</a:t>
            </a:r>
            <a:endParaRPr lang="pt-BR" sz="6000" dirty="0">
              <a:solidFill>
                <a:srgbClr val="000099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742952" y="2000240"/>
            <a:ext cx="7829576" cy="4143404"/>
          </a:xfrm>
        </p:spPr>
        <p:txBody>
          <a:bodyPr>
            <a:noAutofit/>
          </a:bodyPr>
          <a:lstStyle/>
          <a:p>
            <a:pPr algn="just"/>
            <a:r>
              <a:rPr lang="pt-BR" sz="2800" dirty="0" smtClean="0"/>
              <a:t>O Problema de </a:t>
            </a:r>
            <a:r>
              <a:rPr lang="pt-BR" sz="2800" dirty="0" err="1" smtClean="0"/>
              <a:t>Hume</a:t>
            </a:r>
            <a:r>
              <a:rPr lang="pt-BR" sz="2800" dirty="0" smtClean="0"/>
              <a:t>;</a:t>
            </a:r>
          </a:p>
          <a:p>
            <a:pPr algn="just">
              <a:buNone/>
            </a:pPr>
            <a:r>
              <a:rPr lang="pt-BR" sz="2800" dirty="0" smtClean="0"/>
              <a:t>	</a:t>
            </a:r>
          </a:p>
          <a:p>
            <a:pPr algn="just">
              <a:buNone/>
            </a:pPr>
            <a:r>
              <a:rPr lang="pt-BR" sz="2800" dirty="0" smtClean="0"/>
              <a:t>	Faz parte da ciência toda aquela teoria que possa ser falseada, isto é, aquela teoria que possa ser posta a testes experimentais. Esse procedimento não garante a verdade das teorias, garante que as teorias refutadas não o são.</a:t>
            </a:r>
          </a:p>
          <a:p>
            <a:pPr algn="just"/>
            <a:endParaRPr lang="pt-BR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sz="6000" dirty="0" err="1" smtClean="0">
                <a:solidFill>
                  <a:srgbClr val="000099"/>
                </a:solidFill>
              </a:rPr>
              <a:t>Kunh</a:t>
            </a:r>
            <a:r>
              <a:rPr lang="pt-BR" sz="6000" dirty="0" smtClean="0">
                <a:solidFill>
                  <a:srgbClr val="000099"/>
                </a:solidFill>
              </a:rPr>
              <a:t> e a Revolução científica</a:t>
            </a:r>
            <a:endParaRPr lang="pt-BR" sz="6000" dirty="0">
              <a:solidFill>
                <a:srgbClr val="000099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957266" y="3000372"/>
            <a:ext cx="4686304" cy="1500198"/>
          </a:xfrm>
        </p:spPr>
        <p:txBody>
          <a:bodyPr>
            <a:noAutofit/>
          </a:bodyPr>
          <a:lstStyle/>
          <a:p>
            <a:pPr lvl="0"/>
            <a:r>
              <a:rPr lang="pt-BR" sz="2800" dirty="0" smtClean="0"/>
              <a:t> A ciência normal</a:t>
            </a:r>
          </a:p>
          <a:p>
            <a:pPr lvl="0"/>
            <a:r>
              <a:rPr lang="pt-BR" sz="2800" dirty="0" smtClean="0"/>
              <a:t>A ciência revolucionária</a:t>
            </a:r>
          </a:p>
          <a:p>
            <a:pPr lvl="0"/>
            <a:r>
              <a:rPr lang="pt-BR" sz="2800" dirty="0" smtClean="0"/>
              <a:t>Paradigma</a:t>
            </a:r>
          </a:p>
          <a:p>
            <a:pPr algn="just">
              <a:buNone/>
            </a:pPr>
            <a:endParaRPr lang="pt-BR" sz="2800" dirty="0" smtClean="0"/>
          </a:p>
          <a:p>
            <a:pPr algn="just"/>
            <a:endParaRPr lang="pt-BR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199</TotalTime>
  <Words>309</Words>
  <Application>Microsoft Office PowerPoint</Application>
  <PresentationFormat>Apresentação na tela (4:3)</PresentationFormat>
  <Paragraphs>58</Paragraphs>
  <Slides>16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Mediano</vt:lpstr>
      <vt:lpstr>Slide 1</vt:lpstr>
      <vt:lpstr>ELEMENTOS DE FILOSOFIA DA CIÊNCIA </vt:lpstr>
      <vt:lpstr>A idéia</vt:lpstr>
      <vt:lpstr>Empirismo</vt:lpstr>
      <vt:lpstr>Empirismo</vt:lpstr>
      <vt:lpstr>Positivismo</vt:lpstr>
      <vt:lpstr>Positivismo</vt:lpstr>
      <vt:lpstr>Popper</vt:lpstr>
      <vt:lpstr>Kunh e a Revolução científica</vt:lpstr>
      <vt:lpstr>Kunh e a Revolução científica</vt:lpstr>
      <vt:lpstr>Kunh e a Revolução científica</vt:lpstr>
      <vt:lpstr>Kunh e a Revolução científica</vt:lpstr>
      <vt:lpstr>O anarquismo epistemológico</vt:lpstr>
      <vt:lpstr>Outras discussões</vt:lpstr>
      <vt:lpstr>REFERÊNCIAS CONSULTADAS</vt:lpstr>
      <vt:lpstr>REFERÊNCIAS CONSULTADAS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all</dc:creator>
  <cp:lastModifiedBy>Albino</cp:lastModifiedBy>
  <cp:revision>42</cp:revision>
  <dcterms:created xsi:type="dcterms:W3CDTF">2009-09-20T16:46:02Z</dcterms:created>
  <dcterms:modified xsi:type="dcterms:W3CDTF">2010-11-18T23:42:37Z</dcterms:modified>
</cp:coreProperties>
</file>