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  <p:sldMasterId id="2147483800" r:id="rId2"/>
  </p:sldMasterIdLst>
  <p:sldIdLst>
    <p:sldId id="256" r:id="rId3"/>
    <p:sldId id="280" r:id="rId4"/>
    <p:sldId id="264" r:id="rId5"/>
    <p:sldId id="274" r:id="rId6"/>
    <p:sldId id="273" r:id="rId7"/>
    <p:sldId id="272" r:id="rId8"/>
    <p:sldId id="275" r:id="rId9"/>
    <p:sldId id="276" r:id="rId10"/>
    <p:sldId id="277" r:id="rId11"/>
    <p:sldId id="279" r:id="rId12"/>
    <p:sldId id="285" r:id="rId13"/>
    <p:sldId id="282" r:id="rId14"/>
    <p:sldId id="283" r:id="rId15"/>
    <p:sldId id="286" r:id="rId16"/>
    <p:sldId id="284" r:id="rId17"/>
    <p:sldId id="270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528AA-5458-4611-A9C6-86B235F493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BC1B4-3D74-4FE6-B59B-93A6C42CCB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1203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9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0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1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2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51215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51216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17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18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19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0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1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2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3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4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5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6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7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8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29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0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1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2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3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4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5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6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7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8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39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240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5124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5124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1243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B98779D-F914-4F18-9750-3CAD431D18B6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51244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1245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6430F80-94D3-4812-B32E-F3410D488D2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2518C-EBB1-40A0-B224-A0DB01CD609A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01FD4-03BA-4A15-B0E6-AF68F7C48BF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9B02A4-F4E1-449E-AB5C-7BBC9473D645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96A0E-7A08-44BC-84D3-D21B9E60C1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CE6AE2-EA83-4A4C-84C1-B3D8402A08B3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C3EFC-E600-4B82-9E7D-63771CA7D31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7C86F7-42DC-4FBF-884B-7456DA2CD80E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3A4FD-2A88-4E8F-B9F7-8CEA9FC593C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63423B-6427-4271-9B19-8F7DD06044A8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5B733-5692-498A-9B4E-617C2368D43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B9C094-A837-45EF-AD84-BA3245FCBA66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40C48-F0D0-4923-A6ED-92D48FD7E0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B5F167-281B-41D2-891B-7AB0CE74C1A4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38732-FA91-442E-B9C3-73805C87942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D86EC0-3E4D-4CE3-9F75-3839B3083272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B5915-2847-4C57-BE61-EED8C5508D6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7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B0D57B-5AB6-4CD7-A672-9347C935F1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F6553A-A25A-415E-B68A-C91B554C8E78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9FD15-644E-41A9-BAD0-C56932AA40D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70D0A-5AB7-423F-93E6-1AB1174FA0F3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3FEF9-1BFB-4603-85BD-2B798A16BD2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3FF9F0-4769-4CF6-A369-533ED243F5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A2CFA4C-0BCF-40A8-B1D2-272483DBCC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FD847-843F-4915-B888-CB8D9D78AD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B024034-8AAB-4951-85DB-1DE729460A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9911D-B5D6-4901-AF0F-11E254DC72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58D8B3B-B83D-4DC4-8E96-C90ED68543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706B-2BBD-4A5C-B65B-1847A2000C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D9ACF-A139-4C35-8836-1C2EE51054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16" r:id="rId2"/>
    <p:sldLayoutId id="2147483817" r:id="rId3"/>
    <p:sldLayoutId id="2147483818" r:id="rId4"/>
    <p:sldLayoutId id="2147483804" r:id="rId5"/>
    <p:sldLayoutId id="2147483819" r:id="rId6"/>
    <p:sldLayoutId id="2147483803" r:id="rId7"/>
    <p:sldLayoutId id="2147483820" r:id="rId8"/>
    <p:sldLayoutId id="2147483802" r:id="rId9"/>
    <p:sldLayoutId id="2147483821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017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9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5019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5019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5021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5021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021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1E63D0E-3D59-4640-90C0-D39F9746F345}" type="datetimeFigureOut">
              <a:rPr lang="pt-BR"/>
              <a:pPr/>
              <a:t>05/05/2014</a:t>
            </a:fld>
            <a:endParaRPr lang="pt-BR"/>
          </a:p>
        </p:txBody>
      </p:sp>
      <p:sp>
        <p:nvSpPr>
          <p:cNvPr id="5022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5022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D01FB68-7FDC-46C4-BA1D-AB8991B5F55B}" type="slidenum">
              <a:rPr lang="pt-BR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643306" y="4652963"/>
            <a:ext cx="5321307" cy="127636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>
                <a:solidFill>
                  <a:srgbClr val="FFFFFF"/>
                </a:solidFill>
              </a:rPr>
              <a:t>PROFESSOR: ALBINO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>
                <a:solidFill>
                  <a:srgbClr val="FFFFFF"/>
                </a:solidFill>
              </a:rPr>
              <a:t>DISCIPLINA</a:t>
            </a:r>
            <a:r>
              <a:rPr lang="pt-BR" sz="2800">
                <a:solidFill>
                  <a:srgbClr val="FFFFFF"/>
                </a:solidFill>
              </a:rPr>
              <a:t>: </a:t>
            </a:r>
            <a:r>
              <a:rPr lang="pt-BR" sz="2800" smtClean="0">
                <a:solidFill>
                  <a:srgbClr val="FFFFFF"/>
                </a:solidFill>
              </a:rPr>
              <a:t>QUÍMICA II</a:t>
            </a:r>
            <a:endParaRPr lang="pt-BR" sz="2800" dirty="0">
              <a:solidFill>
                <a:srgbClr val="FFFFFF"/>
              </a:solidFill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pt-BR" sz="2800" dirty="0">
              <a:solidFill>
                <a:srgbClr val="FFFFFF"/>
              </a:solidFill>
            </a:endParaRP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33375"/>
            <a:ext cx="85693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725515" y="2571744"/>
            <a:ext cx="77041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/>
              <a:t> </a:t>
            </a:r>
            <a:r>
              <a:rPr lang="pt-BR" sz="3200" b="1" dirty="0" smtClean="0"/>
              <a:t>ESTEQUIOMETRIA E CÁLCULOS QUÍMICOS</a:t>
            </a:r>
            <a:endParaRPr lang="pt-BR" sz="3200" b="1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857628"/>
            <a:ext cx="2795587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1785918" y="404813"/>
            <a:ext cx="60722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 smtClean="0"/>
              <a:t>Definições importantes</a:t>
            </a:r>
            <a:endParaRPr lang="pt-BR" sz="36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sp>
        <p:nvSpPr>
          <p:cNvPr id="5" name="CaixaDeTexto 4"/>
          <p:cNvSpPr txBox="1"/>
          <p:nvPr/>
        </p:nvSpPr>
        <p:spPr>
          <a:xfrm>
            <a:off x="571472" y="1928802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 Massa atômica de um elemento químico é a massa média ponderada de seus átomos encontrados na natureza.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Massa Molecular é a soma das massas atômicas dos átomos constituintes de uma substância podendo representar a massa de uma molécula ou de uma fórmula mínima.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Massa Molar (</a:t>
            </a:r>
            <a:r>
              <a:rPr lang="pt-BR" sz="2400" dirty="0" err="1" smtClean="0"/>
              <a:t>M.M.</a:t>
            </a:r>
            <a:r>
              <a:rPr lang="pt-BR" sz="2400" dirty="0" smtClean="0"/>
              <a:t>) é a massa de um mol da substância.</a:t>
            </a:r>
            <a:endParaRPr lang="pt-B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1785918" y="404813"/>
            <a:ext cx="60722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 smtClean="0"/>
              <a:t>Definições importantes</a:t>
            </a:r>
            <a:endParaRPr lang="pt-BR" sz="36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14555"/>
            <a:ext cx="745810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428596" y="404813"/>
            <a:ext cx="8286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b="1" dirty="0" smtClean="0"/>
              <a:t>Conversões no Cálculos Estequiométrico</a:t>
            </a:r>
            <a:endParaRPr lang="pt-BR" sz="32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pic>
        <p:nvPicPr>
          <p:cNvPr id="6146" name="Picture 2" descr="http://www.profpc.com.br/Solu%C3%A71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643182"/>
            <a:ext cx="2809884" cy="2195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428596" y="404813"/>
            <a:ext cx="8286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/>
              <a:t>A Equação Química</a:t>
            </a:r>
            <a:endParaRPr lang="pt-BR" sz="32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416" y="1918128"/>
            <a:ext cx="5676514" cy="415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428596" y="404813"/>
            <a:ext cx="8286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/>
              <a:t>Balanceamento Química</a:t>
            </a:r>
            <a:endParaRPr lang="pt-BR" sz="32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219325"/>
            <a:ext cx="4572031" cy="3563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681" y="428604"/>
            <a:ext cx="747178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143116"/>
            <a:ext cx="4643470" cy="4179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BR" b="1" smtClean="0">
                <a:solidFill>
                  <a:schemeClr val="tx1"/>
                </a:solidFill>
              </a:rPr>
              <a:t>REFERÊNCIAS CONSULTADAS</a:t>
            </a:r>
          </a:p>
        </p:txBody>
      </p:sp>
      <p:sp>
        <p:nvSpPr>
          <p:cNvPr id="2969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2247900"/>
            <a:ext cx="8504238" cy="3917950"/>
          </a:xfrm>
        </p:spPr>
        <p:txBody>
          <a:bodyPr/>
          <a:lstStyle/>
          <a:p>
            <a:pPr algn="just"/>
            <a:r>
              <a:rPr lang="pt-BR" smtClean="0"/>
              <a:t>BRITO, A. C. F. de, PONTES, D. de L., </a:t>
            </a:r>
            <a:r>
              <a:rPr lang="pt-BR" b="1" smtClean="0"/>
              <a:t>Cinética Química e Propriedades de superfície.</a:t>
            </a:r>
            <a:r>
              <a:rPr lang="pt-BR" smtClean="0"/>
              <a:t> Natal: Edufrn, 2009.</a:t>
            </a:r>
          </a:p>
          <a:p>
            <a:pPr algn="just"/>
            <a:r>
              <a:rPr lang="pt-BR" smtClean="0"/>
              <a:t>SANTOS, W. L. P., MÓL, G. de S., </a:t>
            </a:r>
            <a:r>
              <a:rPr lang="pt-BR" b="1" smtClean="0"/>
              <a:t>Química e Sociedade</a:t>
            </a:r>
            <a:r>
              <a:rPr lang="pt-BR" smtClean="0"/>
              <a:t>, São Paulo: Nova Geração, 2005.</a:t>
            </a:r>
          </a:p>
          <a:p>
            <a:pPr algn="just"/>
            <a:r>
              <a:rPr lang="pt-BR" smtClean="0"/>
              <a:t>NOBREGA, O. S. , SILVA, E. R. da, SILVA, R. H. da. </a:t>
            </a:r>
            <a:r>
              <a:rPr lang="pt-BR" b="1" smtClean="0"/>
              <a:t>Química</a:t>
            </a:r>
            <a:r>
              <a:rPr lang="pt-BR" smtClean="0"/>
              <a:t>,</a:t>
            </a:r>
            <a:r>
              <a:rPr lang="pt-BR" b="1" smtClean="0"/>
              <a:t> </a:t>
            </a:r>
            <a:r>
              <a:rPr lang="pt-BR" smtClean="0"/>
              <a:t>São Paulo: Ática, 2005.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500034" y="3000372"/>
            <a:ext cx="8358246" cy="3543320"/>
          </a:xfrm>
        </p:spPr>
        <p:txBody>
          <a:bodyPr/>
          <a:lstStyle/>
          <a:p>
            <a:pPr algn="just"/>
            <a:r>
              <a:rPr lang="pt-BR" dirty="0" smtClean="0"/>
              <a:t>Química é a ciência que estuda a composição e estrutura da matéria e as transformações que ela sofre. Devido ao fato de tudo no universo ser composto por matéria, química é o estudo do nosso mundo material. A química toca nossas vidas e influencia nossas atividades em tantos caminhos que é </a:t>
            </a:r>
            <a:r>
              <a:rPr lang="pt-BR" dirty="0" err="1" smtClean="0"/>
              <a:t>frequentemente</a:t>
            </a:r>
            <a:r>
              <a:rPr lang="pt-BR" dirty="0" smtClean="0"/>
              <a:t> chamada de ciência central.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Química...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2987675" y="404813"/>
            <a:ext cx="37449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b="1"/>
              <a:t>OBJETIVOS</a:t>
            </a:r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200" dirty="0" smtClean="0"/>
              <a:t>Compreender o papel dos cálculos químicos e suas aplicações;</a:t>
            </a:r>
          </a:p>
          <a:p>
            <a:endParaRPr lang="pt-BR" sz="2200" dirty="0"/>
          </a:p>
          <a:p>
            <a:r>
              <a:rPr lang="pt-BR" sz="2200" dirty="0" smtClean="0"/>
              <a:t>Entender o surgimento da Estequiometria;</a:t>
            </a:r>
          </a:p>
          <a:p>
            <a:endParaRPr lang="pt-BR" sz="2200" dirty="0"/>
          </a:p>
          <a:p>
            <a:r>
              <a:rPr lang="pt-BR" sz="2200" dirty="0" smtClean="0"/>
              <a:t>Ser capaz de realizar cálculos químicos envolvendo massa, número de mol, volume.</a:t>
            </a:r>
            <a:endParaRPr lang="pt-BR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1214414" y="404813"/>
            <a:ext cx="678661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 smtClean="0"/>
              <a:t>Utilidade da Estequiometria</a:t>
            </a:r>
            <a:endParaRPr lang="pt-BR" sz="36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57158" y="2071678"/>
            <a:ext cx="8280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200" dirty="0" smtClean="0"/>
              <a:t>Texto introdutório - Na medida certa: Evitando desperdício</a:t>
            </a:r>
          </a:p>
          <a:p>
            <a:endParaRPr lang="pt-BR" sz="2200" dirty="0"/>
          </a:p>
          <a:p>
            <a:r>
              <a:rPr lang="pt-BR" sz="2200" dirty="0" smtClean="0"/>
              <a:t>Pausa para Discussão</a:t>
            </a:r>
            <a:endParaRPr lang="pt-BR" sz="2200" dirty="0"/>
          </a:p>
        </p:txBody>
      </p:sp>
      <p:sp>
        <p:nvSpPr>
          <p:cNvPr id="16386" name="AutoShape 2" descr="data:image/jpeg;base64,/9j/4AAQSkZJRgABAQAAAQABAAD/2wCEAAkGBhQSERUUExQWFRUUGBgXGBgYGRwVGBcYFhcXFRgcFxYXHCYfGBokGhgVHzIgJCcpLCwsFx4xNTAqNSYrLCkBCQoKDgwOGg8PGiokHyQsKSwpLCwpKSwsLCwsKSwpLCwsKSwsLCwsLCwsLCwpKSwsLCwpKSkpKSwpLCksLCwpLP/AABEIAK4BIQMBIgACEQEDEQH/xAAcAAACAgMBAQAAAAAAAAAAAAAABgQFAQMHAgj/xABLEAACAQIEAwUFAwkECAUFAAABAhEAAwQSITEFQVEGEyJhcQcygZGhI0KxFFJicoKywdHwM3OS4RYkY5Ois8LxNENTVKMVFyXS0//EABoBAAMBAQEBAAAAAAAAAAAAAAACAwEEBQb/xAAqEQACAgEEAgEDBAMBAAAAAAAAAQIRAxIhMUEEURMiMnEUI0JhgcHRBf/aAAwDAQACEQMRAD8A7JZ4vZckLcQkEgjMJBBg6HWpYauR45B3lzb33/eNe8NxK9a/s7rqOmaR8jIrk/UK90dj8V1aZ1oVma53hO3d9dHCXPOCp+Y0+lXOE7f22/tEdPSHH0g/SrLNB9kXhmuhroqqw3abDvtdWejeE/8AFFWKXgwkEEeRn8KomnwSaa5NlFYBrNaYFFYJqFj+M2rI8bgHpux+AoboOSdWJpRxXbZjpZt/F/8A9V/nVTieMYh9XusB0XwD6fzqTyxRaOCbHvGcRt2hNxwvrufQbmqTE9tFB8FtnHUnIPhIJpNa6q6sZPU6k/E1XYvjygb6DXSpSzPo6IeMv5HQsP23tn30ZD5eIfSDVgvajDlc2f5qwPyiuJWu1TEkzGp/Go2P7XkaTJ5KNSfXp8aFlkPLxsfNn0Hgsel5M9tsymRI6jQ1jEcRt2xLuojqf4VyDs1c4lcw6oLi2EYltF7y4Qxnb3QfMz/Cr7C+zHvNcQ1y6d/tnJE+VtYUfKulXRwyik9mX/EvadgbJg3lZuinMf8AhmPjVU/tbRv7LC4i56W2A+ZAqdY7KYbDjVrVv9VVU/DnUoWMNyW9c9Ecj55QPrTUZSKBvaXiz7nD7n7TKPxavP8A9xMf/wCwP+NP51enF2hthLv7RRP3rgrH5fb/APZv/vLP/wDWsDYp09p2IH9pw+9+zDfga32/a7YBi7avWv1rbAD4gGrVcRZO+FvD0Cv+45rxcbCH3me1/eI6/UrFaGxu4b7RcFe92+s7QTB+W/0pgsY1H91g3oZpLxnYXC4kSFs3fMAT/iXUfOqLEez67Y1w169YjYBjcQfstt8DWGUdXBrNcqw/a/iWE/t7a4m2Pv2/eA80Pi+WlNnZ/wBoeFxeivlfmraEfOgKGmivKtXqgwKKKKACiiigAooooAKKKKAOLY3E/bXP13/favAxNVXEsXF+7/eXP32rxbxg615cluexF7F0t8VtF6qi1iQedS7VwHnSmlh3wO9bLOJKGbbMp/RJX8KgNXg4qK1NrgzbsaML2xxCD3lcfpjX5rFWKe0NgPFZWfJ9PqtJFvFg7Ga8Xtp2/wAqqsk/ZF4oPoa8b2tvXtARaXou/wAWOvyiqzwLqTJ/rc86WjxMrpO31qPc4zPOmcnLk1RjHgbX4koGkCq3FcW6HWltuJHrWl8XNYx0TMdxZtRt/WtUi8YtTqGutplRdAxn7z7gfqgk9V3rZctPiHGHtasffPJF8z1PSun9jPZhaw6i5d3iSzbmNf2VquPHe7IZctbI5vY7FYzFXM4thM+uS2MiKPQGB8yfOnvs/wCyezhQLmNuieVteZ8zux8gKcLvHlyf6vlt2Rp3zCQxGhFlNDdP6Xu+Zqhv8bKkm0DnOhuuc1wj12QeSgV00kcmpsZH4mLKgW0SwsaNcnMR5Wl8Z/aiqbGdqV/OuXj5nuk/wJqfi1L7K7sZknmTP86mYbgr3DqJOmy5YA9N/Ws1PoK9hc7UXf8Aywlv9RQD/i3+tQ73ErzmWd29STTNhexjHUwvr/KrFOyltQSze6JMDaNedK9QbCEEc9alPwu4EzEj0nXXy3pwweCw9wwpJ0nSJg/DfWqzC8Ke1oWJu23hXIYWyGBy6QZ8JGbzG+kVw5ssklKDTXe5WMVwyhtYcwZuqrD7pmfmBAqSmIv2+7m7lFwSPEdBsZX/ACqbjex9u9eF25iGzaZ1UFVaNNJ2GkSd4rYewVw2rmS+HZj9mxEZQDIBPPaKyHzybcWv+GvQiuxPFFFwjw3CI8QHdsD6qZHzqzwPagjQXCP0bv2i/A6MPmahWOxN20kXCWk5iYBGY7wQNBtp5VBv8GZdq7MeuMUpck2k3sN54pZuD7VMn+0Txpr1I1X4j41U8f7B2r47xRJ3W7bMOOhzDf4zVBZxT2m0JEVb8M42VMo3dtzG6P8ArJ/EQaspWJTRXYTjuO4ZpdnE4cffA8Sj9NeWnMf5V0TgHaizjEDWnB6idR/X/eKrLOKt4jwuBaunYT4X/VP8N6T+M9krmGum/gz3d0GWt7I8HkPut9PSjgNmdbopO7F9vUxf2dwd3fXRlOhkaER1/rypwBrRDNFFFABRRRQAUUUUAfNnFcV/rF7+9u/8xqjDFDoa18XU/lF/+9u/8xqia1xOJ6KlsWX5SvpWf/qS8pHmTVYZrEVmk3Uy1HETyf51n8ufqD5CqfMaBPImjSGovbfEco2NbLnFzl3qrwoJ0J+tSns9YHlv+FZQ5BxOKJOlaTerGLtlT5VDe/VEiUnRLbGAbmt2FwuIxDm3ZRliMzEQRPLyJHx9KmdmeDs7I8Au5Isg6qMh8d5xzW2dFH3n0+6a7L2c4FZwtjvH0RJYs2pdt2duZJP8OgqscaJTyvorOxnY21w2z31/KCROvXSPUmpPFOIPdOa+ITdMPtI5Nfjl0t/OjF8QNxxiLg2/8PaMQq7d7cEe8dQByqsYuzB4BIJMMWaSebEROsRVW6Ofk8YjHtcaWknQDaB0AXkOUCpeA4Q9whcszqSd9fXbSrXgfZ9rkPeIndiAFknfKv3RyphufZwtoeo9ec0untm2QuH9l0QeLU1b28iiFGnkJ/CvGZo8R+OmtaGvsPLX1BHTenaMIOI7W2gSuaCCVI5yDG3rUZuO51KoZlYzDUg8tBr1/wAqoeO8HFhzcFt74uMWYHUWzIMe8NCW5ztUvhd9X7tjb7pvdgDKzcirLERIHPlpXh583kRm4t0jrjCGm0jZnNq+GUO+dSp0KqsHNmkzuT9AKgca7QkK8WLufMVzrJEGAvroNxzHnUniN0grcLraUE5geYXUhTt189aqsBxC7fz934rZHvDxMAwOmT15SPSvMU5RuP8AEvpXJHTi+LzK2U6uFNs++7QQCU/N25jrTRgOOPbCoQCBJYjUgEzGYGCR151At37HegklnRRbBJIVYnxEjTMRpPlFSvym2B3ZYAwCGLTPIHPMnaOtZHPODuDoJRUuUMVniQa33uugYwdDCzy8wJquvcXw7pPMjTkRO2YbxrSH/p7bsubLnOozE6ancwQd197U+VRr2Ms4grdtXhZVjkZcpbuzBJaIlpGXTQCfWPTfmZ2lpVEVgjbtjxf4It1M9vxLqDGsEHWYpTxnDL1ttQCswCB102/jVt2WxuIwqOi3bWJtB/s8oyEArJEa6kwY15mdYBa4tcYkE21DGZk6jNMajTWR6V2TzXGNbvsRY2m30RLGLjwuJXoevUHkaZsDxYMAl0yDolw7ztlc/LWqLi2HQEsHWPX+NRsLiCpg6qdx1FdsZEJRN3a7seWbvrPgxCbHYOBsrfgDy9KvOwPbgYn7C6cuIQGQTq2Uw0jeRp6z6mvfBsQXTunkgQLbnoRojHc9AT6Upds+CvZuDG2ARctEG4BILKOemuYbHyFO9txVvszr4NZqk7J9olxmHW4IzbMPPqPI/wAxyq7rRAooooAKKKKAF3FdgcFcJZsOssSSQWWSTJOjdar73spwLbI6+lw/9U05RRWUhtT9iDc9jeEOz3h8VP8A01FvexSwfdv3B6qp/lXSKKzSjdcvZx/HexG6J7rEI3kysn1BNLHE/ZvjrElrDOBztxcHyGv0r6HrGWscEMssj5Ut51YqQwPMEFSPUHWpf5Qw2EfMmvpHiXAbF8fa2UfzKifg24+dJHaL2QWnGbCt3bD7jksh/aPiU/MVOWL0Wjn9nIGsltzJ8ta0YXg5uXQpOVACzt+ZbQZnb1AGnmQOdX/GOzWJwml20yDr7yH0caVv7M8KN1kRoIusXf8AuLDCF9Hvx6izWQi7GnJNbDx2B7PZh3rLkNxVhP8A0rCiLVuY3jVjzZiasePcTF+73YB/J7JAaDAZ4MAnlBHzB6VYcUx35Jgyw/tLui+rfyFL9vCm0gtZi+XVjvLn3iB05T5Tzq/COXlhdxdxmlUR2Y65wSR+qoIHKNdqu+EcMLHM0TE6CAPIAVF4baO8DQaToNNZjnTFhsLKAh9fhl0305R1qa+4Z8G9MQADlEECOXIEifl9a8WGKjzkz8xsN+W9ejYymZ8viBrp0mtchZLHQCSZiNYP+Qq19sRIk97Op/ryoyiagWOMWS0BmBOktoN/M/wrTY7QWyxVSD4iNTtBI32iueflYo07KLFL0Z4pxBbVtmZlkZSQY90uFmJkxPzFIGOxt29YdsuVFkq85ArAyDm3IJkExsave1OFtXnLOrMz2jbIRjGUsDJAGpBOnLUzVFh+zHcBbd52u27pKJbVoLAgtFwiDlAGvKOcV5Hm5YZGmnwdWGLinZq7M9o++LNiQcq6DOkgNAOoywDOgG5mmjBLaUnu7RtFlDZQqqA7DM24gvtO8ERpVZheziq5Lklrbs4IaAjELlKp7ubJALEEkgnnVjbXu/ExW4k6K2pBIgyee/TzrjzNLaHDZRbnnCcFW2pR2Be+VuzclYYkkpCbAchO7HeoPHcZhmYd+FVrJyGZVRPhJOUagT8M1SsZcLPaa4AqFYlZOoJiGGmx1B+tRV4dYfE97dcvkBIzbsdAqsp0bLyNM8kJPTHb/ZqT5Yi8a7F3L143cM9u4t5wqaqCZEGYAEDKdTqd+Zpv4N2cwnDLIGMHeXWGqyLiCSZKAxGwljr0rY+IwT4ckWn724zG2wUr4xIBBUgCI6RFKjmb6iM+bTxHQyNSfITPwrvw5Z6adAsevuiwv8UALZFyqSWRQC3d6EgEky0jSeUgDavN11vWwEORtx4mENzg67xAnqeY1rsRZUXzbV5GQ54OgMBhAB0kSYnTaqrF95bbJmUq+wPhKLJMzyAkxz5U8fTGcUlsM5uWltyxVToPf7wTqAC3I+sTJ0FbuA3Gui6dAqvlVRGkCSdCdNR/QpXxfAnDAWiSLsqwaTLaFZEHedK6f2X7IthcIouRnfxHrPIH4V14Y3ucuaaSo1cKxcGG1B/hr8DPOr4XO+t5iPEDkcefJvRhSvj7/c3ACFMiSCwVomCVneNNPOmHgN6WJ+66wfXNGvmCR866FJN6Wc0outQpdn8UeF8RNo6WL3iXeApPiH7J19B+lXYlNcu9oPCy1jvV0uYdu8X0Hvj5a/s05dh+LjEYS20yVGUz5AFf+Er8Zpl6Ml7GCiiitECiiigAooooAKKKKACiiigArFZooAg8XxC27Fx2AYKjHKdQ0AwI5yYHxrnPYbAh7lx4EG4LKxtkseFojkbhut8RTd7QeId1hCerL8km8fpbqq9nmE7rDWZ3WyHb9ZxnYn4saxjLg8cexYu49VOq4ZC4HLOIgnrDFPmelRLdou3x1/HWtGAuZ+/und7uWfJfFHluPlVlw+1LD8RQxlwXHD+HkqB8d9PpvVvbsACROmoHMfP8KhqsPAMkdNOWte/y0lgJGiliNZO40MRHxmhbGHtSSTOknQdJ2H123qp7UYqFRBz8RM8hMfWrDH8MS9kzaFHFxTsQwDAfRjS52sJS6hY6OMoJ0Ery8q5fNk1idFsCTmrIwqHdwqDPlUL3hUvA3K7HTZgCfEPjNbhc0qu4njggr5RJ3R7rpmbfayzZusDZZSFCuFzFSh0DMx0InQN1nzosY+3eDXLQdbf9l7/usgF0tnacuhAgAzUPh3Hsrg6SJGuoIO4I6HT5A17t8MuY268MBkm6UUQHCmLagAzpt6mvV8XDCa7tdHn5rxv+iBxLA3sN3V285S0+bLknvMohlNxiR4mzFtRMnygWXCL9ty5snvYGZEcMuSDJLFtH9TEVC7Z9qbOLt2bdpHGUgOSmkmANBqTMj41FXB4jD/aW0DxoWzC44JhYvW50Gm4mNNd6bLii/u5MhK4jFiu0gdcl9HV1bxKGFsRusHXPp0rGGs2otXLFtr1wsXCM2bMJZWAExt4o8hVNxLCvdXPibVxgCcrAquTQfetmNPMa9alcCCsqujXbZXMqAESWXR99Y29DUP0umnEe00TuP8XDXC120bLLAjL4niGUZtpCztv9BS2cdaS+11SCChAzKQobMp1iZB1E+XnXjj2LbEW7tt8tvuyrPdvRbJmRbBaPFrtGg12pD7x7nh7wRIEiTp1B0gdZjziu/Epz3YtqKotMVjCzG57zSxlREgk6GBrHU6+dHFit1Q2c94ABoZBXkCDqGk7+vrW3Crlti3JyxlZo8MFgdG216b1sbgqsEChfdGeNCW2k8z/nVG0nY/8AGi67AXAwBN05kYMskEBlOgZhrGvOnf8A06e2XtYqySwJKvbgKVgkAqWnQgAkHY/Pj/EMOcE9u5abMG3jYEawQN9KZ8L2itYtQrMFeB4Sp32kEe98IqinKKuJzOCk6kNnELdrHYZL6A+JcynTMhbkR/U167J2ntx3rliTEk7LGSPQeE/s1WdnL1xL2QjwMrLP3ZXUAHlrPl4qvbVvxkev10q2OSnUmiGSOj6Rg4lhww8Q0dfEPXwt/H50s+ye+bT38M26Mw/3bfxD/wDDTfjDmtq3UfvAN+M0kcBu91xu4vK7kb/FaZf3vwq7+6yPTOqCisCs0wgUUUUAFFFYoAzRWq/fVBLEKOpMD5ml/iHbqwmlubrfo6L/AIjp8ppXJLkaMXLgZCa13sUqCXYKPMgfjXPcd21xFyQuW0P0dW/xHb4CqNyWMsSx6kyfmahLyIrg6I+NJ8nVbfHLDGBetk/rCpi3Adq4+yA1JwfEblkRbuMo6A6fI6CsXke0M/FfTLz2v3YwgHUXT/8AEy/9dT+H/Z2Ln6NqPkoFJ3E7z4oZbtxnABAB/S0aIjoKsLHavKty3dWCylQy668swP4inWeLYsvHmkeeCqPycRzdz+7V7wm34hFUnCMRb7tUBAMnTbeNjsZM86YeGLrvFUTTexJprkuWJbcDcbET5HT0rXdw4zq2xWRoep1kbHX+PWttpjExqdZA8o+BivGMu5UZuisfoTvT8KxD3cbLABEzsTE+k1W9qeEDEWGTXNuvPUajTpSxatDdm9J1Nbkx9y37lwgdOXyNeTL/ANGLtSiPHZiRZ45cw5Nu6CVGn6SfzH1r1jy9yCqsZ20Oo+VMXFuHrecPcUFzEkQQVJ0J850qzsWQBIArzMrhquJ7fjPVHUzkHGbWIQ6pdRPzspAPxqX2e7X38NfJwxuXLcEBbgzlSVOjHRfe32+Ymul8SxVm0s3NTrlVdC7AAxmiAIMk9NtaQcZiDdIL5FA2HuIPhO/nua9XxpvRbVHJ5TWqluUBul3uXMSHvO+Yk95lIdvvcxofuxEVM4FxO4rLbe9lQ/eLkd3HoZ26ajSs38JA/wDEJ6LJ/AVpsXQBBNptxLgg66zIbcbD8KrJxyKmiCuI9YLtJZLXLDsrWLggsohSxAlhtkJbWdiRMTrWOHY6zhrrIbdycyJ3xIZXNz3FVzEKd8o21maRcZDaraUTHuMzjaOYJ19asrXDX7sfZ4lZzMmV1uIdNIXlrGoG3pWKCHUhg9pfd3LKKx199SriAZymU5jXfeZ21rmF+01ogo4YR7ymBJ3BFTOKYh7l4tcl3Jg8iYEdOhGlZw5MEwGWQSSIjYjl4utWinFEmtbPOH4wx8DDwifDJCzuDqTEQNutMFviedlUKBlTKY3aEHM7lokgTvpVJfxsMzSCZkHKP6IrQxJXPOVwdgZUqIiOhGtY4qfRRNw2TGzG3FxFvKXySIzHYAwxU/mnQDpoRUfs/wAGz27hgFk8FtixA1jyPNo5a6GKW7PEXVYj1nmDyJ6HervgnHIkTlUgj9XNtt5/Gp6HHZcGqUZbjpwXFv4VYZTbzQ0gjKugzHWdSBp1pj4XjBd8UQw0I/iPI9a5TwbjSJeKklVJgyZAI3MRoDpTr2V4gn5UbaOHGQnTUaFT8Dr9apDZolOmmdKUH8mtz0H7ppGuN/8Am7cfmWZ+N0fwNPt4RYtjoF/dH86QkTPx1I+6LIPwz3tfgorqfJzLs6wKzWBWa0QKKKKAIWP4xasibjqvlOp9FGppV4t2+mRh0/bf+C/zpTxyE3rhP57/ALx51qzCuGfkS4R6OPxY8s24zEvdOa45c+Zn5DYV4Rela3uV4F6uVtvk6UkuCQte56VDbEij8qHKtNJgf4VpuGtIvzUm1B3NajG6KjFY4rqJ06VRXuLlm0n8aaMfggRS7f4fEkb0yoHNk7CY+ANfWmvgPbUWyBdBIH3hqQPMc/x9a5pZx0Eg7zt5ipSY3SnVwdonLTPaR9BYHHreTNbYMk7jkI58wfWtfHSRh7pH5jfhyrh/DePtZcFHKkHkY+FN3Hfakz2ylvDAh1jM1wwCRrCovLzNdKy6k0ziyYXHdbotMFfGg3MTJMbdJqZ+Wqfugj+udcwucXxDfeVPICPxk15u4O8yZ3d2Xzbf9npuJIivMfj+2jY45PhDtxvjdlCPGoMwVmW012EncCqu722URktlhrOY5duggnXrv5UpYa9bIcAqhUaAguzE8lXYRrJJAGm5rVjUC285clyYUSBAiZYdPTprRHx4J+z0MMcmj0idj+ONeuF3Mk7AaKo5Kq8gPmedeldz92PNo/jSwnEHzQpEnQGQvzLQB6mpvDcXfulQgNx2MBVBJPw6eew511TWSrSIxx473kXowtyDD2/jkP4oYqLhcJirrMLdoONi2RMvwYoB8q6RwTsPbRA1yXuwPfEorbGFETrO81ePwYEfauzxykKoHMKoHhEabzEialFTW8qEySx8QOOYOWW4jWMMY0zFHzDWCUe00abbHrRetvhjOdFEaLZusWB/SQyPwpxs4exiHfwgraeFUeFASJ1ymGABHyIqJ2gwb3bp7t8pRZVdCGYZpnpKmPgKZZG1uLije7ELFkC4br+NnMjLpqdifjAjyrZh+Hm9AtwGkys6gbRFWQtJeUuWCuo8Iy6NqenMdYosYcKpiVM6keXOPrTyybbFVi3IP+ipM2+9QMuuoMbbSJ3nlNHBOyhZ1LtbyTBWWzGIJEQI+Yq1wrMP7MliTLCSJA6sNt9thV3wnuyxLMtvQxKknXpyBPWetJ8k+DXjjZS8R4AmYhTlIzZVI0gakCd4BqrPBUfPl8Ny3qwIgQDzH8R501EC6rKW00KQNQwB19TPyFLXE8TOJJLAGCCPdBMZQOo1H4UQk3wxZKuimv4bXLc8JOivuvlmP5vnuNaf/ZlwVi5uHRABat85zMMxkGDJMz/KKUcdfLIEZWJMZdIOu0fOa7B7MuBvYw9tbkZkliOSlyxA9RJM+VduG5K2cmbZ7DTxEZYUcpPz0H0pL7DJ3/FMRf3VWuQfK2FsL+9d/wAJq97VcYFizev/AJqkqOrbIP8AERWPZdwjusKWPvNCE9TbzZz5/atd+Qqz5IrgdBWaKK0UKKKKAOH8UxsXbo/2j/vtUQYvrWeJr9rd/vLn75qvu3a8lrc9pcFp+XoedBOb3TNULPWgYlkMqfhWaTLLu7bPKtXdNOtRbfaANowg0PxNdwZraCyw78LqTWbWKMzNL128WM61GuPcHM0+hi60PaYpcviIqqvYpTOtLNvGtHvGsM/zrfjYOaLu7wyzd1YFW/OUwfiNjVTjeFPZ1nvE/OX3h+sv8RNYtYphua3jiBpqaEbTK8Xp8/Pf61YYHiAUiQGHQ6jaPnVrwXsucVYuvaHjtuBl0AYFZIUnZh0PUVUXOGMjkOrIRuGBU/I0+lsRToscTfDMWAjMZgaD0AjaIrN/FnLBJgaASTE+vKrXG9hMSuGt31RmzqS6ZZdNTBjcgrBjcH1pXCPmyhWzbZcrT8omoyxtPg9jF5GKUKItlsub1M/5/So/G8QWIHkNfhA2qw4lwtrDgFtWgnSCpIAKkHfU/TanDsl2aQRduWBdENIaCqhhA8B958snXadKZfS7ZyZ837dREO52SvCzbvDxi6JyqGZlBMAxHinbSY56V172cWbK4YBLLWbiQL+cQ5ePek6sp5chMcqZeHWraIiWraogEoB4VHkAPd56V74nabQrkkCSDoYGwDHYa862WR0eXfRva6csokgddD8qTuLdou/D/aLbsoSHk7leRbkCSB/GpQ4liDcSVVEfVSSrAzoBA51m72fXuma05SRJhQFYjllXadR+M1zTk58Daa3Yn4jgwUXAtwqrAyAY8Q2b4dOc+VVHFOOvbTKviu3RlBJJYTGsDZjpHrpTFiuHZgtu2Ydo1cxMgCCu8yN4586qOD8Naziy+ISRZiWXxQxEhly6MR4tNxqRBFSxPT93RVftpijiLV7DsUuSpET0UxtPMVvbGMh1Jp47WYa3jLbfk0XTCqCussupgnnHKk3CYRrqhQilivNgrAjTQEyeWlXhkU1b/wAlfsSb7R7tcQDEEEKfL+I51KfiTwUYZG3kNDH0IiRtoOgpeZTqemvoPPoKxfumQJ0Os+8R+EcudWWNdG/JQ28OxGw8RkHM2kLzJ3kmOgqqxdkXGZmU2mChrQ0bNDQUfoY1HoRGtVNnGOhB1Mc5In+dXHAME+NvhFMZRLt+YJ5dTOgH8q2MJJ7E8koyuxm7EdmWZ/ynEySNUDfvR8gBXW8OndWY2Z9/pv6ARVVwjh0r4SVW2Iznx+JdNZPiK6b7nTlWO0XaDuLTXWWTIS2g1NxzoigDYk/LWu5VFHA/qYsdozcxONTDIwKqUuFY0FwhhaVusEtdP6KV1HhfDlsWktJ7ttQo6mOZ6k7nzmkf2ZcBfx4u8QzXC2Vvz2YjvLg/R0FtP0UJGj10OiKFk+gooophQooooA+fuMY77a6B/wCpc/faqp8T1rVxjF/6ze/vbv8AzGqvu4uvO0bnqa9iyTFLtWwqD/Ol57pNZXEMBuab42JrLe61sb1Fe9PuioUzWVuU2loXVZKt2yTvUhcKeRqvL+db7WKIEFqNLGTR4xGHIOhoAMVY4Hh73my20Z3IJhRJgb7VecE9nmKxDgd01tZ1e4pUDrodWPkKZJsSUkilw/DLjWu9KEJn7svuA5AKgjcZpgHaYG5EzOGdkMRiFV7SA222csoUQYM6yCNZET5V3HhvZCxZwZwpXPbcEPm++W3J6co6QOk1zLH4O/wTEk+K7hbzafp+ROy4gDntcA/Omq/GR+Wy/wCz/Dxg7Ys9JZidyzaFhG6GAP0Y9aYrV/by+npVXYxdnFW1uI0qZKsNCp2MjkeRU/yNaBi2tGGjL1mByHgJ3mfd5Ryqn4J37GmziQdDp9K2K/i2AJG+kx5neqLD48MAQQR86mWsdrW2ZRq7TcKs37bZx4k1EEA5jsS0THxpauYDF94jWkS2kg5QZZnCwCSZCnLMfDaKk4sNdcmzdUK4JUSQp6SVk6760cPxt4BXa3d+z0K5NLgGhKmeWpBO9cGTKpN7FadEnhvERagXLwIJYkEaLPJH/nUy3xEliSkhtFzQMzDxCCdtgZNc34yHsuWzgqzHKuoYDfVSPhXq12lxCqENtyBDIzAZVhTrvyBB123rnuQ6jaOkcVs2b4C3gVIEFc2UgkAwcpn61Au8QK5baljpGVRCLpkGpkkbafGudYbtU3ffbXQk7k8hAEjqI+lP/ZXEK9vNZud6mZgLkESRE5c2sTMaCa13V0bJOOzF8Yez3lwmQ9oyW1jQgkQea67Sa9Xb6sjMhJVmbKDzkkDQ7E+dXPaa54MioDnMGVE9TB3B/GlrC+E5QoKx7p90x5ep51xuS1USyZisu/Y4Pu5IuZixy6bs0kEeXSlrDoc2UHxOYHkP6/CmXjjCAQADroNjBImPXT4Ut37DLdVhOkeulXx9/wBmSzSyyV/gZeHYC3ZtHvYLPIKiRmAaFzCdQem2uutTLPZ78vK+IW0tlhkCglZ3JEDc/wDaouD4ct26iFMnebXCSzDKJ3GiH1AmadE4ZbwsC2TqAWnUnYb/ABnSkcpL6menlkorTEXX9mitOa5cbQgEbg8vhTX2H7GrYtBEOg1u3Ni7RqF/AnlqBrtX4vtgEbJYXvbk66wiH9JuZ8h9KcL3E1t4YNdZbaJbUux8I0UEk9BM6elej4jb5PNyNs28Sx9u2hMhLVtSSTooA3J8qTOEcPfiuJ724GTD2tETYhXAJLfm3rikHqlsjm4I1pbv8VvAKpt4e2wYBhrpqty8h0LbFLB20d9IVumcN4clm2qIIA6mSxJlmYnVmJkknUk12ckro32bQVQoAAAAAGgAAgAAbCtlFFMKFFFFABRRRQBxJvZPjL1668JbVrlxgXbUhnYg5Uk7HnU2z7DrhHjxNsfqozfiRXX4rNJoRT5JHAe0XsjxeGXOmW+o37sHMPModSPSYpKNojlX1lFUPHOxGExZJu2RnP318D/Ejf4zWOHo1ZPZ81BKMtdjx/sSX/yb5HlcWf8AiWPwqrb2L4kbXLJ+LD/ppNDH1I5kqV7t4WTXTOE+xy+z/bsltAd1Odj+qNh8flTZgfZLhEILG5c8mIAPqFAkfGjRJjfLFFX7IezZRGxLD3xkt/q/eYepgT5GulRXi1aCgAAAAQANAAOQFbKslRzylqdhUXiXDbd+21q6ge24hlbUH+R5g7g7VKorRThvabsji+EO1/Cs13DHVp8RUf7YDUxsLq6/ndajYDtkMT4QNTuh1+Om48xXeWWuadrvYzausb2CIw96ZyaraY9Rl1tN5rp5UrQ1+yBwrhbpLLMH4x6j74+v40wWrZe0dNYgkarJHOPEPlSjge02JwTixjrLTsDoHbzRv7O+P1SrdQabuHcVsYjWzcBcbgSlxf1kPi+YIrPyMKmF4Fewigs3eW2JSVMLbRuhM5RuSSCNai3e0OIt5s7NftW2Cgq8QNpYgA+U7V0O9hA4IMGQQZESD1y6H4g1VjsTaJAWEGshPAGERlbLoRty3Arnl49u4mqfRy686tcN24jXFOoUsY1OksdSBXl+1RtiLaleQliwXXUan/tTzxb2b3sxXDIbaiJY3EuKdNktspb4kjypdX2VYm1eF68Q1pWDOsFSQPKMsUnwPsrHLWwq4nFreDHIqufzfdad4QTBjXTTTapnBe0GKwqC3bcLlJIRk2zamJg6zNdQ4bhLICzaAbllEyvNh0gamd+VL3brCohzW4JbRVjUt0HT1MVPVcdKGc1LkXcV7Rb7rlu20zK095JE/D/OrKzjg6hlgxPWeuvX40uWOxeLvZj3eYxmjxH90GscGvlSbZOoOUzK6jqD8RUsuBJWlRz5UnwTuIXmYnNpnPTkCf51qfBXbrItuO8YggzEAmZJ+7G8174gIykiYOw3IAJJAHIb1e9iVL3zctgXe7QErOpDEABTMTABgxMct6nCL2pEo8otuzfAMZiyEvJ3aWW1ukhX7xZC5CurrrJJAB013qfZwF3F2LyXA1m9acKrK0SVJVtQdFdeWvKr65xa1hUi64RrhLd2JZ2LclRZZoECAI0qutYjFYokYW3+ToSc1x4NzToBKWz652H5or0Vihs63Ohzkygw/DEwbKLwEjxJatkF3jWeir1diAOtXeF7P4jiLpcvnu7KkMir7q9DaVh9o/8AtnGUfcU6OGHgXYOzZOe59rcJDMzEsCw2LZpLsORaQPuhaaIqsMekm5Ebh/DksILdtQqLsB1Jkkk6kkySTJJMmpVFFVECiiigAooooAKKKKACiiigAooooAKIoooAIrEVmigAooooAKKKKACsEVmigCNjuG27yG3dRbiNurgMp9QaQ+M+x+0xzYW61kj3UeblsfqtIu2x+q8DpXRaKDbORPY4vgvfQ4hBzH+srHquS+vxVq94T2joTlvWSrfoMCf93e7t/oa6zFar+EVxDqGHRgGHyNZRuoRLHbfDc7zWj/tFe39SMv1qZieN2sTae2uJtMLildLiEwRGmulW97sRg2M9wiE87c2T/wDEVqG/s3wh5XPi5f8A5masphaEx/Z2XgHGXChABXOxny96KveD8Fs4OQlknQBrhdZbpCk6gdNN+dWI9mGDmSCfUW9Plbr2ns0wYM5CfUJA9PBUpYrQ2pGLvaCzaB/1hLY/SdQQegBOnpXMu1uBw7sbuDYXWY+JbaO0kmcwdVy7zuRvXWLHYTCLoLZI6ZiB8lirG12ew67Wbem0qGj4tNb8bapito4RwzhuMvNCWYcRDFsxUD9CyGM89Y86cez3s8xyli+Ia2H94Lltc50FsFh65kNdUS2AIGg6DQV6iiOGMeDOOBa4R2Dw9mSRnJ35Bv1tSz/ts1MduyFEAQBoANAB5DlXuirUYEUUUUAFFFFABRRRQAUUUUAFFFFA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388" name="AutoShape 4" descr="data:image/jpeg;base64,/9j/4AAQSkZJRgABAQAAAQABAAD/2wCEAAkGBhQSERUUExQWFRUUGBgXGBgYGRwVGBcYFhcXFRgcFxYXHCYfGBokGhgVHzIgJCcpLCwsFx4xNTAqNSYrLCkBCQoKDgwOGg8PGiokHyQsKSwpLCwpKSwsLCwsKSwpLCwsKSwsLCwsLCwsLCwpKSwsLCwpKSkpKSwpLCksLCwpLP/AABEIAK4BIQMBIgACEQEDEQH/xAAcAAACAgMBAQAAAAAAAAAAAAAABgQFAQMHAgj/xABLEAACAQIEAwUFAwkECAUFAAABAhEAAwQSITEFQVEGEyJhcQcygZGhI0KxFFJicoKywdHwM3OS4RYkY5Ois8LxNENTVKMVFyXS0//EABoBAAMBAQEBAAAAAAAAAAAAAAACAwEEBQb/xAAqEQACAgEEAgEDBAMBAAAAAAAAAQIRAxIhMUEEURMiMnEUI0JhgcHRBf/aAAwDAQACEQMRAD8A7JZ4vZckLcQkEgjMJBBg6HWpYauR45B3lzb33/eNe8NxK9a/s7rqOmaR8jIrk/UK90dj8V1aZ1oVma53hO3d9dHCXPOCp+Y0+lXOE7f22/tEdPSHH0g/SrLNB9kXhmuhroqqw3abDvtdWejeE/8AFFWKXgwkEEeRn8KomnwSaa5NlFYBrNaYFFYJqFj+M2rI8bgHpux+AoboOSdWJpRxXbZjpZt/F/8A9V/nVTieMYh9XusB0XwD6fzqTyxRaOCbHvGcRt2hNxwvrufQbmqTE9tFB8FtnHUnIPhIJpNa6q6sZPU6k/E1XYvjygb6DXSpSzPo6IeMv5HQsP23tn30ZD5eIfSDVgvajDlc2f5qwPyiuJWu1TEkzGp/Go2P7XkaTJ5KNSfXp8aFlkPLxsfNn0Hgsel5M9tsymRI6jQ1jEcRt2xLuojqf4VyDs1c4lcw6oLi2EYltF7y4Qxnb3QfMz/Cr7C+zHvNcQ1y6d/tnJE+VtYUfKulXRwyik9mX/EvadgbJg3lZuinMf8AhmPjVU/tbRv7LC4i56W2A+ZAqdY7KYbDjVrVv9VVU/DnUoWMNyW9c9Ecj55QPrTUZSKBvaXiz7nD7n7TKPxavP8A9xMf/wCwP+NP51enF2hthLv7RRP3rgrH5fb/APZv/vLP/wDWsDYp09p2IH9pw+9+zDfga32/a7YBi7avWv1rbAD4gGrVcRZO+FvD0Cv+45rxcbCH3me1/eI6/UrFaGxu4b7RcFe92+s7QTB+W/0pgsY1H91g3oZpLxnYXC4kSFs3fMAT/iXUfOqLEez67Y1w169YjYBjcQfstt8DWGUdXBrNcqw/a/iWE/t7a4m2Pv2/eA80Pi+WlNnZ/wBoeFxeivlfmraEfOgKGmivKtXqgwKKKKACiiigAooooAKKKKAOLY3E/bXP13/favAxNVXEsXF+7/eXP32rxbxg615cluexF7F0t8VtF6qi1iQedS7VwHnSmlh3wO9bLOJKGbbMp/RJX8KgNXg4qK1NrgzbsaML2xxCD3lcfpjX5rFWKe0NgPFZWfJ9PqtJFvFg7Ga8Xtp2/wAqqsk/ZF4oPoa8b2tvXtARaXou/wAWOvyiqzwLqTJ/rc86WjxMrpO31qPc4zPOmcnLk1RjHgbX4koGkCq3FcW6HWltuJHrWl8XNYx0TMdxZtRt/WtUi8YtTqGutplRdAxn7z7gfqgk9V3rZctPiHGHtasffPJF8z1PSun9jPZhaw6i5d3iSzbmNf2VquPHe7IZctbI5vY7FYzFXM4thM+uS2MiKPQGB8yfOnvs/wCyezhQLmNuieVteZ8zux8gKcLvHlyf6vlt2Rp3zCQxGhFlNDdP6Xu+Zqhv8bKkm0DnOhuuc1wj12QeSgV00kcmpsZH4mLKgW0SwsaNcnMR5Wl8Z/aiqbGdqV/OuXj5nuk/wJqfi1L7K7sZknmTP86mYbgr3DqJOmy5YA9N/Ws1PoK9hc7UXf8Aywlv9RQD/i3+tQ73ErzmWd29STTNhexjHUwvr/KrFOyltQSze6JMDaNedK9QbCEEc9alPwu4EzEj0nXXy3pwweCw9wwpJ0nSJg/DfWqzC8Ke1oWJu23hXIYWyGBy6QZ8JGbzG+kVw5ssklKDTXe5WMVwyhtYcwZuqrD7pmfmBAqSmIv2+7m7lFwSPEdBsZX/ACqbjex9u9eF25iGzaZ1UFVaNNJ2GkSd4rYewVw2rmS+HZj9mxEZQDIBPPaKyHzybcWv+GvQiuxPFFFwjw3CI8QHdsD6qZHzqzwPagjQXCP0bv2i/A6MPmahWOxN20kXCWk5iYBGY7wQNBtp5VBv8GZdq7MeuMUpck2k3sN54pZuD7VMn+0Txpr1I1X4j41U8f7B2r47xRJ3W7bMOOhzDf4zVBZxT2m0JEVb8M42VMo3dtzG6P8ArJ/EQaspWJTRXYTjuO4ZpdnE4cffA8Sj9NeWnMf5V0TgHaizjEDWnB6idR/X/eKrLOKt4jwuBaunYT4X/VP8N6T+M9krmGum/gz3d0GWt7I8HkPut9PSjgNmdbopO7F9vUxf2dwd3fXRlOhkaER1/rypwBrRDNFFFABRRRQAUUUUAfNnFcV/rF7+9u/8xqjDFDoa18XU/lF/+9u/8xqia1xOJ6KlsWX5SvpWf/qS8pHmTVYZrEVmk3Uy1HETyf51n8ufqD5CqfMaBPImjSGovbfEco2NbLnFzl3qrwoJ0J+tSns9YHlv+FZQ5BxOKJOlaTerGLtlT5VDe/VEiUnRLbGAbmt2FwuIxDm3ZRliMzEQRPLyJHx9KmdmeDs7I8Au5Isg6qMh8d5xzW2dFH3n0+6a7L2c4FZwtjvH0RJYs2pdt2duZJP8OgqscaJTyvorOxnY21w2z31/KCROvXSPUmpPFOIPdOa+ITdMPtI5Nfjl0t/OjF8QNxxiLg2/8PaMQq7d7cEe8dQByqsYuzB4BIJMMWaSebEROsRVW6Ofk8YjHtcaWknQDaB0AXkOUCpeA4Q9whcszqSd9fXbSrXgfZ9rkPeIndiAFknfKv3RyphufZwtoeo9ec0untm2QuH9l0QeLU1b28iiFGnkJ/CvGZo8R+OmtaGvsPLX1BHTenaMIOI7W2gSuaCCVI5yDG3rUZuO51KoZlYzDUg8tBr1/wAqoeO8HFhzcFt74uMWYHUWzIMe8NCW5ztUvhd9X7tjb7pvdgDKzcirLERIHPlpXh583kRm4t0jrjCGm0jZnNq+GUO+dSp0KqsHNmkzuT9AKgca7QkK8WLufMVzrJEGAvroNxzHnUniN0grcLraUE5geYXUhTt189aqsBxC7fz934rZHvDxMAwOmT15SPSvMU5RuP8AEvpXJHTi+LzK2U6uFNs++7QQCU/N25jrTRgOOPbCoQCBJYjUgEzGYGCR151At37HegklnRRbBJIVYnxEjTMRpPlFSvym2B3ZYAwCGLTPIHPMnaOtZHPODuDoJRUuUMVniQa33uugYwdDCzy8wJquvcXw7pPMjTkRO2YbxrSH/p7bsubLnOozE6ancwQd197U+VRr2Ms4grdtXhZVjkZcpbuzBJaIlpGXTQCfWPTfmZ2lpVEVgjbtjxf4It1M9vxLqDGsEHWYpTxnDL1ttQCswCB102/jVt2WxuIwqOi3bWJtB/s8oyEArJEa6kwY15mdYBa4tcYkE21DGZk6jNMajTWR6V2TzXGNbvsRY2m30RLGLjwuJXoevUHkaZsDxYMAl0yDolw7ztlc/LWqLi2HQEsHWPX+NRsLiCpg6qdx1FdsZEJRN3a7seWbvrPgxCbHYOBsrfgDy9KvOwPbgYn7C6cuIQGQTq2Uw0jeRp6z6mvfBsQXTunkgQLbnoRojHc9AT6Upds+CvZuDG2ARctEG4BILKOemuYbHyFO9txVvszr4NZqk7J9olxmHW4IzbMPPqPI/wAxyq7rRAooooAKKKKAF3FdgcFcJZsOssSSQWWSTJOjdar73spwLbI6+lw/9U05RRWUhtT9iDc9jeEOz3h8VP8A01FvexSwfdv3B6qp/lXSKKzSjdcvZx/HexG6J7rEI3kysn1BNLHE/ZvjrElrDOBztxcHyGv0r6HrGWscEMssj5Ut51YqQwPMEFSPUHWpf5Qw2EfMmvpHiXAbF8fa2UfzKifg24+dJHaL2QWnGbCt3bD7jksh/aPiU/MVOWL0Wjn9nIGsltzJ8ta0YXg5uXQpOVACzt+ZbQZnb1AGnmQOdX/GOzWJwml20yDr7yH0caVv7M8KN1kRoIusXf8AuLDCF9Hvx6izWQi7GnJNbDx2B7PZh3rLkNxVhP8A0rCiLVuY3jVjzZiasePcTF+73YB/J7JAaDAZ4MAnlBHzB6VYcUx35Jgyw/tLui+rfyFL9vCm0gtZi+XVjvLn3iB05T5Tzq/COXlhdxdxmlUR2Y65wSR+qoIHKNdqu+EcMLHM0TE6CAPIAVF4baO8DQaToNNZjnTFhsLKAh9fhl0305R1qa+4Z8G9MQADlEECOXIEifl9a8WGKjzkz8xsN+W9ejYymZ8viBrp0mtchZLHQCSZiNYP+Qq19sRIk97Op/ryoyiagWOMWS0BmBOktoN/M/wrTY7QWyxVSD4iNTtBI32iueflYo07KLFL0Z4pxBbVtmZlkZSQY90uFmJkxPzFIGOxt29YdsuVFkq85ArAyDm3IJkExsave1OFtXnLOrMz2jbIRjGUsDJAGpBOnLUzVFh+zHcBbd52u27pKJbVoLAgtFwiDlAGvKOcV5Hm5YZGmnwdWGLinZq7M9o++LNiQcq6DOkgNAOoywDOgG5mmjBLaUnu7RtFlDZQqqA7DM24gvtO8ERpVZheziq5Lklrbs4IaAjELlKp7ubJALEEkgnnVjbXu/ExW4k6K2pBIgyee/TzrjzNLaHDZRbnnCcFW2pR2Be+VuzclYYkkpCbAchO7HeoPHcZhmYd+FVrJyGZVRPhJOUagT8M1SsZcLPaa4AqFYlZOoJiGGmx1B+tRV4dYfE97dcvkBIzbsdAqsp0bLyNM8kJPTHb/ZqT5Yi8a7F3L143cM9u4t5wqaqCZEGYAEDKdTqd+Zpv4N2cwnDLIGMHeXWGqyLiCSZKAxGwljr0rY+IwT4ckWn724zG2wUr4xIBBUgCI6RFKjmb6iM+bTxHQyNSfITPwrvw5Z6adAsevuiwv8UALZFyqSWRQC3d6EgEky0jSeUgDavN11vWwEORtx4mENzg67xAnqeY1rsRZUXzbV5GQ54OgMBhAB0kSYnTaqrF95bbJmUq+wPhKLJMzyAkxz5U8fTGcUlsM5uWltyxVToPf7wTqAC3I+sTJ0FbuA3Gui6dAqvlVRGkCSdCdNR/QpXxfAnDAWiSLsqwaTLaFZEHedK6f2X7IthcIouRnfxHrPIH4V14Y3ucuaaSo1cKxcGG1B/hr8DPOr4XO+t5iPEDkcefJvRhSvj7/c3ACFMiSCwVomCVneNNPOmHgN6WJ+66wfXNGvmCR866FJN6Wc0outQpdn8UeF8RNo6WL3iXeApPiH7J19B+lXYlNcu9oPCy1jvV0uYdu8X0Hvj5a/s05dh+LjEYS20yVGUz5AFf+Er8Zpl6Ml7GCiiitECiiigAooooAKKKKACiiigArFZooAg8XxC27Fx2AYKjHKdQ0AwI5yYHxrnPYbAh7lx4EG4LKxtkseFojkbhut8RTd7QeId1hCerL8km8fpbqq9nmE7rDWZ3WyHb9ZxnYn4saxjLg8cexYu49VOq4ZC4HLOIgnrDFPmelRLdou3x1/HWtGAuZ+/und7uWfJfFHluPlVlw+1LD8RQxlwXHD+HkqB8d9PpvVvbsACROmoHMfP8KhqsPAMkdNOWte/y0lgJGiliNZO40MRHxmhbGHtSSTOknQdJ2H123qp7UYqFRBz8RM8hMfWrDH8MS9kzaFHFxTsQwDAfRjS52sJS6hY6OMoJ0Ery8q5fNk1idFsCTmrIwqHdwqDPlUL3hUvA3K7HTZgCfEPjNbhc0qu4njggr5RJ3R7rpmbfayzZusDZZSFCuFzFSh0DMx0InQN1nzosY+3eDXLQdbf9l7/usgF0tnacuhAgAzUPh3Hsrg6SJGuoIO4I6HT5A17t8MuY268MBkm6UUQHCmLagAzpt6mvV8XDCa7tdHn5rxv+iBxLA3sN3V285S0+bLknvMohlNxiR4mzFtRMnygWXCL9ty5snvYGZEcMuSDJLFtH9TEVC7Z9qbOLt2bdpHGUgOSmkmANBqTMj41FXB4jD/aW0DxoWzC44JhYvW50Gm4mNNd6bLii/u5MhK4jFiu0gdcl9HV1bxKGFsRusHXPp0rGGs2otXLFtr1wsXCM2bMJZWAExt4o8hVNxLCvdXPibVxgCcrAquTQfetmNPMa9alcCCsqujXbZXMqAESWXR99Y29DUP0umnEe00TuP8XDXC120bLLAjL4niGUZtpCztv9BS2cdaS+11SCChAzKQobMp1iZB1E+XnXjj2LbEW7tt8tvuyrPdvRbJmRbBaPFrtGg12pD7x7nh7wRIEiTp1B0gdZjziu/Epz3YtqKotMVjCzG57zSxlREgk6GBrHU6+dHFit1Q2c94ABoZBXkCDqGk7+vrW3Crlti3JyxlZo8MFgdG216b1sbgqsEChfdGeNCW2k8z/nVG0nY/8AGi67AXAwBN05kYMskEBlOgZhrGvOnf8A06e2XtYqySwJKvbgKVgkAqWnQgAkHY/Pj/EMOcE9u5abMG3jYEawQN9KZ8L2itYtQrMFeB4Sp32kEe98IqinKKuJzOCk6kNnELdrHYZL6A+JcynTMhbkR/U167J2ntx3rliTEk7LGSPQeE/s1WdnL1xL2QjwMrLP3ZXUAHlrPl4qvbVvxkev10q2OSnUmiGSOj6Rg4lhww8Q0dfEPXwt/H50s+ye+bT38M26Mw/3bfxD/wDDTfjDmtq3UfvAN+M0kcBu91xu4vK7kb/FaZf3vwq7+6yPTOqCisCs0wgUUUUAFFFYoAzRWq/fVBLEKOpMD5ml/iHbqwmlubrfo6L/AIjp8ppXJLkaMXLgZCa13sUqCXYKPMgfjXPcd21xFyQuW0P0dW/xHb4CqNyWMsSx6kyfmahLyIrg6I+NJ8nVbfHLDGBetk/rCpi3Adq4+yA1JwfEblkRbuMo6A6fI6CsXke0M/FfTLz2v3YwgHUXT/8AEy/9dT+H/Z2Ln6NqPkoFJ3E7z4oZbtxnABAB/S0aIjoKsLHavKty3dWCylQy668swP4inWeLYsvHmkeeCqPycRzdz+7V7wm34hFUnCMRb7tUBAMnTbeNjsZM86YeGLrvFUTTexJprkuWJbcDcbET5HT0rXdw4zq2xWRoep1kbHX+PWttpjExqdZA8o+BivGMu5UZuisfoTvT8KxD3cbLABEzsTE+k1W9qeEDEWGTXNuvPUajTpSxatDdm9J1Nbkx9y37lwgdOXyNeTL/ANGLtSiPHZiRZ45cw5Nu6CVGn6SfzH1r1jy9yCqsZ20Oo+VMXFuHrecPcUFzEkQQVJ0J850qzsWQBIArzMrhquJ7fjPVHUzkHGbWIQ6pdRPzspAPxqX2e7X38NfJwxuXLcEBbgzlSVOjHRfe32+Ymul8SxVm0s3NTrlVdC7AAxmiAIMk9NtaQcZiDdIL5FA2HuIPhO/nua9XxpvRbVHJ5TWqluUBul3uXMSHvO+Yk95lIdvvcxofuxEVM4FxO4rLbe9lQ/eLkd3HoZ26ajSs38JA/wDEJ6LJ/AVpsXQBBNptxLgg66zIbcbD8KrJxyKmiCuI9YLtJZLXLDsrWLggsohSxAlhtkJbWdiRMTrWOHY6zhrrIbdycyJ3xIZXNz3FVzEKd8o21maRcZDaraUTHuMzjaOYJ19asrXDX7sfZ4lZzMmV1uIdNIXlrGoG3pWKCHUhg9pfd3LKKx199SriAZymU5jXfeZ21rmF+01ogo4YR7ymBJ3BFTOKYh7l4tcl3Jg8iYEdOhGlZw5MEwGWQSSIjYjl4utWinFEmtbPOH4wx8DDwifDJCzuDqTEQNutMFviedlUKBlTKY3aEHM7lokgTvpVJfxsMzSCZkHKP6IrQxJXPOVwdgZUqIiOhGtY4qfRRNw2TGzG3FxFvKXySIzHYAwxU/mnQDpoRUfs/wAGz27hgFk8FtixA1jyPNo5a6GKW7PEXVYj1nmDyJ6HervgnHIkTlUgj9XNtt5/Gp6HHZcGqUZbjpwXFv4VYZTbzQ0gjKugzHWdSBp1pj4XjBd8UQw0I/iPI9a5TwbjSJeKklVJgyZAI3MRoDpTr2V4gn5UbaOHGQnTUaFT8Dr9apDZolOmmdKUH8mtz0H7ppGuN/8Am7cfmWZ+N0fwNPt4RYtjoF/dH86QkTPx1I+6LIPwz3tfgorqfJzLs6wKzWBWa0QKKKKAIWP4xasibjqvlOp9FGppV4t2+mRh0/bf+C/zpTxyE3rhP57/ALx51qzCuGfkS4R6OPxY8s24zEvdOa45c+Zn5DYV4Rela3uV4F6uVtvk6UkuCQte56VDbEij8qHKtNJgf4VpuGtIvzUm1B3NajG6KjFY4rqJ06VRXuLlm0n8aaMfggRS7f4fEkb0yoHNk7CY+ANfWmvgPbUWyBdBIH3hqQPMc/x9a5pZx0Eg7zt5ipSY3SnVwdonLTPaR9BYHHreTNbYMk7jkI58wfWtfHSRh7pH5jfhyrh/DePtZcFHKkHkY+FN3Hfakz2ylvDAh1jM1wwCRrCovLzNdKy6k0ziyYXHdbotMFfGg3MTJMbdJqZ+Wqfugj+udcwucXxDfeVPICPxk15u4O8yZ3d2Xzbf9npuJIivMfj+2jY45PhDtxvjdlCPGoMwVmW012EncCqu722URktlhrOY5duggnXrv5UpYa9bIcAqhUaAguzE8lXYRrJJAGm5rVjUC285clyYUSBAiZYdPTprRHx4J+z0MMcmj0idj+ONeuF3Mk7AaKo5Kq8gPmedeldz92PNo/jSwnEHzQpEnQGQvzLQB6mpvDcXfulQgNx2MBVBJPw6eew511TWSrSIxx473kXowtyDD2/jkP4oYqLhcJirrMLdoONi2RMvwYoB8q6RwTsPbRA1yXuwPfEorbGFETrO81ePwYEfauzxykKoHMKoHhEabzEialFTW8qEySx8QOOYOWW4jWMMY0zFHzDWCUe00abbHrRetvhjOdFEaLZusWB/SQyPwpxs4exiHfwgraeFUeFASJ1ymGABHyIqJ2gwb3bp7t8pRZVdCGYZpnpKmPgKZZG1uLije7ELFkC4br+NnMjLpqdifjAjyrZh+Hm9AtwGkys6gbRFWQtJeUuWCuo8Iy6NqenMdYosYcKpiVM6keXOPrTyybbFVi3IP+ipM2+9QMuuoMbbSJ3nlNHBOyhZ1LtbyTBWWzGIJEQI+Yq1wrMP7MliTLCSJA6sNt9thV3wnuyxLMtvQxKknXpyBPWetJ8k+DXjjZS8R4AmYhTlIzZVI0gakCd4BqrPBUfPl8Ny3qwIgQDzH8R501EC6rKW00KQNQwB19TPyFLXE8TOJJLAGCCPdBMZQOo1H4UQk3wxZKuimv4bXLc8JOivuvlmP5vnuNaf/ZlwVi5uHRABat85zMMxkGDJMz/KKUcdfLIEZWJMZdIOu0fOa7B7MuBvYw9tbkZkliOSlyxA9RJM+VduG5K2cmbZ7DTxEZYUcpPz0H0pL7DJ3/FMRf3VWuQfK2FsL+9d/wAJq97VcYFizev/AJqkqOrbIP8AERWPZdwjusKWPvNCE9TbzZz5/atd+Qqz5IrgdBWaKK0UKKKKAOH8UxsXbo/2j/vtUQYvrWeJr9rd/vLn75qvu3a8lrc9pcFp+XoedBOb3TNULPWgYlkMqfhWaTLLu7bPKtXdNOtRbfaANowg0PxNdwZraCyw78LqTWbWKMzNL128WM61GuPcHM0+hi60PaYpcviIqqvYpTOtLNvGtHvGsM/zrfjYOaLu7wyzd1YFW/OUwfiNjVTjeFPZ1nvE/OX3h+sv8RNYtYphua3jiBpqaEbTK8Xp8/Pf61YYHiAUiQGHQ6jaPnVrwXsucVYuvaHjtuBl0AYFZIUnZh0PUVUXOGMjkOrIRuGBU/I0+lsRToscTfDMWAjMZgaD0AjaIrN/FnLBJgaASTE+vKrXG9hMSuGt31RmzqS6ZZdNTBjcgrBjcH1pXCPmyhWzbZcrT8omoyxtPg9jF5GKUKItlsub1M/5/So/G8QWIHkNfhA2qw4lwtrDgFtWgnSCpIAKkHfU/TanDsl2aQRduWBdENIaCqhhA8B958snXadKZfS7ZyZ837dREO52SvCzbvDxi6JyqGZlBMAxHinbSY56V172cWbK4YBLLWbiQL+cQ5ePek6sp5chMcqZeHWraIiWraogEoB4VHkAPd56V74nabQrkkCSDoYGwDHYa862WR0eXfRva6csokgddD8qTuLdou/D/aLbsoSHk7leRbkCSB/GpQ4liDcSVVEfVSSrAzoBA51m72fXuma05SRJhQFYjllXadR+M1zTk58Daa3Yn4jgwUXAtwqrAyAY8Q2b4dOc+VVHFOOvbTKviu3RlBJJYTGsDZjpHrpTFiuHZgtu2Ydo1cxMgCCu8yN4586qOD8Naziy+ISRZiWXxQxEhly6MR4tNxqRBFSxPT93RVftpijiLV7DsUuSpET0UxtPMVvbGMh1Jp47WYa3jLbfk0XTCqCussupgnnHKk3CYRrqhQilivNgrAjTQEyeWlXhkU1b/wAlfsSb7R7tcQDEEEKfL+I51KfiTwUYZG3kNDH0IiRtoOgpeZTqemvoPPoKxfumQJ0Os+8R+EcudWWNdG/JQ28OxGw8RkHM2kLzJ3kmOgqqxdkXGZmU2mChrQ0bNDQUfoY1HoRGtVNnGOhB1Mc5In+dXHAME+NvhFMZRLt+YJ5dTOgH8q2MJJ7E8koyuxm7EdmWZ/ynEySNUDfvR8gBXW8OndWY2Z9/pv6ARVVwjh0r4SVW2Iznx+JdNZPiK6b7nTlWO0XaDuLTXWWTIS2g1NxzoigDYk/LWu5VFHA/qYsdozcxONTDIwKqUuFY0FwhhaVusEtdP6KV1HhfDlsWktJ7ttQo6mOZ6k7nzmkf2ZcBfx4u8QzXC2Vvz2YjvLg/R0FtP0UJGj10OiKFk+gooophQooooA+fuMY77a6B/wCpc/faqp8T1rVxjF/6ze/vbv8AzGqvu4uvO0bnqa9iyTFLtWwqD/Ol57pNZXEMBuab42JrLe61sb1Fe9PuioUzWVuU2loXVZKt2yTvUhcKeRqvL+db7WKIEFqNLGTR4xGHIOhoAMVY4Hh73my20Z3IJhRJgb7VecE9nmKxDgd01tZ1e4pUDrodWPkKZJsSUkilw/DLjWu9KEJn7svuA5AKgjcZpgHaYG5EzOGdkMRiFV7SA222csoUQYM6yCNZET5V3HhvZCxZwZwpXPbcEPm++W3J6co6QOk1zLH4O/wTEk+K7hbzafp+ROy4gDntcA/Omq/GR+Wy/wCz/Dxg7Ys9JZidyzaFhG6GAP0Y9aYrV/by+npVXYxdnFW1uI0qZKsNCp2MjkeRU/yNaBi2tGGjL1mByHgJ3mfd5Ryqn4J37GmziQdDp9K2K/i2AJG+kx5neqLD48MAQQR86mWsdrW2ZRq7TcKs37bZx4k1EEA5jsS0THxpauYDF94jWkS2kg5QZZnCwCSZCnLMfDaKk4sNdcmzdUK4JUSQp6SVk6760cPxt4BXa3d+z0K5NLgGhKmeWpBO9cGTKpN7FadEnhvERagXLwIJYkEaLPJH/nUy3xEliSkhtFzQMzDxCCdtgZNc34yHsuWzgqzHKuoYDfVSPhXq12lxCqENtyBDIzAZVhTrvyBB123rnuQ6jaOkcVs2b4C3gVIEFc2UgkAwcpn61Au8QK5baljpGVRCLpkGpkkbafGudYbtU3ffbXQk7k8hAEjqI+lP/ZXEK9vNZud6mZgLkESRE5c2sTMaCa13V0bJOOzF8Yez3lwmQ9oyW1jQgkQea67Sa9Xb6sjMhJVmbKDzkkDQ7E+dXPaa54MioDnMGVE9TB3B/GlrC+E5QoKx7p90x5ep51xuS1USyZisu/Y4Pu5IuZixy6bs0kEeXSlrDoc2UHxOYHkP6/CmXjjCAQADroNjBImPXT4Ut37DLdVhOkeulXx9/wBmSzSyyV/gZeHYC3ZtHvYLPIKiRmAaFzCdQem2uutTLPZ78vK+IW0tlhkCglZ3JEDc/wDaouD4ct26iFMnebXCSzDKJ3GiH1AmadE4ZbwsC2TqAWnUnYb/ABnSkcpL6menlkorTEXX9mitOa5cbQgEbg8vhTX2H7GrYtBEOg1u3Ni7RqF/AnlqBrtX4vtgEbJYXvbk66wiH9JuZ8h9KcL3E1t4YNdZbaJbUux8I0UEk9BM6elej4jb5PNyNs28Sx9u2hMhLVtSSTooA3J8qTOEcPfiuJ724GTD2tETYhXAJLfm3rikHqlsjm4I1pbv8VvAKpt4e2wYBhrpqty8h0LbFLB20d9IVumcN4clm2qIIA6mSxJlmYnVmJkknUk12ckro32bQVQoAAAAAGgAAgAAbCtlFFMKFFFFABRRRQBxJvZPjL1668JbVrlxgXbUhnYg5Uk7HnU2z7DrhHjxNsfqozfiRXX4rNJoRT5JHAe0XsjxeGXOmW+o37sHMPModSPSYpKNojlX1lFUPHOxGExZJu2RnP318D/Ejf4zWOHo1ZPZ81BKMtdjx/sSX/yb5HlcWf8AiWPwqrb2L4kbXLJ+LD/ppNDH1I5kqV7t4WTXTOE+xy+z/bsltAd1Odj+qNh8flTZgfZLhEILG5c8mIAPqFAkfGjRJjfLFFX7IezZRGxLD3xkt/q/eYepgT5GulRXi1aCgAAAAQANAAOQFbKslRzylqdhUXiXDbd+21q6ge24hlbUH+R5g7g7VKorRThvabsji+EO1/Cs13DHVp8RUf7YDUxsLq6/ndajYDtkMT4QNTuh1+Om48xXeWWuadrvYzausb2CIw96ZyaraY9Rl1tN5rp5UrQ1+yBwrhbpLLMH4x6j74+v40wWrZe0dNYgkarJHOPEPlSjge02JwTixjrLTsDoHbzRv7O+P1SrdQabuHcVsYjWzcBcbgSlxf1kPi+YIrPyMKmF4Fewigs3eW2JSVMLbRuhM5RuSSCNai3e0OIt5s7NftW2Cgq8QNpYgA+U7V0O9hA4IMGQQZESD1y6H4g1VjsTaJAWEGshPAGERlbLoRty3Arnl49u4mqfRy686tcN24jXFOoUsY1OksdSBXl+1RtiLaleQliwXXUan/tTzxb2b3sxXDIbaiJY3EuKdNktspb4kjypdX2VYm1eF68Q1pWDOsFSQPKMsUnwPsrHLWwq4nFreDHIqufzfdad4QTBjXTTTapnBe0GKwqC3bcLlJIRk2zamJg6zNdQ4bhLICzaAbllEyvNh0gamd+VL3brCohzW4JbRVjUt0HT1MVPVcdKGc1LkXcV7Rb7rlu20zK095JE/D/OrKzjg6hlgxPWeuvX40uWOxeLvZj3eYxmjxH90GscGvlSbZOoOUzK6jqD8RUsuBJWlRz5UnwTuIXmYnNpnPTkCf51qfBXbrItuO8YggzEAmZJ+7G8174gIykiYOw3IAJJAHIb1e9iVL3zctgXe7QErOpDEABTMTABgxMct6nCL2pEo8otuzfAMZiyEvJ3aWW1ukhX7xZC5CurrrJJAB013qfZwF3F2LyXA1m9acKrK0SVJVtQdFdeWvKr65xa1hUi64RrhLd2JZ2LclRZZoECAI0qutYjFYokYW3+ToSc1x4NzToBKWz652H5or0Vihs63Ohzkygw/DEwbKLwEjxJatkF3jWeir1diAOtXeF7P4jiLpcvnu7KkMir7q9DaVh9o/8AtnGUfcU6OGHgXYOzZOe59rcJDMzEsCw2LZpLsORaQPuhaaIqsMekm5Ebh/DksILdtQqLsB1Jkkk6kkySTJJMmpVFFVECiiigAooooAKKKKACiiigAooooAKIoooAIrEVmigAooooAKKKKACsEVmigCNjuG27yG3dRbiNurgMp9QaQ+M+x+0xzYW61kj3UeblsfqtIu2x+q8DpXRaKDbORPY4vgvfQ4hBzH+srHquS+vxVq94T2joTlvWSrfoMCf93e7t/oa6zFar+EVxDqGHRgGHyNZRuoRLHbfDc7zWj/tFe39SMv1qZieN2sTae2uJtMLildLiEwRGmulW97sRg2M9wiE87c2T/wDEVqG/s3wh5XPi5f8A5masphaEx/Z2XgHGXChABXOxny96KveD8Fs4OQlknQBrhdZbpCk6gdNN+dWI9mGDmSCfUW9Plbr2ns0wYM5CfUJA9PBUpYrQ2pGLvaCzaB/1hLY/SdQQegBOnpXMu1uBw7sbuDYXWY+JbaO0kmcwdVy7zuRvXWLHYTCLoLZI6ZiB8lirG12ew67Wbem0qGj4tNb8bapito4RwzhuMvNCWYcRDFsxUD9CyGM89Y86cez3s8xyli+Ia2H94Lltc50FsFh65kNdUS2AIGg6DQV6iiOGMeDOOBa4R2Dw9mSRnJ35Bv1tSz/ts1MduyFEAQBoANAB5DlXuirUYEUUUUAFFFFABRRRQAUUUUAFFFFA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6390" name="Picture 6" descr="http://www.akatu.org.br/Content/Akatu/Arquivos/image/04_06_23_desperdicio_aliment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214686"/>
            <a:ext cx="4591050" cy="2771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ibxk.com.br/materias/8032/321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835166"/>
            <a:ext cx="3743323" cy="2513248"/>
          </a:xfrm>
          <a:prstGeom prst="rect">
            <a:avLst/>
          </a:prstGeom>
          <a:noFill/>
        </p:spPr>
      </p:pic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1142976" y="404813"/>
            <a:ext cx="5589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 smtClean="0"/>
              <a:t>GRANDEZAS FÍSICAS</a:t>
            </a:r>
            <a:endParaRPr lang="pt-BR" sz="36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sp>
        <p:nvSpPr>
          <p:cNvPr id="4" name="CaixaDeTexto 3"/>
          <p:cNvSpPr txBox="1"/>
          <p:nvPr/>
        </p:nvSpPr>
        <p:spPr>
          <a:xfrm>
            <a:off x="642910" y="2071678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Grandeza é um atributo (característica) de algo do universo físico que pode ser medido de alguma forma.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43042" y="3214686"/>
            <a:ext cx="50720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Metro</a:t>
            </a:r>
          </a:p>
          <a:p>
            <a:endParaRPr lang="pt-BR" dirty="0" smtClean="0"/>
          </a:p>
          <a:p>
            <a:r>
              <a:rPr lang="pt-BR" dirty="0" smtClean="0"/>
              <a:t>Litro</a:t>
            </a:r>
          </a:p>
          <a:p>
            <a:endParaRPr lang="pt-BR" dirty="0" smtClean="0"/>
          </a:p>
          <a:p>
            <a:r>
              <a:rPr lang="pt-BR" dirty="0" smtClean="0"/>
              <a:t>Quilograma </a:t>
            </a:r>
          </a:p>
          <a:p>
            <a:endParaRPr lang="pt-BR" dirty="0" smtClean="0"/>
          </a:p>
          <a:p>
            <a:r>
              <a:rPr lang="pt-BR" dirty="0" smtClean="0"/>
              <a:t>Segundo</a:t>
            </a:r>
            <a:endParaRPr lang="pt-BR" dirty="0"/>
          </a:p>
        </p:txBody>
      </p:sp>
      <p:pic>
        <p:nvPicPr>
          <p:cNvPr id="15362" name="Picture 2" descr="http://maquinadecosturar.com.br/product_images/u/641/fita-metrica__84986_zoo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25" y="2928934"/>
            <a:ext cx="3428991" cy="1731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1785919" y="404813"/>
            <a:ext cx="49466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 smtClean="0"/>
              <a:t>MASSA  ATÔMICA</a:t>
            </a:r>
            <a:endParaRPr lang="pt-BR" sz="36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2214554"/>
            <a:ext cx="45005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O  que é?</a:t>
            </a:r>
          </a:p>
          <a:p>
            <a:endParaRPr lang="pt-BR" sz="2800" dirty="0" smtClean="0"/>
          </a:p>
          <a:p>
            <a:r>
              <a:rPr lang="pt-BR" sz="2800" dirty="0" smtClean="0"/>
              <a:t>Como começou-se a medir a massa atômica.</a:t>
            </a:r>
          </a:p>
          <a:p>
            <a:endParaRPr lang="pt-BR" sz="2800" dirty="0" smtClean="0"/>
          </a:p>
          <a:p>
            <a:r>
              <a:rPr lang="pt-BR" sz="2800" dirty="0" smtClean="0"/>
              <a:t>Definição atual de massa atômica (u)</a:t>
            </a:r>
          </a:p>
        </p:txBody>
      </p:sp>
      <p:pic>
        <p:nvPicPr>
          <p:cNvPr id="14338" name="Picture 2" descr="http://2.bp.blogspot.com/_nT2uDNto7VM/S7FUNBl63sI/AAAAAAAAAE0/s-uCZI7IkDs/s1600/atom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5558" y="2714620"/>
            <a:ext cx="2728375" cy="2866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s://www.naturaljoias.com.br/images/madeiras/miangas_e_disquinhos/micanga%20laran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428868"/>
            <a:ext cx="2971783" cy="2374282"/>
          </a:xfrm>
          <a:prstGeom prst="rect">
            <a:avLst/>
          </a:prstGeom>
          <a:noFill/>
        </p:spPr>
      </p:pic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1785919" y="404813"/>
            <a:ext cx="49466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 smtClean="0"/>
              <a:t>MASSA  ATÔMICA</a:t>
            </a:r>
            <a:endParaRPr lang="pt-BR" sz="36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sp>
        <p:nvSpPr>
          <p:cNvPr id="4" name="CaixaDeTexto 3"/>
          <p:cNvSpPr txBox="1"/>
          <p:nvPr/>
        </p:nvSpPr>
        <p:spPr>
          <a:xfrm>
            <a:off x="428596" y="2214554"/>
            <a:ext cx="52864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Como saber quantos átomos há em uma quantidade de massa?</a:t>
            </a:r>
          </a:p>
          <a:p>
            <a:endParaRPr lang="pt-BR" sz="2800" dirty="0" smtClean="0"/>
          </a:p>
          <a:p>
            <a:r>
              <a:rPr lang="pt-BR" sz="2800" dirty="0" smtClean="0"/>
              <a:t>Analogia da miçangas. </a:t>
            </a:r>
          </a:p>
        </p:txBody>
      </p:sp>
      <p:pic>
        <p:nvPicPr>
          <p:cNvPr id="12290" name="Picture 2" descr="http://www.nraviamentos.com.br/wp-content/uploads/2011/08/micangas-380x2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459822"/>
            <a:ext cx="3214710" cy="19457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1785918" y="404813"/>
            <a:ext cx="60722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 smtClean="0"/>
              <a:t>Quantidade de Matéria</a:t>
            </a:r>
            <a:endParaRPr lang="pt-BR" sz="36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2424066"/>
            <a:ext cx="76438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O mol (n) é a quantidade de matéria de um sistema que contém tantas entidades elementares quanto são os átomos contidos em 0,012 kg de carbono – 12.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1785918" y="404813"/>
            <a:ext cx="60722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 smtClean="0"/>
              <a:t>A constante de </a:t>
            </a:r>
            <a:r>
              <a:rPr lang="pt-BR" sz="3600" b="1" dirty="0" err="1" smtClean="0"/>
              <a:t>Avogrado</a:t>
            </a:r>
            <a:endParaRPr lang="pt-BR" sz="3600" b="1" dirty="0"/>
          </a:p>
        </p:txBody>
      </p:sp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395288" y="1989138"/>
            <a:ext cx="8280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200"/>
          </a:p>
          <a:p>
            <a:endParaRPr lang="pt-BR" sz="2200"/>
          </a:p>
          <a:p>
            <a:endParaRPr lang="pt-BR" sz="220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2214554"/>
            <a:ext cx="7143800" cy="1097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N (A) = 6,02 x 10</a:t>
            </a:r>
            <a:r>
              <a:rPr lang="pt-BR" sz="2800" baseline="30000" dirty="0" smtClean="0"/>
              <a:t>23</a:t>
            </a:r>
          </a:p>
          <a:p>
            <a:endParaRPr lang="pt-BR" sz="2800" baseline="30000" dirty="0" smtClean="0"/>
          </a:p>
          <a:p>
            <a:endParaRPr lang="pt-BR" sz="2800" baseline="30000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857224" y="3286124"/>
            <a:ext cx="44291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Cálculo – Análise dimensional e Notação Científica</a:t>
            </a:r>
            <a:endParaRPr lang="pt-BR" sz="2800" dirty="0"/>
          </a:p>
        </p:txBody>
      </p:sp>
      <p:pic>
        <p:nvPicPr>
          <p:cNvPr id="2" name="Picture 2" descr="http://static.newworldencyclopedia.org/3/3c/Amedeo_Avogadr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047390"/>
            <a:ext cx="2333628" cy="3243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mpetição">
  <a:themeElements>
    <a:clrScheme name="Competição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ção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ção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ção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ção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ção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ção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ção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ção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ção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871</TotalTime>
  <Words>404</Words>
  <Application>Microsoft Office PowerPoint</Application>
  <PresentationFormat>Apresentação na tela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Mediano</vt:lpstr>
      <vt:lpstr>Competição</vt:lpstr>
      <vt:lpstr>Apresentação do PowerPoint</vt:lpstr>
      <vt:lpstr>A Química...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REFERÊNCIAS CONSULTADAS</vt:lpstr>
    </vt:vector>
  </TitlesOfParts>
  <Company>Albino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Albino</dc:creator>
  <cp:lastModifiedBy>albino oliveira</cp:lastModifiedBy>
  <cp:revision>72</cp:revision>
  <dcterms:created xsi:type="dcterms:W3CDTF">2010-09-20T21:38:58Z</dcterms:created>
  <dcterms:modified xsi:type="dcterms:W3CDTF">2014-05-05T14:00:08Z</dcterms:modified>
</cp:coreProperties>
</file>