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48"/>
  </p:notesMasterIdLst>
  <p:sldIdLst>
    <p:sldId id="256" r:id="rId2"/>
    <p:sldId id="258" r:id="rId3"/>
    <p:sldId id="257" r:id="rId4"/>
    <p:sldId id="260" r:id="rId5"/>
    <p:sldId id="261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6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278" r:id="rId4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CCDFE-6A68-4CCD-9B86-A73477BB06B1}" type="datetimeFigureOut">
              <a:rPr lang="pt-BR" smtClean="0"/>
              <a:t>07/11/2013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B568C3-3D5C-4795-B745-149610BEE7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1822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9156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1B2217F-0A73-40CE-930E-6E5188FA8FE3}" type="slidenum">
              <a:rPr lang="pt-PT" smtClean="0"/>
              <a:pPr/>
              <a:t>35</a:t>
            </a:fld>
            <a:endParaRPr lang="pt-PT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tângulo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tângulo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tângulo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tângulo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etângulo de cantos arredondados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etângulo de cantos arredondados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tângulo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6AF9D97-298D-4DE9-87F1-1B03C3CAB6E4}" type="datetimeFigureOut">
              <a:rPr lang="pt-BR" smtClean="0"/>
              <a:t>07/11/2013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9F5CD0EB-6AAF-4482-9DCD-124C3E9EBC3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F9D97-298D-4DE9-87F1-1B03C3CAB6E4}" type="datetimeFigureOut">
              <a:rPr lang="pt-BR" smtClean="0"/>
              <a:t>07/11/2013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CD0EB-6AAF-4482-9DCD-124C3E9EBC3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F9D97-298D-4DE9-87F1-1B03C3CAB6E4}" type="datetimeFigureOut">
              <a:rPr lang="pt-BR" smtClean="0"/>
              <a:t>07/11/2013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CD0EB-6AAF-4482-9DCD-124C3E9EBC3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ítulo, texto e 2 objec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e Conteúd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a Data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Rodapé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8" name="Marcador de Posição do Número do Diapositivo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7B9FD-FADB-45C1-A0F8-6030A7B4D5E2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955D4-59DB-43A1-A432-5AAD02D211E2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ítulo e 2 objectos sobr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a Data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Rodapé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8" name="Marcador de Posição do Número do Diapositivo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B68F9-4B16-48D5-A2BE-819F4223599F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ítulo, object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220C0-CD4C-46C4-8F7F-01F92AD4FF0A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ítulo e objecto sobr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1CBFD-DDB5-4320-8E9F-4EE56F07C0D6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F9D97-298D-4DE9-87F1-1B03C3CAB6E4}" type="datetimeFigureOut">
              <a:rPr lang="pt-BR" smtClean="0"/>
              <a:t>07/11/2013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CD0EB-6AAF-4482-9DCD-124C3E9EBC3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F9D97-298D-4DE9-87F1-1B03C3CAB6E4}" type="datetimeFigureOut">
              <a:rPr lang="pt-BR" smtClean="0"/>
              <a:t>07/11/2013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CD0EB-6AAF-4482-9DCD-124C3E9EBC3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F9D97-298D-4DE9-87F1-1B03C3CAB6E4}" type="datetimeFigureOut">
              <a:rPr lang="pt-BR" smtClean="0"/>
              <a:t>07/11/2013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CD0EB-6AAF-4482-9DCD-124C3E9EBC3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6" name="Espaço Reservado para Data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6AF9D97-298D-4DE9-87F1-1B03C3CAB6E4}" type="datetimeFigureOut">
              <a:rPr lang="pt-BR" smtClean="0"/>
              <a:t>07/11/2013</a:t>
            </a:fld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F5CD0EB-6AAF-4482-9DCD-124C3E9EBC39}" type="slidenum">
              <a:rPr lang="pt-BR" smtClean="0"/>
              <a:t>‹nº›</a:t>
            </a:fld>
            <a:endParaRPr lang="pt-BR"/>
          </a:p>
        </p:txBody>
      </p:sp>
      <p:sp>
        <p:nvSpPr>
          <p:cNvPr id="28" name="Espaço Reservado para Rodapé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6AF9D97-298D-4DE9-87F1-1B03C3CAB6E4}" type="datetimeFigureOut">
              <a:rPr lang="pt-BR" smtClean="0"/>
              <a:t>07/11/2013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9F5CD0EB-6AAF-4482-9DCD-124C3E9EBC3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F9D97-298D-4DE9-87F1-1B03C3CAB6E4}" type="datetimeFigureOut">
              <a:rPr lang="pt-BR" smtClean="0"/>
              <a:t>07/11/2013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CD0EB-6AAF-4482-9DCD-124C3E9EBC3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F9D97-298D-4DE9-87F1-1B03C3CAB6E4}" type="datetimeFigureOut">
              <a:rPr lang="pt-BR" smtClean="0"/>
              <a:t>07/11/2013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CD0EB-6AAF-4482-9DCD-124C3E9EBC3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F9D97-298D-4DE9-87F1-1B03C3CAB6E4}" type="datetimeFigureOut">
              <a:rPr lang="pt-BR" smtClean="0"/>
              <a:t>07/11/2013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CD0EB-6AAF-4482-9DCD-124C3E9EBC3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tângulo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tângulo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tângulo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ângulo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etângulo de cantos arredondados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etângulo de cantos arredondados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tângulo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tângulo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tângulo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tângulo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tângulo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tângulo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6AF9D97-298D-4DE9-87F1-1B03C3CAB6E4}" type="datetimeFigureOut">
              <a:rPr lang="pt-BR" smtClean="0"/>
              <a:t>07/11/2013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9F5CD0EB-6AAF-4482-9DCD-124C3E9EBC39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6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7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8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9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9.wmf"/><Relationship Id="rId5" Type="http://schemas.openxmlformats.org/officeDocument/2006/relationships/oleObject" Target="../embeddings/Documento_do_Microsoft_Word_97_-_20031.doc"/><Relationship Id="rId4" Type="http://schemas.openxmlformats.org/officeDocument/2006/relationships/oleObject" Target="../embeddings/oleObject1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pt/imgres?imgurl=http://www.uned.es/pfp-evolucion-historica-principios-quimica/images/Temas/08/Le_Chatelier.gif&amp;imgrefurl=http://www.uned.es/pfp-evolucion-historica-principios-quimica/Contenidos/Orientaciones/orientaciones_08.htm&amp;h=406&amp;w=290&amp;sz=73&amp;tbnid=qwVQHfqL2tEJ:&amp;tbnh=121&amp;tbnw=86&amp;hl=pt-PT&amp;start=17&amp;prev=/images?q=Le+Ch%C3%A2telier&amp;svnum=10&amp;hl=pt-PT&amp;lr=&amp;sa=N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2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Equilíbrio Químico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Albino O. Nunes</a:t>
            </a:r>
            <a:endParaRPr lang="pt-BR" dirty="0"/>
          </a:p>
        </p:txBody>
      </p:sp>
      <p:pic>
        <p:nvPicPr>
          <p:cNvPr id="4" name="Imagem 2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3061073" cy="162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979712" y="44624"/>
            <a:ext cx="6443983" cy="1180182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INSTITUTO FEDERAL DE EDUCAÇÃO, CIÊNCIA E TECNOLOGIA DO RIO GRANDE DO NORTE – IFRN</a:t>
            </a:r>
            <a:br>
              <a:rPr kumimoji="0" lang="pt-B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Campus Mossoró</a:t>
            </a:r>
            <a:endParaRPr kumimoji="0" lang="pt-BR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4704"/>
            <a:ext cx="8229600" cy="10668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b="1" cap="none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</a:rPr>
              <a:t>Evolução</a:t>
            </a:r>
            <a:r>
              <a:rPr lang="en-US" sz="3200" b="1" cap="none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</a:rPr>
              <a:t> </a:t>
            </a:r>
            <a:r>
              <a:rPr lang="en-US" sz="3200" b="1" cap="none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</a:rPr>
              <a:t>da</a:t>
            </a:r>
            <a:r>
              <a:rPr lang="en-US" sz="3200" b="1" cap="none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</a:rPr>
              <a:t> </a:t>
            </a:r>
            <a:r>
              <a:rPr lang="en-US" sz="3200" b="1" cap="none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</a:rPr>
              <a:t>reacção</a:t>
            </a:r>
            <a:r>
              <a:rPr lang="en-US" sz="3200" b="1" cap="none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</a:rPr>
              <a:t/>
            </a:r>
            <a:br>
              <a:rPr lang="en-US" sz="3200" b="1" cap="none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</a:rPr>
            </a:br>
            <a:r>
              <a:rPr lang="en-US" sz="3200" b="1" cap="none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</a:rPr>
              <a:t>A+B  </a:t>
            </a:r>
            <a:r>
              <a:rPr lang="en-US" sz="3200" b="1" cap="none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sym typeface="Symbol" pitchFamily="18" charset="2"/>
              </a:rPr>
              <a:t> </a:t>
            </a:r>
            <a:r>
              <a:rPr lang="en-US" sz="3200" b="1" cap="none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</a:rPr>
              <a:t>C+D</a:t>
            </a:r>
            <a:endParaRPr lang="pt-PT" sz="3200" b="1" cap="none" dirty="0">
              <a:solidFill>
                <a:schemeClr val="accent6">
                  <a:lumMod val="60000"/>
                  <a:lumOff val="40000"/>
                </a:schemeClr>
              </a:solidFill>
              <a:latin typeface="Arial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" y="1984375"/>
            <a:ext cx="7467600" cy="4873625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sz="3200" smtClean="0">
                <a:solidFill>
                  <a:srgbClr val="2C71FF"/>
                </a:solidFill>
                <a:latin typeface="Arial" charset="0"/>
                <a:cs typeface="Arial" charset="0"/>
              </a:rPr>
              <a:t>t</a:t>
            </a:r>
            <a:r>
              <a:rPr lang="en-US" sz="3200" baseline="-25000" smtClean="0">
                <a:solidFill>
                  <a:srgbClr val="2C71FF"/>
                </a:solidFill>
                <a:latin typeface="Arial" charset="0"/>
                <a:cs typeface="Arial" charset="0"/>
              </a:rPr>
              <a:t>0</a:t>
            </a:r>
            <a:r>
              <a:rPr lang="en-US" sz="3200" smtClean="0">
                <a:solidFill>
                  <a:srgbClr val="2C71FF"/>
                </a:solidFill>
                <a:latin typeface="Arial" charset="0"/>
                <a:cs typeface="Arial" charset="0"/>
              </a:rPr>
              <a:t> </a:t>
            </a:r>
            <a:r>
              <a:rPr lang="en-US" sz="2000" smtClean="0">
                <a:latin typeface="Arial" charset="0"/>
                <a:cs typeface="Arial" charset="0"/>
              </a:rPr>
              <a:t>: reagentes A+B                    </a:t>
            </a:r>
            <a:r>
              <a:rPr lang="en-US" sz="2800" smtClean="0">
                <a:latin typeface="Tahoma" pitchFamily="34" charset="0"/>
              </a:rPr>
              <a:t>A+B </a:t>
            </a:r>
            <a:r>
              <a:rPr lang="en-US" sz="2800" smtClean="0">
                <a:latin typeface="Times New Roman" charset="0"/>
                <a:cs typeface="Times New Roman" charset="0"/>
                <a:sym typeface="Symbol" pitchFamily="18" charset="2"/>
              </a:rPr>
              <a:t>→</a:t>
            </a:r>
            <a:endParaRPr lang="en-US" sz="2000" smtClean="0">
              <a:latin typeface="Arial" charset="0"/>
              <a:cs typeface="Arial" charset="0"/>
            </a:endParaRP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sz="3200" smtClean="0">
                <a:solidFill>
                  <a:srgbClr val="2C71FF"/>
                </a:solidFill>
                <a:latin typeface="Arial" charset="0"/>
                <a:cs typeface="Arial" charset="0"/>
              </a:rPr>
              <a:t>t</a:t>
            </a:r>
            <a:r>
              <a:rPr lang="en-US" sz="3200" baseline="-25000" smtClean="0">
                <a:solidFill>
                  <a:srgbClr val="2C71FF"/>
                </a:solidFill>
                <a:latin typeface="Arial" charset="0"/>
                <a:cs typeface="Arial" charset="0"/>
              </a:rPr>
              <a:t>1</a:t>
            </a:r>
            <a:r>
              <a:rPr lang="en-US" sz="2000" smtClean="0">
                <a:latin typeface="Arial" charset="0"/>
                <a:cs typeface="Arial" charset="0"/>
              </a:rPr>
              <a:t>: reagentes A+B diminuiram, foram gastos parcialmente e  houve formação de alguns  produtos C+D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sz="2000" smtClean="0">
                <a:latin typeface="Arial" charset="0"/>
                <a:cs typeface="Arial" charset="0"/>
              </a:rPr>
              <a:t>                                                    </a:t>
            </a:r>
            <a:r>
              <a:rPr lang="en-US" sz="2800" smtClean="0">
                <a:latin typeface="Tahoma" pitchFamily="34" charset="0"/>
              </a:rPr>
              <a:t>A+B   </a:t>
            </a:r>
            <a:r>
              <a:rPr lang="en-US" sz="2800" smtClean="0">
                <a:latin typeface="Times New Roman" charset="0"/>
                <a:cs typeface="Times New Roman" charset="0"/>
                <a:sym typeface="Symbol" pitchFamily="18" charset="2"/>
              </a:rPr>
              <a:t>→</a:t>
            </a:r>
            <a:r>
              <a:rPr lang="en-US" sz="2800" smtClean="0">
                <a:latin typeface="Tahoma" pitchFamily="34" charset="0"/>
              </a:rPr>
              <a:t>   C+D</a:t>
            </a:r>
            <a:endParaRPr lang="en-US" sz="2000" smtClean="0">
              <a:latin typeface="Arial" charset="0"/>
              <a:cs typeface="Arial" charset="0"/>
            </a:endParaRP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sz="3200" smtClean="0">
                <a:solidFill>
                  <a:srgbClr val="2C71FF"/>
                </a:solidFill>
                <a:latin typeface="Arial" charset="0"/>
                <a:cs typeface="Arial" charset="0"/>
              </a:rPr>
              <a:t>t</a:t>
            </a:r>
            <a:r>
              <a:rPr lang="en-US" sz="3200" baseline="-25000" smtClean="0">
                <a:solidFill>
                  <a:srgbClr val="2C71FF"/>
                </a:solidFill>
                <a:latin typeface="Arial" charset="0"/>
                <a:cs typeface="Arial" charset="0"/>
              </a:rPr>
              <a:t>2</a:t>
            </a:r>
            <a:r>
              <a:rPr lang="en-US" sz="2000" smtClean="0">
                <a:latin typeface="Arial" charset="0"/>
                <a:cs typeface="Arial" charset="0"/>
              </a:rPr>
              <a:t>: o equilíbrio estabelecido, formação de C+D é compensada pela formação de A+B         </a:t>
            </a:r>
            <a:r>
              <a:rPr lang="en-US" sz="2800" smtClean="0">
                <a:latin typeface="Tahoma" pitchFamily="34" charset="0"/>
              </a:rPr>
              <a:t> 	A+B </a:t>
            </a:r>
            <a:r>
              <a:rPr lang="en-US" sz="3600" smtClean="0">
                <a:latin typeface="Tahoma" pitchFamily="34" charset="0"/>
                <a:sym typeface="Symbol" pitchFamily="18" charset="2"/>
              </a:rPr>
              <a:t></a:t>
            </a:r>
            <a:r>
              <a:rPr lang="en-US" sz="2800" smtClean="0">
                <a:latin typeface="Tahoma" pitchFamily="34" charset="0"/>
              </a:rPr>
              <a:t> C+D</a:t>
            </a:r>
            <a:endParaRPr lang="en-US" sz="2000" smtClean="0">
              <a:latin typeface="Arial" charset="0"/>
              <a:cs typeface="Arial" charset="0"/>
            </a:endParaRPr>
          </a:p>
          <a:p>
            <a:pPr algn="just" eaLnBrk="1" hangingPunct="1">
              <a:lnSpc>
                <a:spcPct val="150000"/>
              </a:lnSpc>
            </a:pPr>
            <a:endParaRPr lang="pt-PT" sz="20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010744" y="764704"/>
            <a:ext cx="5133256" cy="715962"/>
          </a:xfrm>
        </p:spPr>
        <p:txBody>
          <a:bodyPr lIns="90488" tIns="44450" rIns="90488" bIns="4445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b="1" cap="none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Equilíbr</a:t>
            </a:r>
            <a:r>
              <a:rPr lang="pt-PT" sz="3200" b="1" cap="none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3200" b="1" cap="none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o </a:t>
            </a:r>
            <a:r>
              <a:rPr lang="en-US" sz="3200" b="1" cap="none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e </a:t>
            </a:r>
            <a:r>
              <a:rPr lang="en-US" sz="3200" b="1" cap="none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tempo</a:t>
            </a:r>
            <a:endParaRPr lang="en-US" sz="3200" b="1" cap="none" dirty="0">
              <a:solidFill>
                <a:schemeClr val="accent6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066800"/>
            <a:ext cx="8229600" cy="2057400"/>
          </a:xfrm>
        </p:spPr>
        <p:txBody>
          <a:bodyPr lIns="90488" tIns="44450" rIns="90488" bIns="44450">
            <a:normAutofit fontScale="92500" lnSpcReduction="20000"/>
          </a:bodyPr>
          <a:lstStyle/>
          <a:p>
            <a:pPr eaLnBrk="1" hangingPunct="1">
              <a:buClr>
                <a:srgbClr val="E90062"/>
              </a:buClr>
              <a:buSzPct val="100000"/>
              <a:buFont typeface="Wingdings" pitchFamily="2" charset="2"/>
              <a:buChar char="v"/>
            </a:pPr>
            <a:r>
              <a:rPr lang="en-US" sz="2800" smtClean="0">
                <a:latin typeface="Tahoma" pitchFamily="34" charset="0"/>
              </a:rPr>
              <a:t>t</a:t>
            </a:r>
            <a:r>
              <a:rPr lang="en-US" sz="2800" baseline="-25000" smtClean="0">
                <a:latin typeface="Tahoma" pitchFamily="34" charset="0"/>
              </a:rPr>
              <a:t>0</a:t>
            </a:r>
            <a:r>
              <a:rPr lang="en-US" sz="2800" smtClean="0">
                <a:latin typeface="Tahoma" pitchFamily="34" charset="0"/>
              </a:rPr>
              <a:t> : 	A+B   </a:t>
            </a:r>
            <a:r>
              <a:rPr lang="en-US" sz="2800" smtClean="0">
                <a:latin typeface="Times New Roman" charset="0"/>
                <a:cs typeface="Times New Roman" charset="0"/>
              </a:rPr>
              <a:t>→</a:t>
            </a:r>
            <a:endParaRPr lang="en-US" sz="2800" smtClean="0">
              <a:latin typeface="Tahoma" pitchFamily="34" charset="0"/>
            </a:endParaRPr>
          </a:p>
          <a:p>
            <a:pPr eaLnBrk="1" hangingPunct="1">
              <a:buFontTx/>
              <a:buNone/>
            </a:pPr>
            <a:endParaRPr lang="en-US" sz="2800" smtClean="0">
              <a:latin typeface="Tahoma" pitchFamily="34" charset="0"/>
            </a:endParaRPr>
          </a:p>
          <a:p>
            <a:pPr eaLnBrk="1" hangingPunct="1">
              <a:buClr>
                <a:srgbClr val="E90062"/>
              </a:buClr>
              <a:buSzPct val="100000"/>
              <a:buFont typeface="Wingdings" pitchFamily="2" charset="2"/>
              <a:buChar char="v"/>
            </a:pPr>
            <a:r>
              <a:rPr lang="en-US" sz="2800" smtClean="0">
                <a:latin typeface="Tahoma" pitchFamily="34" charset="0"/>
              </a:rPr>
              <a:t> t</a:t>
            </a:r>
            <a:r>
              <a:rPr lang="en-US" sz="2800" baseline="-25000" smtClean="0">
                <a:latin typeface="Tahoma" pitchFamily="34" charset="0"/>
              </a:rPr>
              <a:t>1</a:t>
            </a:r>
            <a:r>
              <a:rPr lang="en-US" sz="2800" smtClean="0">
                <a:latin typeface="Tahoma" pitchFamily="34" charset="0"/>
              </a:rPr>
              <a:t>: 	A+B   </a:t>
            </a:r>
            <a:r>
              <a:rPr lang="en-US" sz="2800" smtClean="0">
                <a:latin typeface="Times New Roman" charset="0"/>
                <a:cs typeface="Times New Roman" charset="0"/>
                <a:sym typeface="Symbol" pitchFamily="18" charset="2"/>
              </a:rPr>
              <a:t>→</a:t>
            </a:r>
            <a:r>
              <a:rPr lang="en-US" sz="2800" smtClean="0">
                <a:latin typeface="Tahoma" pitchFamily="34" charset="0"/>
              </a:rPr>
              <a:t>   C+D</a:t>
            </a:r>
          </a:p>
          <a:p>
            <a:pPr eaLnBrk="1" hangingPunct="1">
              <a:buFontTx/>
              <a:buNone/>
            </a:pPr>
            <a:endParaRPr lang="en-US" sz="2800" smtClean="0">
              <a:latin typeface="Tahoma" pitchFamily="34" charset="0"/>
            </a:endParaRPr>
          </a:p>
          <a:p>
            <a:pPr eaLnBrk="1" hangingPunct="1">
              <a:buClr>
                <a:srgbClr val="E90062"/>
              </a:buClr>
              <a:buSzPct val="100000"/>
              <a:buFont typeface="Wingdings" pitchFamily="2" charset="2"/>
              <a:buChar char="v"/>
            </a:pPr>
            <a:r>
              <a:rPr lang="en-US" sz="2800" smtClean="0">
                <a:latin typeface="Tahoma" pitchFamily="34" charset="0"/>
              </a:rPr>
              <a:t> t</a:t>
            </a:r>
            <a:r>
              <a:rPr lang="en-US" sz="2800" baseline="-25000" smtClean="0">
                <a:latin typeface="Tahoma" pitchFamily="34" charset="0"/>
              </a:rPr>
              <a:t>2</a:t>
            </a:r>
            <a:r>
              <a:rPr lang="en-US" sz="2800" smtClean="0">
                <a:latin typeface="Tahoma" pitchFamily="34" charset="0"/>
              </a:rPr>
              <a:t>: 	A+B </a:t>
            </a:r>
            <a:r>
              <a:rPr lang="en-US" sz="3600" smtClean="0">
                <a:latin typeface="Tahoma" pitchFamily="34" charset="0"/>
                <a:sym typeface="Symbol" pitchFamily="18" charset="2"/>
              </a:rPr>
              <a:t></a:t>
            </a:r>
            <a:r>
              <a:rPr lang="en-US" sz="2800" smtClean="0">
                <a:latin typeface="Tahoma" pitchFamily="34" charset="0"/>
              </a:rPr>
              <a:t> C+D</a:t>
            </a:r>
          </a:p>
        </p:txBody>
      </p:sp>
      <p:sp>
        <p:nvSpPr>
          <p:cNvPr id="12296" name="Arc 8"/>
          <p:cNvSpPr>
            <a:spLocks/>
          </p:cNvSpPr>
          <p:nvPr/>
        </p:nvSpPr>
        <p:spPr bwMode="auto">
          <a:xfrm>
            <a:off x="1636713" y="5227638"/>
            <a:ext cx="5476875" cy="1050925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592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73"/>
                  <a:pt x="9665" y="4"/>
                  <a:pt x="21592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73"/>
                  <a:pt x="9665" y="4"/>
                  <a:pt x="21592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38100" cap="rnd">
            <a:solidFill>
              <a:schemeClr val="accent1">
                <a:lumMod val="50000"/>
              </a:schemeClr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PT"/>
          </a:p>
        </p:txBody>
      </p:sp>
      <p:sp>
        <p:nvSpPr>
          <p:cNvPr id="12297" name="Arc 9"/>
          <p:cNvSpPr>
            <a:spLocks/>
          </p:cNvSpPr>
          <p:nvPr/>
        </p:nvSpPr>
        <p:spPr bwMode="auto">
          <a:xfrm>
            <a:off x="1636713" y="4010025"/>
            <a:ext cx="5476875" cy="311150"/>
          </a:xfrm>
          <a:custGeom>
            <a:avLst/>
            <a:gdLst>
              <a:gd name="G0" fmla="+- 21600 0 0"/>
              <a:gd name="G1" fmla="+- 0 0 0"/>
              <a:gd name="G2" fmla="+- 21600 0 0"/>
              <a:gd name="T0" fmla="*/ 2160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noFill/>
          <a:ln w="38100" cap="rnd">
            <a:solidFill>
              <a:schemeClr val="accent6">
                <a:lumMod val="60000"/>
                <a:lumOff val="40000"/>
              </a:schemeClr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PT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606" name="Arc 10"/>
          <p:cNvSpPr>
            <a:spLocks/>
          </p:cNvSpPr>
          <p:nvPr/>
        </p:nvSpPr>
        <p:spPr bwMode="auto">
          <a:xfrm>
            <a:off x="1636713" y="4537075"/>
            <a:ext cx="5476875" cy="311150"/>
          </a:xfrm>
          <a:custGeom>
            <a:avLst/>
            <a:gdLst>
              <a:gd name="T0" fmla="*/ 2147483647 w 21600"/>
              <a:gd name="T1" fmla="*/ 2147483647 h 21600"/>
              <a:gd name="T2" fmla="*/ 0 w 21600"/>
              <a:gd name="T3" fmla="*/ 0 h 21600"/>
              <a:gd name="T4" fmla="*/ 2147483647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noFill/>
          <a:ln w="38100" cap="rnd">
            <a:solidFill>
              <a:srgbClr val="0099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9" name="Rectangle 11"/>
          <p:cNvSpPr>
            <a:spLocks noChangeArrowheads="1"/>
          </p:cNvSpPr>
          <p:nvPr/>
        </p:nvSpPr>
        <p:spPr bwMode="auto">
          <a:xfrm>
            <a:off x="7183438" y="4087813"/>
            <a:ext cx="392112" cy="458787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 sz="2400" b="1" baseline="0" dirty="0">
                <a:solidFill>
                  <a:schemeClr val="accent6">
                    <a:lumMod val="60000"/>
                    <a:lumOff val="40000"/>
                  </a:schemeClr>
                </a:solidFill>
                <a:latin typeface="Tahoma" pitchFamily="34" charset="0"/>
              </a:rPr>
              <a:t>A</a:t>
            </a:r>
          </a:p>
        </p:txBody>
      </p:sp>
      <p:sp>
        <p:nvSpPr>
          <p:cNvPr id="25608" name="Rectangle 12"/>
          <p:cNvSpPr>
            <a:spLocks noChangeArrowheads="1"/>
          </p:cNvSpPr>
          <p:nvPr/>
        </p:nvSpPr>
        <p:spPr bwMode="auto">
          <a:xfrm>
            <a:off x="7092950" y="4606925"/>
            <a:ext cx="484188" cy="458788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400" b="1" baseline="0">
                <a:latin typeface="Tahoma" pitchFamily="34" charset="0"/>
              </a:rPr>
              <a:t> </a:t>
            </a:r>
            <a:r>
              <a:rPr lang="en-US" sz="2400" b="1" baseline="0">
                <a:solidFill>
                  <a:srgbClr val="009900"/>
                </a:solidFill>
                <a:latin typeface="Tahoma" pitchFamily="34" charset="0"/>
              </a:rPr>
              <a:t>B</a:t>
            </a:r>
          </a:p>
        </p:txBody>
      </p:sp>
      <p:sp>
        <p:nvSpPr>
          <p:cNvPr id="12301" name="Rectangle 13"/>
          <p:cNvSpPr>
            <a:spLocks noChangeArrowheads="1"/>
          </p:cNvSpPr>
          <p:nvPr/>
        </p:nvSpPr>
        <p:spPr bwMode="auto">
          <a:xfrm>
            <a:off x="7086600" y="5029200"/>
            <a:ext cx="1176338" cy="454025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 sz="2400" b="1" baseline="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C </a:t>
            </a:r>
            <a:r>
              <a:rPr lang="en-US" sz="2400" b="1" baseline="0" dirty="0" err="1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ou</a:t>
            </a:r>
            <a:r>
              <a:rPr lang="en-US" sz="2400" b="1" baseline="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 D</a:t>
            </a:r>
          </a:p>
        </p:txBody>
      </p:sp>
      <p:sp>
        <p:nvSpPr>
          <p:cNvPr id="25610" name="Rectangle 14"/>
          <p:cNvSpPr>
            <a:spLocks noChangeArrowheads="1"/>
          </p:cNvSpPr>
          <p:nvPr/>
        </p:nvSpPr>
        <p:spPr bwMode="auto">
          <a:xfrm>
            <a:off x="7772400" y="6403975"/>
            <a:ext cx="280988" cy="454025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400" baseline="0">
                <a:solidFill>
                  <a:schemeClr val="bg1"/>
                </a:solidFill>
                <a:latin typeface="Tahoma" pitchFamily="34" charset="0"/>
              </a:rPr>
              <a:t>t</a:t>
            </a:r>
          </a:p>
        </p:txBody>
      </p:sp>
      <p:sp>
        <p:nvSpPr>
          <p:cNvPr id="25611" name="Rectangle 15"/>
          <p:cNvSpPr>
            <a:spLocks noChangeArrowheads="1"/>
          </p:cNvSpPr>
          <p:nvPr/>
        </p:nvSpPr>
        <p:spPr bwMode="auto">
          <a:xfrm>
            <a:off x="1143000" y="6172200"/>
            <a:ext cx="522288" cy="458788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400" baseline="0">
                <a:latin typeface="Tahoma" pitchFamily="34" charset="0"/>
              </a:rPr>
              <a:t>t</a:t>
            </a:r>
            <a:r>
              <a:rPr lang="en-US" sz="2400">
                <a:latin typeface="Tahoma" pitchFamily="34" charset="0"/>
              </a:rPr>
              <a:t>0</a:t>
            </a:r>
            <a:endParaRPr lang="en-US" sz="2400" baseline="0">
              <a:latin typeface="Tahoma" pitchFamily="34" charset="0"/>
            </a:endParaRPr>
          </a:p>
        </p:txBody>
      </p:sp>
      <p:sp>
        <p:nvSpPr>
          <p:cNvPr id="25612" name="Rectangle 16"/>
          <p:cNvSpPr>
            <a:spLocks noChangeArrowheads="1"/>
          </p:cNvSpPr>
          <p:nvPr/>
        </p:nvSpPr>
        <p:spPr bwMode="auto">
          <a:xfrm>
            <a:off x="3232150" y="6319838"/>
            <a:ext cx="396875" cy="458787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400" baseline="0">
                <a:latin typeface="Tahoma" pitchFamily="34" charset="0"/>
              </a:rPr>
              <a:t>t</a:t>
            </a:r>
            <a:r>
              <a:rPr lang="en-US" sz="2400">
                <a:latin typeface="Tahoma" pitchFamily="34" charset="0"/>
              </a:rPr>
              <a:t>1</a:t>
            </a:r>
          </a:p>
        </p:txBody>
      </p:sp>
      <p:sp>
        <p:nvSpPr>
          <p:cNvPr id="25613" name="Rectangle 17"/>
          <p:cNvSpPr>
            <a:spLocks noChangeArrowheads="1"/>
          </p:cNvSpPr>
          <p:nvPr/>
        </p:nvSpPr>
        <p:spPr bwMode="auto">
          <a:xfrm>
            <a:off x="6686550" y="6300788"/>
            <a:ext cx="396875" cy="458787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400" baseline="0">
                <a:latin typeface="Tahoma" pitchFamily="34" charset="0"/>
              </a:rPr>
              <a:t>t</a:t>
            </a:r>
            <a:r>
              <a:rPr lang="en-US" sz="2400">
                <a:latin typeface="Tahoma" pitchFamily="34" charset="0"/>
              </a:rPr>
              <a:t>2</a:t>
            </a:r>
          </a:p>
        </p:txBody>
      </p:sp>
      <p:sp>
        <p:nvSpPr>
          <p:cNvPr id="25614" name="Line 18"/>
          <p:cNvSpPr>
            <a:spLocks noChangeShapeType="1"/>
          </p:cNvSpPr>
          <p:nvPr/>
        </p:nvSpPr>
        <p:spPr bwMode="auto">
          <a:xfrm>
            <a:off x="3454400" y="3960813"/>
            <a:ext cx="0" cy="2312987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5615" name="Line 19"/>
          <p:cNvSpPr>
            <a:spLocks noChangeShapeType="1"/>
          </p:cNvSpPr>
          <p:nvPr/>
        </p:nvSpPr>
        <p:spPr bwMode="auto">
          <a:xfrm>
            <a:off x="6908800" y="3960813"/>
            <a:ext cx="0" cy="2312987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5618" name="Line 25"/>
          <p:cNvSpPr>
            <a:spLocks noChangeShapeType="1"/>
          </p:cNvSpPr>
          <p:nvPr/>
        </p:nvSpPr>
        <p:spPr bwMode="auto">
          <a:xfrm>
            <a:off x="1600200" y="6324600"/>
            <a:ext cx="601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25619" name="Line 27"/>
          <p:cNvSpPr>
            <a:spLocks noChangeShapeType="1"/>
          </p:cNvSpPr>
          <p:nvPr/>
        </p:nvSpPr>
        <p:spPr bwMode="auto">
          <a:xfrm flipV="1">
            <a:off x="1600200" y="3581400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PT" b="1" cap="none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</a:rPr>
              <a:t> </a:t>
            </a:r>
            <a:r>
              <a:rPr lang="pt-PT" sz="3200" b="1" cap="none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</a:rPr>
              <a:t>A </a:t>
            </a:r>
            <a:r>
              <a:rPr lang="pt-PT" sz="3200" b="1" cap="none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</a:rPr>
              <a:t>estequiometria</a:t>
            </a:r>
            <a:r>
              <a:rPr lang="pt-PT" sz="3200" b="1" cap="none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</a:rPr>
              <a:t> e o equilíbrio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752600"/>
            <a:ext cx="8305800" cy="4525963"/>
          </a:xfrm>
        </p:spPr>
        <p:txBody>
          <a:bodyPr>
            <a:normAutofit/>
          </a:bodyPr>
          <a:lstStyle/>
          <a:p>
            <a:pPr marL="0" indent="357188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00000"/>
              <a:buFont typeface="Wingdings" pitchFamily="2" charset="2"/>
              <a:buChar char="v"/>
              <a:defRPr/>
            </a:pPr>
            <a:r>
              <a:rPr lang="pt-PT" sz="2000" dirty="0">
                <a:latin typeface="Arial" pitchFamily="34" charset="0"/>
                <a:cs typeface="Arial" pitchFamily="34" charset="0"/>
              </a:rPr>
              <a:t>Consideremos a seguinte reacção reversível:</a:t>
            </a:r>
          </a:p>
          <a:p>
            <a:pPr marL="0" indent="357188" eaLnBrk="1" fontAlgn="auto" hangingPunct="1">
              <a:spcAft>
                <a:spcPts val="0"/>
              </a:spcAft>
              <a:buFontTx/>
              <a:buNone/>
              <a:defRPr/>
            </a:pPr>
            <a:endParaRPr lang="pt-PT" dirty="0">
              <a:latin typeface="Arial" pitchFamily="34" charset="0"/>
              <a:cs typeface="Arial" pitchFamily="34" charset="0"/>
            </a:endParaRPr>
          </a:p>
          <a:p>
            <a:pPr marL="0" indent="357188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pt-PT" b="1" dirty="0" err="1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aA</a:t>
            </a:r>
            <a:r>
              <a:rPr lang="pt-PT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pt-PT" b="1" dirty="0" err="1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bB</a:t>
            </a:r>
            <a:r>
              <a:rPr lang="pt-PT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</a:t>
            </a:r>
            <a:r>
              <a:rPr lang="pt-PT" b="1" dirty="0" err="1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cC</a:t>
            </a:r>
            <a:r>
              <a:rPr lang="pt-PT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+ </a:t>
            </a:r>
            <a:r>
              <a:rPr lang="pt-PT" b="1" dirty="0" err="1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dD</a:t>
            </a:r>
            <a:endParaRPr lang="pt-PT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357188" algn="ctr" eaLnBrk="1" fontAlgn="auto" hangingPunct="1">
              <a:spcAft>
                <a:spcPts val="0"/>
              </a:spcAft>
              <a:buFontTx/>
              <a:buNone/>
              <a:defRPr/>
            </a:pPr>
            <a:endParaRPr lang="pt-PT" b="1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357188"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pt-PT" sz="2000" dirty="0">
                <a:latin typeface="Arial" pitchFamily="34" charset="0"/>
                <a:cs typeface="Arial" pitchFamily="34" charset="0"/>
              </a:rPr>
              <a:t>Onde a, b, c e d são os coeficientes </a:t>
            </a:r>
            <a:r>
              <a:rPr lang="pt-PT" sz="2000" dirty="0" err="1">
                <a:latin typeface="Arial" pitchFamily="34" charset="0"/>
                <a:cs typeface="Arial" pitchFamily="34" charset="0"/>
              </a:rPr>
              <a:t>estequiométricos</a:t>
            </a:r>
            <a:r>
              <a:rPr lang="pt-PT" sz="2000" dirty="0">
                <a:latin typeface="Arial" pitchFamily="34" charset="0"/>
                <a:cs typeface="Arial" pitchFamily="34" charset="0"/>
              </a:rPr>
              <a:t> das espécies A, B, C e D. A constante de equilíbrio da reacção a uma determinada temperatura é:</a:t>
            </a:r>
          </a:p>
        </p:txBody>
      </p:sp>
      <p:graphicFrame>
        <p:nvGraphicFramePr>
          <p:cNvPr id="2050" name="Object 7"/>
          <p:cNvGraphicFramePr>
            <a:graphicFrameLocks noGrp="1" noChangeAspect="1"/>
          </p:cNvGraphicFramePr>
          <p:nvPr>
            <p:ph sz="half" idx="2"/>
          </p:nvPr>
        </p:nvGraphicFramePr>
        <p:xfrm>
          <a:off x="3124200" y="4572000"/>
          <a:ext cx="2473325" cy="116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ção" r:id="rId4" imgW="939600" imgH="444240" progId="Equation.3">
                  <p:embed/>
                </p:oleObj>
              </mc:Choice>
              <mc:Fallback>
                <p:oleObj name="Equação" r:id="rId4" imgW="939600" imgH="4442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4572000"/>
                        <a:ext cx="2473325" cy="1169988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FFFFFF"/>
                          </a:gs>
                          <a:gs pos="100000">
                            <a:schemeClr val="folHlink"/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upo 8"/>
          <p:cNvGrpSpPr>
            <a:grpSpLocks/>
          </p:cNvGrpSpPr>
          <p:nvPr/>
        </p:nvGrpSpPr>
        <p:grpSpPr bwMode="auto">
          <a:xfrm>
            <a:off x="4433888" y="2508250"/>
            <a:ext cx="609600" cy="609600"/>
            <a:chOff x="4572000" y="2438400"/>
            <a:chExt cx="609600" cy="609600"/>
          </a:xfrm>
        </p:grpSpPr>
        <p:sp>
          <p:nvSpPr>
            <p:cNvPr id="2054" name="Text Box 5"/>
            <p:cNvSpPr txBox="1">
              <a:spLocks noChangeArrowheads="1"/>
            </p:cNvSpPr>
            <p:nvPr/>
          </p:nvSpPr>
          <p:spPr bwMode="auto">
            <a:xfrm>
              <a:off x="4572000" y="2590800"/>
              <a:ext cx="609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PT" sz="2400" baseline="0">
                  <a:latin typeface="Tahoma" pitchFamily="34" charset="0"/>
                  <a:cs typeface="Times New Roman" charset="0"/>
                </a:rPr>
                <a:t>←</a:t>
              </a:r>
            </a:p>
          </p:txBody>
        </p:sp>
        <p:sp>
          <p:nvSpPr>
            <p:cNvPr id="2055" name="Text Box 6"/>
            <p:cNvSpPr txBox="1">
              <a:spLocks noChangeArrowheads="1"/>
            </p:cNvSpPr>
            <p:nvPr/>
          </p:nvSpPr>
          <p:spPr bwMode="auto">
            <a:xfrm>
              <a:off x="4572000" y="2438400"/>
              <a:ext cx="5334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PT" sz="2400" baseline="0">
                  <a:latin typeface="Tahoma" pitchFamily="34" charset="0"/>
                  <a:cs typeface="Times New Roman" charset="0"/>
                </a:rPr>
                <a:t>→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Rectangle 6"/>
          <p:cNvSpPr>
            <a:spLocks noGrp="1" noChangeArrowheads="1"/>
          </p:cNvSpPr>
          <p:nvPr>
            <p:ph type="title"/>
          </p:nvPr>
        </p:nvSpPr>
        <p:spPr>
          <a:xfrm>
            <a:off x="251520" y="696193"/>
            <a:ext cx="8229600" cy="1143000"/>
          </a:xfrm>
        </p:spPr>
        <p:txBody>
          <a:bodyPr/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pt-PT" sz="2800" b="1" cap="none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Variação das concentrações de NO</a:t>
            </a:r>
            <a:r>
              <a:rPr lang="pt-PT" sz="2800" b="1" cap="none" baseline="-250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pt-PT" sz="2800" b="1" cap="none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e N</a:t>
            </a:r>
            <a:r>
              <a:rPr lang="pt-PT" sz="2800" b="1" cap="none" baseline="-250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pt-PT" sz="2800" b="1" cap="none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pt-PT" sz="2800" b="1" cap="none" baseline="-250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pt-PT" sz="2800" b="1" cap="none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ao longo do tempo</a:t>
            </a:r>
          </a:p>
        </p:txBody>
      </p:sp>
      <p:pic>
        <p:nvPicPr>
          <p:cNvPr id="13321" name="Picture 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tretch>
            <a:fillRect/>
          </a:stretch>
        </p:blipFill>
        <p:spPr>
          <a:xfrm>
            <a:off x="327720" y="1649809"/>
            <a:ext cx="8215313" cy="2954338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6146" name="Object 17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747320" y="5764609"/>
          <a:ext cx="29908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ção" r:id="rId5" imgW="1536480" imgH="469800" progId="Equation.3">
                  <p:embed/>
                </p:oleObj>
              </mc:Choice>
              <mc:Fallback>
                <p:oleObj name="Equação" r:id="rId5" imgW="1536480" imgH="4698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7320" y="5764609"/>
                        <a:ext cx="2990850" cy="91440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0" name="Rectangle 8"/>
          <p:cNvSpPr>
            <a:spLocks noGrp="1" noChangeArrowheads="1"/>
          </p:cNvSpPr>
          <p:nvPr>
            <p:ph type="body" sz="half" idx="3"/>
          </p:nvPr>
        </p:nvSpPr>
        <p:spPr>
          <a:xfrm>
            <a:off x="632520" y="4697809"/>
            <a:ext cx="8229600" cy="218757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pt-PT" sz="1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pt-PT" sz="1800" b="1" baseline="-250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pt-PT" sz="1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pt-PT" sz="1800" dirty="0">
                <a:latin typeface="Arial" pitchFamily="34" charset="0"/>
                <a:cs typeface="Arial" pitchFamily="34" charset="0"/>
              </a:rPr>
              <a:t> só está </a:t>
            </a: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pt-PT" sz="1800" dirty="0">
                <a:latin typeface="Arial" pitchFamily="34" charset="0"/>
                <a:cs typeface="Arial" pitchFamily="34" charset="0"/>
              </a:rPr>
              <a:t>presente NO</a:t>
            </a:r>
            <a:r>
              <a:rPr lang="pt-PT" sz="18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pt-PT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3451920" y="4621609"/>
            <a:ext cx="220980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pt-PT" b="1" baseline="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pt-PT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pt-PT" b="1" baseline="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pt-PT" baseline="0" dirty="0">
                <a:latin typeface="Arial" pitchFamily="34" charset="0"/>
                <a:cs typeface="Arial" pitchFamily="34" charset="0"/>
              </a:rPr>
              <a:t> só está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pt-PT" baseline="0" dirty="0">
                <a:latin typeface="Arial" pitchFamily="34" charset="0"/>
                <a:cs typeface="Arial" pitchFamily="34" charset="0"/>
              </a:rPr>
              <a:t>presente N</a:t>
            </a:r>
            <a:r>
              <a:rPr lang="pt-PT" dirty="0">
                <a:latin typeface="Arial" pitchFamily="34" charset="0"/>
                <a:cs typeface="Arial" pitchFamily="34" charset="0"/>
              </a:rPr>
              <a:t>2</a:t>
            </a:r>
            <a:r>
              <a:rPr lang="pt-PT" baseline="0" dirty="0">
                <a:latin typeface="Arial" pitchFamily="34" charset="0"/>
                <a:cs typeface="Arial" pitchFamily="34" charset="0"/>
              </a:rPr>
              <a:t>O</a:t>
            </a:r>
            <a:r>
              <a:rPr lang="pt-PT" dirty="0">
                <a:latin typeface="Arial" pitchFamily="34" charset="0"/>
                <a:cs typeface="Arial" pitchFamily="34" charset="0"/>
              </a:rPr>
              <a:t>4</a:t>
            </a:r>
            <a:r>
              <a:rPr lang="pt-PT" baseline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6195120" y="4697809"/>
            <a:ext cx="2667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pt-PT" b="1" baseline="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pt-PT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pt-PT" b="1" baseline="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:  </a:t>
            </a:r>
            <a:r>
              <a:rPr lang="pt-PT" baseline="0" dirty="0">
                <a:latin typeface="Arial" pitchFamily="34" charset="0"/>
                <a:cs typeface="Arial" pitchFamily="34" charset="0"/>
              </a:rPr>
              <a:t>está presente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pt-PT" baseline="0" dirty="0">
                <a:latin typeface="Arial" pitchFamily="34" charset="0"/>
                <a:cs typeface="Arial" pitchFamily="34" charset="0"/>
              </a:rPr>
              <a:t>mistura de NO</a:t>
            </a:r>
            <a:r>
              <a:rPr lang="pt-PT" dirty="0">
                <a:latin typeface="Arial" pitchFamily="34" charset="0"/>
                <a:cs typeface="Arial" pitchFamily="34" charset="0"/>
              </a:rPr>
              <a:t>2 </a:t>
            </a:r>
            <a:r>
              <a:rPr lang="pt-PT" baseline="0" dirty="0">
                <a:latin typeface="Arial" pitchFamily="34" charset="0"/>
                <a:cs typeface="Arial" pitchFamily="34" charset="0"/>
              </a:rPr>
              <a:t> e N</a:t>
            </a:r>
            <a:r>
              <a:rPr lang="pt-PT" dirty="0">
                <a:latin typeface="Arial" pitchFamily="34" charset="0"/>
                <a:cs typeface="Arial" pitchFamily="34" charset="0"/>
              </a:rPr>
              <a:t>2</a:t>
            </a:r>
            <a:r>
              <a:rPr lang="pt-PT" baseline="0" dirty="0">
                <a:latin typeface="Arial" pitchFamily="34" charset="0"/>
                <a:cs typeface="Arial" pitchFamily="34" charset="0"/>
              </a:rPr>
              <a:t>O</a:t>
            </a:r>
            <a:r>
              <a:rPr lang="pt-PT" dirty="0">
                <a:latin typeface="Arial" pitchFamily="34" charset="0"/>
                <a:cs typeface="Arial" pitchFamily="34" charset="0"/>
              </a:rPr>
              <a:t>4</a:t>
            </a:r>
            <a:r>
              <a:rPr lang="pt-PT" baseline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6152" name="Text Box 12"/>
          <p:cNvSpPr txBox="1">
            <a:spLocks noChangeArrowheads="1"/>
          </p:cNvSpPr>
          <p:nvPr/>
        </p:nvSpPr>
        <p:spPr bwMode="auto">
          <a:xfrm>
            <a:off x="2590800" y="5486400"/>
            <a:ext cx="403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aseline="0"/>
          </a:p>
        </p:txBody>
      </p:sp>
      <p:sp>
        <p:nvSpPr>
          <p:cNvPr id="6153" name="Text Box 13"/>
          <p:cNvSpPr txBox="1">
            <a:spLocks noChangeArrowheads="1"/>
          </p:cNvSpPr>
          <p:nvPr/>
        </p:nvSpPr>
        <p:spPr bwMode="auto">
          <a:xfrm>
            <a:off x="708720" y="5840809"/>
            <a:ext cx="3657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pt-PT" sz="2400" baseline="0">
                <a:latin typeface="Tahoma" pitchFamily="34" charset="0"/>
              </a:rPr>
              <a:t>N</a:t>
            </a:r>
            <a:r>
              <a:rPr lang="pt-PT" sz="2400">
                <a:latin typeface="Tahoma" pitchFamily="34" charset="0"/>
              </a:rPr>
              <a:t>2</a:t>
            </a:r>
            <a:r>
              <a:rPr lang="pt-PT" sz="2400" baseline="0">
                <a:latin typeface="Tahoma" pitchFamily="34" charset="0"/>
              </a:rPr>
              <a:t>O</a:t>
            </a:r>
            <a:r>
              <a:rPr lang="pt-PT" sz="2400">
                <a:latin typeface="Tahoma" pitchFamily="34" charset="0"/>
              </a:rPr>
              <a:t>4</a:t>
            </a:r>
            <a:r>
              <a:rPr lang="pt-PT" sz="2400" baseline="0">
                <a:latin typeface="Tahoma" pitchFamily="34" charset="0"/>
              </a:rPr>
              <a:t> (g) </a:t>
            </a:r>
            <a:r>
              <a:rPr lang="pt-PT" sz="2400" baseline="0">
                <a:latin typeface="Times New Roman" charset="0"/>
                <a:cs typeface="Times New Roman" charset="0"/>
              </a:rPr>
              <a:t>→ </a:t>
            </a:r>
            <a:r>
              <a:rPr lang="pt-PT" sz="2400" baseline="0">
                <a:latin typeface="Tahoma" pitchFamily="34" charset="0"/>
                <a:cs typeface="Times New Roman" charset="0"/>
              </a:rPr>
              <a:t>2 NO</a:t>
            </a:r>
            <a:r>
              <a:rPr lang="pt-PT" sz="2400">
                <a:latin typeface="Tahoma" pitchFamily="34" charset="0"/>
                <a:cs typeface="Times New Roman" charset="0"/>
              </a:rPr>
              <a:t>2</a:t>
            </a:r>
            <a:r>
              <a:rPr lang="pt-PT" sz="2400" baseline="0">
                <a:latin typeface="Tahoma" pitchFamily="34" charset="0"/>
                <a:cs typeface="Times New Roman" charset="0"/>
              </a:rPr>
              <a:t> (g)</a:t>
            </a:r>
          </a:p>
          <a:p>
            <a:pPr>
              <a:spcBef>
                <a:spcPct val="50000"/>
              </a:spcBef>
            </a:pPr>
            <a:endParaRPr lang="pt-PT" sz="2400" baseline="0">
              <a:latin typeface="Tahoma" pitchFamily="34" charset="0"/>
            </a:endParaRPr>
          </a:p>
        </p:txBody>
      </p:sp>
      <p:sp>
        <p:nvSpPr>
          <p:cNvPr id="6154" name="Text Box 14"/>
          <p:cNvSpPr txBox="1">
            <a:spLocks noChangeArrowheads="1"/>
          </p:cNvSpPr>
          <p:nvPr/>
        </p:nvSpPr>
        <p:spPr bwMode="auto">
          <a:xfrm>
            <a:off x="2209800" y="56388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 sz="2400" baseline="0">
                <a:latin typeface="Tahoma" pitchFamily="34" charset="0"/>
                <a:cs typeface="Times New Roman" charset="0"/>
              </a:rPr>
              <a:t>←</a:t>
            </a:r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632520" y="6374209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PT" sz="2000" b="1" baseline="0" dirty="0">
                <a:solidFill>
                  <a:schemeClr val="accent6">
                    <a:lumMod val="60000"/>
                    <a:lumOff val="40000"/>
                  </a:schemeClr>
                </a:solidFill>
                <a:latin typeface="Tahoma" pitchFamily="34" charset="0"/>
              </a:rPr>
              <a:t>incolor</a:t>
            </a:r>
          </a:p>
        </p:txBody>
      </p:sp>
      <p:sp>
        <p:nvSpPr>
          <p:cNvPr id="6156" name="Text Box 16"/>
          <p:cNvSpPr txBox="1">
            <a:spLocks noChangeArrowheads="1"/>
          </p:cNvSpPr>
          <p:nvPr/>
        </p:nvSpPr>
        <p:spPr bwMode="auto">
          <a:xfrm>
            <a:off x="2613720" y="6374209"/>
            <a:ext cx="1600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 sz="2000" b="1" baseline="0">
                <a:solidFill>
                  <a:srgbClr val="800000"/>
                </a:solidFill>
                <a:latin typeface="Tahoma" pitchFamily="34" charset="0"/>
              </a:rPr>
              <a:t>Castanho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just"/>
            <a:r>
              <a:rPr lang="pt-PT" sz="3600" b="1" cap="none" smtClean="0">
                <a:solidFill>
                  <a:srgbClr val="2C71FF"/>
                </a:solidFill>
                <a:latin typeface="Arial" charset="0"/>
              </a:rPr>
              <a:t>K</a:t>
            </a:r>
            <a:r>
              <a:rPr lang="pt-PT" sz="2800" b="1" cap="none" smtClean="0">
                <a:solidFill>
                  <a:srgbClr val="2C71FF"/>
                </a:solidFill>
                <a:latin typeface="Arial" charset="0"/>
              </a:rPr>
              <a:t>c : constante de equilíbrio</a:t>
            </a:r>
            <a:endParaRPr lang="pt-PT" cap="none" smtClean="0"/>
          </a:p>
        </p:txBody>
      </p:sp>
      <p:sp>
        <p:nvSpPr>
          <p:cNvPr id="22531" name="Marcador de Posição de Conteúdo 4"/>
          <p:cNvSpPr>
            <a:spLocks noGrp="1"/>
          </p:cNvSpPr>
          <p:nvPr>
            <p:ph sz="quarter" idx="1"/>
          </p:nvPr>
        </p:nvSpPr>
        <p:spPr>
          <a:xfrm>
            <a:off x="457200" y="2299791"/>
            <a:ext cx="7620000" cy="408153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pt-PT" sz="2000" dirty="0" smtClean="0">
                <a:latin typeface="Arial" charset="0"/>
                <a:cs typeface="Arial" charset="0"/>
              </a:rPr>
              <a:t>Consideremos o seguinte sistema em equilíbrio.</a:t>
            </a:r>
          </a:p>
          <a:p>
            <a:pPr algn="ctr">
              <a:buFont typeface="Wingdings" pitchFamily="2" charset="2"/>
              <a:buNone/>
            </a:pPr>
            <a:endParaRPr lang="pt-PT" sz="800" dirty="0" smtClean="0">
              <a:latin typeface="Arial" charset="0"/>
              <a:cs typeface="Arial" charset="0"/>
            </a:endParaRPr>
          </a:p>
          <a:p>
            <a:pPr algn="ctr">
              <a:buFont typeface="Wingdings" pitchFamily="2" charset="2"/>
              <a:buNone/>
            </a:pPr>
            <a:r>
              <a:rPr lang="pt-PT" sz="2000" dirty="0" smtClean="0">
                <a:latin typeface="Arial" charset="0"/>
                <a:cs typeface="Arial" charset="0"/>
              </a:rPr>
              <a:t>N</a:t>
            </a:r>
            <a:r>
              <a:rPr lang="pt-PT" sz="2000" baseline="-25000" dirty="0" smtClean="0">
                <a:latin typeface="Arial" charset="0"/>
                <a:cs typeface="Arial" charset="0"/>
              </a:rPr>
              <a:t>2</a:t>
            </a:r>
            <a:r>
              <a:rPr lang="pt-PT" sz="2000" dirty="0" smtClean="0">
                <a:latin typeface="Arial" charset="0"/>
                <a:cs typeface="Arial" charset="0"/>
              </a:rPr>
              <a:t>O</a:t>
            </a:r>
            <a:r>
              <a:rPr lang="pt-PT" sz="2000" baseline="-25000" dirty="0" smtClean="0">
                <a:latin typeface="Arial" charset="0"/>
                <a:cs typeface="Arial" charset="0"/>
              </a:rPr>
              <a:t>4 </a:t>
            </a:r>
            <a:r>
              <a:rPr lang="pt-PT" sz="2000" dirty="0" smtClean="0">
                <a:latin typeface="Arial" charset="0"/>
                <a:cs typeface="Arial" charset="0"/>
              </a:rPr>
              <a:t>(g) </a:t>
            </a:r>
            <a:r>
              <a:rPr lang="pt-PT" sz="2000" dirty="0" smtClean="0">
                <a:latin typeface="Arial" charset="0"/>
                <a:cs typeface="Arial" charset="0"/>
                <a:sym typeface="Symbol" pitchFamily="18" charset="2"/>
              </a:rPr>
              <a:t> </a:t>
            </a:r>
            <a:r>
              <a:rPr lang="pt-PT" sz="2000" dirty="0" smtClean="0">
                <a:latin typeface="Arial" charset="0"/>
                <a:cs typeface="Arial" charset="0"/>
              </a:rPr>
              <a:t>2 NO</a:t>
            </a:r>
            <a:r>
              <a:rPr lang="pt-PT" sz="2000" baseline="-25000" dirty="0" smtClean="0">
                <a:latin typeface="Arial" charset="0"/>
                <a:cs typeface="Arial" charset="0"/>
              </a:rPr>
              <a:t>2 </a:t>
            </a:r>
            <a:r>
              <a:rPr lang="pt-PT" sz="2000" dirty="0" smtClean="0">
                <a:latin typeface="Arial" charset="0"/>
                <a:cs typeface="Arial" charset="0"/>
              </a:rPr>
              <a:t>(g)</a:t>
            </a:r>
          </a:p>
          <a:p>
            <a:pPr algn="ctr">
              <a:buFont typeface="Wingdings" pitchFamily="2" charset="2"/>
              <a:buNone/>
            </a:pPr>
            <a:endParaRPr lang="pt-PT" sz="2000" dirty="0" smtClean="0">
              <a:latin typeface="Arial" charset="0"/>
              <a:cs typeface="Arial" charset="0"/>
            </a:endParaRPr>
          </a:p>
          <a:p>
            <a:pPr algn="just">
              <a:buFont typeface="Wingdings" pitchFamily="2" charset="2"/>
              <a:buNone/>
            </a:pPr>
            <a:r>
              <a:rPr lang="pt-PT" sz="2000" dirty="0" smtClean="0">
                <a:latin typeface="Arial" charset="0"/>
                <a:cs typeface="Arial" charset="0"/>
              </a:rPr>
              <a:t>A constante de equilíbrio é dada por:</a:t>
            </a:r>
          </a:p>
          <a:p>
            <a:pPr algn="just">
              <a:buFont typeface="Wingdings" pitchFamily="2" charset="2"/>
              <a:buNone/>
            </a:pPr>
            <a:endParaRPr lang="pt-PT" sz="2000" dirty="0" smtClean="0">
              <a:latin typeface="Arial" charset="0"/>
              <a:cs typeface="Arial" charset="0"/>
            </a:endParaRPr>
          </a:p>
          <a:p>
            <a:pPr algn="just">
              <a:buFont typeface="Wingdings" pitchFamily="2" charset="2"/>
              <a:buNone/>
            </a:pPr>
            <a:endParaRPr lang="pt-PT" sz="2000" dirty="0" smtClean="0">
              <a:latin typeface="Arial" charset="0"/>
              <a:cs typeface="Arial" charset="0"/>
            </a:endParaRPr>
          </a:p>
          <a:p>
            <a:pPr algn="just">
              <a:buFont typeface="Wingdings" pitchFamily="2" charset="2"/>
              <a:buNone/>
            </a:pPr>
            <a:endParaRPr lang="pt-PT" sz="2000" dirty="0" smtClean="0">
              <a:latin typeface="Arial" charset="0"/>
              <a:cs typeface="Arial" charset="0"/>
            </a:endParaRPr>
          </a:p>
          <a:p>
            <a:pPr algn="just">
              <a:buFont typeface="Wingdings" pitchFamily="2" charset="2"/>
              <a:buNone/>
            </a:pPr>
            <a:endParaRPr lang="pt-PT" sz="600" dirty="0" smtClean="0">
              <a:latin typeface="Arial" charset="0"/>
              <a:cs typeface="Arial" charset="0"/>
            </a:endParaRPr>
          </a:p>
          <a:p>
            <a:pPr algn="just">
              <a:buFont typeface="Wingdings" pitchFamily="2" charset="2"/>
              <a:buNone/>
            </a:pPr>
            <a:r>
              <a:rPr lang="pt-PT" sz="1800" b="1" dirty="0" smtClean="0">
                <a:latin typeface="Arial" charset="0"/>
                <a:cs typeface="Arial" charset="0"/>
              </a:rPr>
              <a:t>K</a:t>
            </a:r>
            <a:r>
              <a:rPr lang="pt-PT" sz="1800" b="1" baseline="-25000" dirty="0" smtClean="0">
                <a:latin typeface="Arial" charset="0"/>
                <a:cs typeface="Arial" charset="0"/>
              </a:rPr>
              <a:t>c</a:t>
            </a:r>
            <a:r>
              <a:rPr lang="pt-PT" sz="1800" dirty="0" smtClean="0">
                <a:latin typeface="Arial" charset="0"/>
                <a:cs typeface="Arial" charset="0"/>
              </a:rPr>
              <a:t> –</a:t>
            </a:r>
            <a:r>
              <a:rPr lang="pt-PT" sz="18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constante de equilíbrio</a:t>
            </a:r>
          </a:p>
          <a:p>
            <a:pPr algn="just">
              <a:buFont typeface="Wingdings" pitchFamily="2" charset="2"/>
              <a:buNone/>
            </a:pPr>
            <a:r>
              <a:rPr lang="pt-PT" sz="18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Concentrações das espécies reagentes são expressas em mol/l.</a:t>
            </a:r>
          </a:p>
          <a:p>
            <a:pPr algn="just">
              <a:buFont typeface="Wingdings" pitchFamily="2" charset="2"/>
              <a:buNone/>
            </a:pPr>
            <a:endParaRPr lang="pt-PT" sz="1800" dirty="0" smtClean="0">
              <a:latin typeface="Arial" charset="0"/>
              <a:cs typeface="Arial" charset="0"/>
            </a:endParaRP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3144838" y="4005064"/>
          <a:ext cx="1655762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Equação" r:id="rId4" imgW="850680" imgH="457200" progId="Equation.3">
                  <p:embed/>
                </p:oleObj>
              </mc:Choice>
              <mc:Fallback>
                <p:oleObj name="Equação" r:id="rId4" imgW="85068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4838" y="4005064"/>
                        <a:ext cx="1655762" cy="88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pt-PT" sz="3200" b="1" cap="none" smtClean="0">
                <a:solidFill>
                  <a:srgbClr val="2C71FF"/>
                </a:solidFill>
                <a:latin typeface="Arial" charset="0"/>
              </a:rPr>
              <a:t>Kp : Constante de equilíbrio gasoso</a:t>
            </a:r>
            <a:br>
              <a:rPr lang="pt-PT" sz="3200" b="1" cap="none" smtClean="0">
                <a:solidFill>
                  <a:srgbClr val="2C71FF"/>
                </a:solidFill>
                <a:latin typeface="Arial" charset="0"/>
              </a:rPr>
            </a:br>
            <a:endParaRPr lang="pt-PT" cap="none" smtClean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endParaRPr lang="pt-PT" sz="1800" dirty="0" smtClean="0">
              <a:latin typeface="Arial" charset="0"/>
              <a:cs typeface="Arial" charset="0"/>
            </a:endParaRPr>
          </a:p>
          <a:p>
            <a:pPr algn="just">
              <a:buFont typeface="Wingdings" pitchFamily="2" charset="2"/>
              <a:buNone/>
            </a:pPr>
            <a:r>
              <a:rPr lang="pt-PT" sz="1800" b="1" dirty="0" smtClean="0">
                <a:solidFill>
                  <a:srgbClr val="005BD3"/>
                </a:solidFill>
                <a:latin typeface="Arial" charset="0"/>
                <a:cs typeface="Arial" charset="0"/>
              </a:rPr>
              <a:t>Nas reacções em fase gasosa, as concentrações dos reagentes e dos produtos também podem ser expressas em termos das suas pressões parciais</a:t>
            </a:r>
          </a:p>
          <a:p>
            <a:pPr>
              <a:buFont typeface="Wingdings" pitchFamily="2" charset="2"/>
              <a:buNone/>
            </a:pPr>
            <a:r>
              <a:rPr lang="pt-PT" sz="1800" dirty="0" smtClean="0">
                <a:latin typeface="Arial" charset="0"/>
                <a:cs typeface="Arial" charset="0"/>
              </a:rPr>
              <a:t>Para  seguinte sistema em equilíbrio.</a:t>
            </a:r>
          </a:p>
          <a:p>
            <a:pPr algn="ctr">
              <a:buFont typeface="Wingdings" pitchFamily="2" charset="2"/>
              <a:buNone/>
            </a:pPr>
            <a:endParaRPr lang="pt-PT" sz="800" dirty="0" smtClean="0">
              <a:latin typeface="Arial" charset="0"/>
              <a:cs typeface="Arial" charset="0"/>
            </a:endParaRPr>
          </a:p>
          <a:p>
            <a:pPr algn="ctr">
              <a:buFont typeface="Wingdings" pitchFamily="2" charset="2"/>
              <a:buNone/>
            </a:pPr>
            <a:r>
              <a:rPr lang="pt-PT" sz="1800" dirty="0" smtClean="0">
                <a:latin typeface="Arial" charset="0"/>
                <a:cs typeface="Arial" charset="0"/>
              </a:rPr>
              <a:t>N</a:t>
            </a:r>
            <a:r>
              <a:rPr lang="pt-PT" sz="1800" baseline="-25000" dirty="0" smtClean="0">
                <a:latin typeface="Arial" charset="0"/>
                <a:cs typeface="Arial" charset="0"/>
              </a:rPr>
              <a:t>2</a:t>
            </a:r>
            <a:r>
              <a:rPr lang="pt-PT" sz="1800" dirty="0" smtClean="0">
                <a:latin typeface="Arial" charset="0"/>
                <a:cs typeface="Arial" charset="0"/>
              </a:rPr>
              <a:t>O</a:t>
            </a:r>
            <a:r>
              <a:rPr lang="pt-PT" sz="1800" baseline="-25000" dirty="0" smtClean="0">
                <a:latin typeface="Arial" charset="0"/>
                <a:cs typeface="Arial" charset="0"/>
              </a:rPr>
              <a:t>4 </a:t>
            </a:r>
            <a:r>
              <a:rPr lang="pt-PT" sz="1800" dirty="0" smtClean="0">
                <a:latin typeface="Arial" charset="0"/>
                <a:cs typeface="Arial" charset="0"/>
              </a:rPr>
              <a:t>(g) </a:t>
            </a:r>
            <a:r>
              <a:rPr lang="pt-PT" sz="2000" dirty="0" smtClean="0">
                <a:latin typeface="Arial" charset="0"/>
                <a:cs typeface="Arial" charset="0"/>
                <a:sym typeface="Symbol" pitchFamily="18" charset="2"/>
              </a:rPr>
              <a:t></a:t>
            </a:r>
            <a:r>
              <a:rPr lang="pt-PT" sz="1800" dirty="0" smtClean="0">
                <a:latin typeface="Arial" charset="0"/>
                <a:cs typeface="Arial" charset="0"/>
              </a:rPr>
              <a:t> 2 NO</a:t>
            </a:r>
            <a:r>
              <a:rPr lang="pt-PT" sz="1800" baseline="-25000" dirty="0" smtClean="0">
                <a:latin typeface="Arial" charset="0"/>
                <a:cs typeface="Arial" charset="0"/>
              </a:rPr>
              <a:t>2 </a:t>
            </a:r>
            <a:r>
              <a:rPr lang="pt-PT" sz="1800" dirty="0" smtClean="0">
                <a:latin typeface="Arial" charset="0"/>
                <a:cs typeface="Arial" charset="0"/>
              </a:rPr>
              <a:t>(g)</a:t>
            </a:r>
            <a:endParaRPr lang="pt-PT" sz="1800" dirty="0" smtClean="0"/>
          </a:p>
          <a:p>
            <a:pPr>
              <a:buFont typeface="Wingdings" pitchFamily="2" charset="2"/>
              <a:buNone/>
            </a:pPr>
            <a:endParaRPr lang="pt-PT" sz="1800" dirty="0" smtClean="0"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pt-PT" sz="1800" dirty="0" smtClean="0">
                <a:latin typeface="Arial" charset="0"/>
                <a:cs typeface="Arial" charset="0"/>
              </a:rPr>
              <a:t>Podemos escrever</a:t>
            </a:r>
          </a:p>
          <a:p>
            <a:pPr>
              <a:buFont typeface="Wingdings" pitchFamily="2" charset="2"/>
              <a:buNone/>
            </a:pPr>
            <a:endParaRPr lang="pt-PT" sz="1800" dirty="0" smtClean="0"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None/>
            </a:pPr>
            <a:endParaRPr lang="pt-PT" sz="1800" dirty="0" smtClean="0"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None/>
            </a:pPr>
            <a:endParaRPr lang="pt-PT" sz="1800" dirty="0" smtClean="0"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pt-PT" sz="1800" b="1" dirty="0" smtClean="0">
                <a:solidFill>
                  <a:srgbClr val="005BD3"/>
                </a:solidFill>
                <a:latin typeface="Arial" charset="0"/>
                <a:cs typeface="Arial" charset="0"/>
              </a:rPr>
              <a:t>Onde </a:t>
            </a:r>
            <a:r>
              <a:rPr lang="pt-PT" sz="1800" b="1" i="1" dirty="0" smtClean="0">
                <a:solidFill>
                  <a:srgbClr val="005BD3"/>
                </a:solidFill>
                <a:latin typeface="Arial" charset="0"/>
                <a:cs typeface="Arial" charset="0"/>
              </a:rPr>
              <a:t>P</a:t>
            </a:r>
            <a:r>
              <a:rPr lang="pt-PT" sz="1800" b="1" baseline="-25000" dirty="0" smtClean="0">
                <a:solidFill>
                  <a:srgbClr val="005BD3"/>
                </a:solidFill>
                <a:latin typeface="Arial" charset="0"/>
                <a:cs typeface="Arial" charset="0"/>
              </a:rPr>
              <a:t>NO</a:t>
            </a:r>
            <a:r>
              <a:rPr lang="pt-PT" sz="1800" b="1" baseline="-40000" dirty="0" smtClean="0">
                <a:solidFill>
                  <a:srgbClr val="005BD3"/>
                </a:solidFill>
                <a:latin typeface="Arial" charset="0"/>
                <a:cs typeface="Arial" charset="0"/>
              </a:rPr>
              <a:t>2   </a:t>
            </a:r>
            <a:r>
              <a:rPr lang="pt-PT" sz="1800" b="1" dirty="0" smtClean="0">
                <a:solidFill>
                  <a:srgbClr val="005BD3"/>
                </a:solidFill>
                <a:latin typeface="Arial" charset="0"/>
                <a:cs typeface="Arial" charset="0"/>
              </a:rPr>
              <a:t>e </a:t>
            </a:r>
            <a:r>
              <a:rPr lang="pt-PT" sz="1800" b="1" i="1" dirty="0" smtClean="0">
                <a:solidFill>
                  <a:srgbClr val="005BD3"/>
                </a:solidFill>
                <a:latin typeface="Arial" charset="0"/>
                <a:cs typeface="Arial" charset="0"/>
              </a:rPr>
              <a:t>P</a:t>
            </a:r>
            <a:r>
              <a:rPr lang="pt-PT" sz="1800" b="1" baseline="-25000" dirty="0" smtClean="0">
                <a:solidFill>
                  <a:srgbClr val="005BD3"/>
                </a:solidFill>
                <a:latin typeface="Arial" charset="0"/>
                <a:cs typeface="Arial" charset="0"/>
              </a:rPr>
              <a:t>N</a:t>
            </a:r>
            <a:r>
              <a:rPr lang="pt-PT" sz="1800" b="1" baseline="-40000" dirty="0" smtClean="0">
                <a:solidFill>
                  <a:srgbClr val="005BD3"/>
                </a:solidFill>
                <a:latin typeface="Arial" charset="0"/>
                <a:cs typeface="Arial" charset="0"/>
              </a:rPr>
              <a:t>2</a:t>
            </a:r>
            <a:r>
              <a:rPr lang="pt-PT" sz="1800" b="1" baseline="-25000" dirty="0" smtClean="0">
                <a:solidFill>
                  <a:srgbClr val="005BD3"/>
                </a:solidFill>
                <a:latin typeface="Arial" charset="0"/>
                <a:cs typeface="Arial" charset="0"/>
              </a:rPr>
              <a:t>O</a:t>
            </a:r>
            <a:r>
              <a:rPr lang="pt-PT" sz="1800" b="1" baseline="-40000" dirty="0" smtClean="0">
                <a:solidFill>
                  <a:srgbClr val="005BD3"/>
                </a:solidFill>
                <a:latin typeface="Arial" charset="0"/>
                <a:cs typeface="Arial" charset="0"/>
              </a:rPr>
              <a:t>4   </a:t>
            </a:r>
            <a:r>
              <a:rPr lang="pt-PT" sz="1800" b="1" dirty="0" smtClean="0">
                <a:solidFill>
                  <a:srgbClr val="005BD3"/>
                </a:solidFill>
                <a:latin typeface="Arial" charset="0"/>
                <a:cs typeface="Arial" charset="0"/>
              </a:rPr>
              <a:t>são respectivamente, as pressões parciais (em atm) de NO</a:t>
            </a:r>
            <a:r>
              <a:rPr lang="pt-PT" sz="1800" b="1" baseline="-25000" dirty="0" smtClean="0">
                <a:solidFill>
                  <a:srgbClr val="005BD3"/>
                </a:solidFill>
                <a:latin typeface="Arial" charset="0"/>
                <a:cs typeface="Arial" charset="0"/>
              </a:rPr>
              <a:t>2</a:t>
            </a:r>
            <a:r>
              <a:rPr lang="pt-PT" sz="1800" b="1" dirty="0" smtClean="0">
                <a:solidFill>
                  <a:srgbClr val="005BD3"/>
                </a:solidFill>
                <a:latin typeface="Arial" charset="0"/>
                <a:cs typeface="Arial" charset="0"/>
              </a:rPr>
              <a:t> e N</a:t>
            </a:r>
            <a:r>
              <a:rPr lang="pt-PT" sz="1800" b="1" baseline="-25000" dirty="0" smtClean="0">
                <a:solidFill>
                  <a:srgbClr val="005BD3"/>
                </a:solidFill>
                <a:latin typeface="Arial" charset="0"/>
                <a:cs typeface="Arial" charset="0"/>
              </a:rPr>
              <a:t>2</a:t>
            </a:r>
            <a:r>
              <a:rPr lang="pt-PT" sz="1800" b="1" dirty="0" smtClean="0">
                <a:solidFill>
                  <a:srgbClr val="005BD3"/>
                </a:solidFill>
                <a:latin typeface="Arial" charset="0"/>
                <a:cs typeface="Arial" charset="0"/>
              </a:rPr>
              <a:t>O</a:t>
            </a:r>
            <a:r>
              <a:rPr lang="pt-PT" sz="1800" b="1" baseline="-25000" dirty="0" smtClean="0">
                <a:solidFill>
                  <a:srgbClr val="005BD3"/>
                </a:solidFill>
                <a:latin typeface="Arial" charset="0"/>
                <a:cs typeface="Arial" charset="0"/>
              </a:rPr>
              <a:t>4</a:t>
            </a:r>
            <a:r>
              <a:rPr lang="pt-PT" sz="1800" b="1" dirty="0" smtClean="0">
                <a:solidFill>
                  <a:srgbClr val="005BD3"/>
                </a:solidFill>
                <a:latin typeface="Arial" charset="0"/>
                <a:cs typeface="Arial" charset="0"/>
              </a:rPr>
              <a:t> no equilíbrio. </a:t>
            </a:r>
            <a:endParaRPr lang="pt-PT" sz="1800" dirty="0" smtClean="0">
              <a:latin typeface="Arial" charset="0"/>
              <a:cs typeface="Arial" charset="0"/>
            </a:endParaRPr>
          </a:p>
          <a:p>
            <a:pPr algn="just">
              <a:buFont typeface="Wingdings" pitchFamily="2" charset="2"/>
              <a:buNone/>
            </a:pPr>
            <a:r>
              <a:rPr lang="pt-PT" sz="1800" b="1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K</a:t>
            </a:r>
            <a:r>
              <a:rPr lang="pt-PT" sz="1800" b="1" baseline="-250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P</a:t>
            </a:r>
            <a:r>
              <a:rPr lang="pt-PT" sz="18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significa que as concentrações de equilíbrio estão expressas em termos de pressão.</a:t>
            </a:r>
            <a:endParaRPr lang="pt-PT" sz="1800" b="1" baseline="-40000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algn="just">
              <a:buFont typeface="Wingdings" pitchFamily="2" charset="2"/>
              <a:buNone/>
            </a:pPr>
            <a:endParaRPr lang="pt-PT" sz="1800" dirty="0" smtClean="0"/>
          </a:p>
        </p:txBody>
      </p:sp>
      <p:graphicFrame>
        <p:nvGraphicFramePr>
          <p:cNvPr id="149504" name="Object 3"/>
          <p:cNvGraphicFramePr>
            <a:graphicFrameLocks noChangeAspect="1"/>
          </p:cNvGraphicFramePr>
          <p:nvPr/>
        </p:nvGraphicFramePr>
        <p:xfrm>
          <a:off x="3200400" y="3657600"/>
          <a:ext cx="144303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Equação" r:id="rId4" imgW="761760" imgH="482400" progId="Equation.3">
                  <p:embed/>
                </p:oleObj>
              </mc:Choice>
              <mc:Fallback>
                <p:oleObj name="Equação" r:id="rId4" imgW="761760" imgH="4824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657600"/>
                        <a:ext cx="1443038" cy="914400"/>
                      </a:xfrm>
                      <a:prstGeom prst="rect">
                        <a:avLst/>
                      </a:prstGeom>
                      <a:noFill/>
                      <a:ln w="38100" cmpd="dbl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62000"/>
            <a:ext cx="8229600" cy="10668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PT" sz="3200" b="1" cap="none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</a:rPr>
              <a:t>Constante de equilíbrio: K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867743"/>
            <a:ext cx="7467600" cy="4873625"/>
          </a:xfrm>
        </p:spPr>
        <p:txBody>
          <a:bodyPr>
            <a:normAutofit lnSpcReduction="10000"/>
          </a:bodyPr>
          <a:lstStyle/>
          <a:p>
            <a:pPr marL="0" indent="357188" eaLnBrk="1" hangingPunct="1"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Char char="v"/>
              <a:defRPr/>
            </a:pP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K</a:t>
            </a:r>
            <a:r>
              <a:rPr lang="en-US" baseline="-25000" dirty="0" err="1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c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: s, l, e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soluções</a:t>
            </a:r>
            <a:endParaRPr lang="en-US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</a:endParaRPr>
          </a:p>
          <a:p>
            <a:pPr marL="0" indent="357188" algn="just" eaLnBrk="1" hangingPunct="1">
              <a:buFontTx/>
              <a:buNone/>
              <a:defRPr/>
            </a:pPr>
            <a:r>
              <a:rPr lang="en-US" dirty="0" smtClean="0">
                <a:latin typeface="Tahoma" pitchFamily="34" charset="0"/>
              </a:rPr>
              <a:t>O </a:t>
            </a:r>
            <a:r>
              <a:rPr lang="en-US" dirty="0" err="1" smtClean="0">
                <a:latin typeface="Tahoma" pitchFamily="34" charset="0"/>
              </a:rPr>
              <a:t>índice</a:t>
            </a:r>
            <a:r>
              <a:rPr lang="en-US" dirty="0" smtClean="0">
                <a:latin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</a:rPr>
              <a:t>em</a:t>
            </a:r>
            <a:r>
              <a:rPr lang="en-US" dirty="0" smtClean="0">
                <a:latin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</a:rPr>
              <a:t>K</a:t>
            </a:r>
            <a:r>
              <a:rPr lang="en-US" baseline="-25000" dirty="0" err="1" smtClean="0">
                <a:latin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</a:rPr>
              <a:t>, </a:t>
            </a:r>
            <a:r>
              <a:rPr lang="en-US" dirty="0" err="1" smtClean="0">
                <a:latin typeface="Tahoma" pitchFamily="34" charset="0"/>
              </a:rPr>
              <a:t>significa</a:t>
            </a:r>
            <a:r>
              <a:rPr lang="en-US" dirty="0" smtClean="0">
                <a:latin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</a:rPr>
              <a:t>que</a:t>
            </a:r>
            <a:r>
              <a:rPr lang="en-US" dirty="0" smtClean="0">
                <a:latin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</a:rPr>
              <a:t>nesta</a:t>
            </a:r>
            <a:r>
              <a:rPr lang="en-US" dirty="0" smtClean="0">
                <a:latin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</a:rPr>
              <a:t>fórmula</a:t>
            </a:r>
            <a:r>
              <a:rPr lang="en-US" dirty="0" smtClean="0">
                <a:latin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</a:rPr>
              <a:t>da</a:t>
            </a:r>
            <a:r>
              <a:rPr lang="en-US" dirty="0" smtClean="0">
                <a:latin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</a:rPr>
              <a:t>constante</a:t>
            </a:r>
            <a:r>
              <a:rPr lang="en-US" dirty="0" smtClean="0">
                <a:latin typeface="Tahoma" pitchFamily="34" charset="0"/>
              </a:rPr>
              <a:t> de </a:t>
            </a:r>
            <a:r>
              <a:rPr lang="en-US" dirty="0" err="1" smtClean="0">
                <a:latin typeface="Tahoma" pitchFamily="34" charset="0"/>
              </a:rPr>
              <a:t>equilíbrio</a:t>
            </a:r>
            <a:r>
              <a:rPr lang="en-US" dirty="0" smtClean="0">
                <a:latin typeface="Tahoma" pitchFamily="34" charset="0"/>
              </a:rPr>
              <a:t>, as </a:t>
            </a:r>
            <a:r>
              <a:rPr lang="en-US" dirty="0" err="1" smtClean="0">
                <a:latin typeface="Tahoma" pitchFamily="34" charset="0"/>
              </a:rPr>
              <a:t>concentrações</a:t>
            </a:r>
            <a:r>
              <a:rPr lang="en-US" dirty="0" smtClean="0">
                <a:latin typeface="Tahoma" pitchFamily="34" charset="0"/>
              </a:rPr>
              <a:t> dos  </a:t>
            </a:r>
            <a:r>
              <a:rPr lang="en-US" dirty="0" err="1" smtClean="0">
                <a:latin typeface="Tahoma" pitchFamily="34" charset="0"/>
              </a:rPr>
              <a:t>reagentes</a:t>
            </a:r>
            <a:r>
              <a:rPr lang="en-US" dirty="0" smtClean="0">
                <a:latin typeface="Tahoma" pitchFamily="34" charset="0"/>
              </a:rPr>
              <a:t> e dos </a:t>
            </a:r>
            <a:r>
              <a:rPr lang="en-US" dirty="0" err="1" smtClean="0">
                <a:latin typeface="Tahoma" pitchFamily="34" charset="0"/>
              </a:rPr>
              <a:t>produtos</a:t>
            </a:r>
            <a:r>
              <a:rPr lang="en-US" dirty="0" smtClean="0">
                <a:latin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</a:rPr>
              <a:t>são</a:t>
            </a:r>
            <a:r>
              <a:rPr lang="en-US" dirty="0" smtClean="0">
                <a:latin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</a:rPr>
              <a:t>expressas</a:t>
            </a:r>
            <a:r>
              <a:rPr lang="en-US" dirty="0" smtClean="0">
                <a:latin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</a:rPr>
              <a:t>em</a:t>
            </a:r>
            <a:r>
              <a:rPr lang="en-US" dirty="0" smtClean="0">
                <a:latin typeface="Tahoma" pitchFamily="34" charset="0"/>
              </a:rPr>
              <a:t> moles </a:t>
            </a:r>
            <a:r>
              <a:rPr lang="en-US" dirty="0" err="1" smtClean="0">
                <a:latin typeface="Tahoma" pitchFamily="34" charset="0"/>
              </a:rPr>
              <a:t>por</a:t>
            </a:r>
            <a:r>
              <a:rPr lang="en-US" dirty="0" smtClean="0">
                <a:latin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</a:rPr>
              <a:t>litro</a:t>
            </a:r>
            <a:r>
              <a:rPr lang="en-US" dirty="0" smtClean="0">
                <a:latin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</a:rPr>
              <a:t>ou</a:t>
            </a:r>
            <a:r>
              <a:rPr lang="en-US" dirty="0" smtClean="0">
                <a:latin typeface="Tahoma" pitchFamily="34" charset="0"/>
              </a:rPr>
              <a:t> molar.</a:t>
            </a:r>
          </a:p>
          <a:p>
            <a:pPr marL="0" indent="357188" algn="just" eaLnBrk="1" hangingPunct="1">
              <a:buFontTx/>
              <a:buNone/>
              <a:defRPr/>
            </a:pPr>
            <a:endParaRPr lang="en-US" dirty="0" smtClean="0">
              <a:latin typeface="Tahoma" pitchFamily="34" charset="0"/>
            </a:endParaRPr>
          </a:p>
          <a:p>
            <a:pPr marL="0" indent="357188" algn="just" eaLnBrk="1" hangingPunct="1">
              <a:buFontTx/>
              <a:buNone/>
              <a:defRPr/>
            </a:pPr>
            <a:endParaRPr lang="en-US" dirty="0" smtClean="0">
              <a:solidFill>
                <a:schemeClr val="bg1"/>
              </a:solidFill>
              <a:latin typeface="Tahoma" pitchFamily="34" charset="0"/>
            </a:endParaRPr>
          </a:p>
          <a:p>
            <a:pPr marL="0" indent="357188" eaLnBrk="1" hangingPunct="1"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K</a:t>
            </a:r>
            <a:r>
              <a:rPr lang="en-US" baseline="-250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P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: g</a:t>
            </a:r>
          </a:p>
          <a:p>
            <a:pPr marL="0" indent="357188" algn="just" eaLnBrk="1" hangingPunct="1">
              <a:buClr>
                <a:srgbClr val="00CC00"/>
              </a:buClr>
              <a:buFont typeface="Wingdings" pitchFamily="2" charset="2"/>
              <a:buNone/>
              <a:defRPr/>
            </a:pPr>
            <a:r>
              <a:rPr lang="en-US" dirty="0" smtClean="0">
                <a:latin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</a:rPr>
              <a:t>Neste</a:t>
            </a:r>
            <a:r>
              <a:rPr lang="en-US" dirty="0" smtClean="0">
                <a:latin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</a:rPr>
              <a:t>caso</a:t>
            </a:r>
            <a:r>
              <a:rPr lang="en-US" dirty="0" smtClean="0">
                <a:latin typeface="Tahoma" pitchFamily="34" charset="0"/>
              </a:rPr>
              <a:t> as </a:t>
            </a:r>
            <a:r>
              <a:rPr lang="en-US" dirty="0" err="1" smtClean="0">
                <a:latin typeface="Tahoma" pitchFamily="34" charset="0"/>
              </a:rPr>
              <a:t>concentrações</a:t>
            </a:r>
            <a:r>
              <a:rPr lang="en-US" dirty="0" smtClean="0">
                <a:latin typeface="Tahoma" pitchFamily="34" charset="0"/>
              </a:rPr>
              <a:t> dos  </a:t>
            </a:r>
            <a:r>
              <a:rPr lang="en-US" dirty="0" err="1" smtClean="0">
                <a:latin typeface="Tahoma" pitchFamily="34" charset="0"/>
              </a:rPr>
              <a:t>reagentes</a:t>
            </a:r>
            <a:r>
              <a:rPr lang="en-US" dirty="0" smtClean="0">
                <a:latin typeface="Tahoma" pitchFamily="34" charset="0"/>
              </a:rPr>
              <a:t> e dos </a:t>
            </a:r>
            <a:r>
              <a:rPr lang="en-US" dirty="0" err="1" smtClean="0">
                <a:latin typeface="Tahoma" pitchFamily="34" charset="0"/>
              </a:rPr>
              <a:t>produtos</a:t>
            </a:r>
            <a:r>
              <a:rPr lang="en-US" dirty="0" smtClean="0">
                <a:latin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</a:rPr>
              <a:t>são</a:t>
            </a:r>
            <a:r>
              <a:rPr lang="en-US" dirty="0" smtClean="0">
                <a:latin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</a:rPr>
              <a:t>expressas</a:t>
            </a:r>
            <a:r>
              <a:rPr lang="en-US" dirty="0" smtClean="0">
                <a:latin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</a:rPr>
              <a:t>em</a:t>
            </a:r>
            <a:r>
              <a:rPr lang="en-US" dirty="0" smtClean="0">
                <a:latin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</a:rPr>
              <a:t>termos</a:t>
            </a:r>
            <a:r>
              <a:rPr lang="en-US" dirty="0" smtClean="0">
                <a:latin typeface="Tahoma" pitchFamily="34" charset="0"/>
              </a:rPr>
              <a:t> das </a:t>
            </a:r>
            <a:r>
              <a:rPr lang="en-US" dirty="0" err="1" smtClean="0">
                <a:latin typeface="Tahoma" pitchFamily="34" charset="0"/>
              </a:rPr>
              <a:t>suas</a:t>
            </a:r>
            <a:r>
              <a:rPr lang="en-US" dirty="0" smtClean="0">
                <a:latin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</a:rPr>
              <a:t>pressões</a:t>
            </a:r>
            <a:r>
              <a:rPr lang="en-US" dirty="0" smtClean="0">
                <a:latin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</a:rPr>
              <a:t>parciais</a:t>
            </a:r>
            <a:r>
              <a:rPr lang="en-US" dirty="0" smtClean="0">
                <a:latin typeface="Tahoma" pitchFamily="34" charset="0"/>
              </a:rPr>
              <a:t>.</a:t>
            </a:r>
          </a:p>
          <a:p>
            <a:pPr marL="0" indent="357188" algn="just" eaLnBrk="1" hangingPunct="1">
              <a:buClr>
                <a:srgbClr val="00CC00"/>
              </a:buClr>
              <a:buFont typeface="Wingdings" pitchFamily="2" charset="2"/>
              <a:buNone/>
              <a:defRPr/>
            </a:pPr>
            <a:endParaRPr lang="pt-PT" dirty="0" smtClean="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pt-PT" sz="2800" b="1" cap="none" smtClean="0">
                <a:solidFill>
                  <a:srgbClr val="005BD3"/>
                </a:solidFill>
                <a:latin typeface="Arial" charset="0"/>
              </a:rPr>
              <a:t>Relação entre </a:t>
            </a:r>
            <a:r>
              <a:rPr lang="pt-PT" sz="2800" b="1" i="1" cap="none" smtClean="0">
                <a:solidFill>
                  <a:srgbClr val="005BD3"/>
                </a:solidFill>
                <a:latin typeface="Arial" charset="0"/>
                <a:cs typeface="Arial" charset="0"/>
              </a:rPr>
              <a:t>K</a:t>
            </a:r>
            <a:r>
              <a:rPr lang="pt-PT" sz="2800" b="1" cap="none" baseline="-25000" smtClean="0">
                <a:solidFill>
                  <a:srgbClr val="005BD3"/>
                </a:solidFill>
                <a:latin typeface="Arial" charset="0"/>
                <a:cs typeface="Arial" charset="0"/>
              </a:rPr>
              <a:t>C</a:t>
            </a:r>
            <a:r>
              <a:rPr lang="pt-PT" sz="2800" b="1" cap="none" smtClean="0">
                <a:solidFill>
                  <a:srgbClr val="005BD3"/>
                </a:solidFill>
                <a:latin typeface="Arial" charset="0"/>
                <a:cs typeface="Arial" charset="0"/>
              </a:rPr>
              <a:t> e </a:t>
            </a:r>
            <a:r>
              <a:rPr lang="pt-PT" sz="2800" b="1" i="1" cap="none" smtClean="0">
                <a:solidFill>
                  <a:srgbClr val="005BD3"/>
                </a:solidFill>
                <a:latin typeface="Arial" charset="0"/>
                <a:cs typeface="Arial" charset="0"/>
              </a:rPr>
              <a:t>K</a:t>
            </a:r>
            <a:r>
              <a:rPr lang="pt-PT" sz="2800" b="1" cap="none" baseline="-25000" smtClean="0">
                <a:solidFill>
                  <a:srgbClr val="005BD3"/>
                </a:solidFill>
                <a:latin typeface="Arial" charset="0"/>
                <a:cs typeface="Arial" charset="0"/>
              </a:rPr>
              <a:t>P </a:t>
            </a:r>
            <a:endParaRPr lang="pt-PT" sz="2800" b="1" cap="none" smtClean="0">
              <a:solidFill>
                <a:srgbClr val="005BD3"/>
              </a:solidFill>
            </a:endParaRPr>
          </a:p>
        </p:txBody>
      </p:sp>
      <p:graphicFrame>
        <p:nvGraphicFramePr>
          <p:cNvPr id="150528" name="Marcador de Posição de Conteúdo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2362200" y="2362200"/>
          <a:ext cx="4114800" cy="100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Equação" r:id="rId4" imgW="990360" imgH="241200" progId="Equation.3">
                  <p:embed/>
                </p:oleObj>
              </mc:Choice>
              <mc:Fallback>
                <p:oleObj name="Equação" r:id="rId4" imgW="990360" imgH="241200" progId="Equation.3">
                  <p:embed/>
                  <p:pic>
                    <p:nvPicPr>
                      <p:cNvPr id="0" name="Marcador de Posição de Conteúd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362200"/>
                        <a:ext cx="4114800" cy="1001713"/>
                      </a:xfrm>
                      <a:prstGeom prst="rect">
                        <a:avLst/>
                      </a:prstGeom>
                      <a:noFill/>
                      <a:ln w="57150" cmpd="thinThick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4" name="CaixaDeTexto 4"/>
          <p:cNvSpPr txBox="1">
            <a:spLocks noChangeArrowheads="1"/>
          </p:cNvSpPr>
          <p:nvPr/>
        </p:nvSpPr>
        <p:spPr bwMode="auto">
          <a:xfrm>
            <a:off x="381000" y="4114800"/>
            <a:ext cx="81534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2000" b="1" baseline="0"/>
              <a:t>Em que :</a:t>
            </a:r>
          </a:p>
          <a:p>
            <a:r>
              <a:rPr lang="pt-PT" sz="2000" i="1" baseline="0"/>
              <a:t>R</a:t>
            </a:r>
            <a:r>
              <a:rPr lang="pt-PT" sz="2000" baseline="0"/>
              <a:t> = 0,0821 L.atm/K. mol</a:t>
            </a:r>
          </a:p>
          <a:p>
            <a:endParaRPr lang="pt-PT" sz="2000" baseline="0"/>
          </a:p>
          <a:p>
            <a:r>
              <a:rPr lang="pt-PT" sz="2000" b="1" baseline="0"/>
              <a:t>∆n = moles de produtos no estado gasoso – moles de reagentes no estado gasoso  </a:t>
            </a:r>
          </a:p>
          <a:p>
            <a:endParaRPr lang="pt-PT" sz="2000" baseline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PT" sz="3200" b="1" cap="none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</a:rPr>
              <a:t>Lei da acção das massas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8001000" cy="5334000"/>
          </a:xfrm>
        </p:spPr>
        <p:txBody>
          <a:bodyPr>
            <a:normAutofit/>
          </a:bodyPr>
          <a:lstStyle/>
          <a:p>
            <a:pPr eaLnBrk="1" hangingPunct="1">
              <a:buClr>
                <a:srgbClr val="2C71FF"/>
              </a:buClr>
              <a:buSzPct val="90000"/>
              <a:buFont typeface="Wingdings" pitchFamily="2" charset="2"/>
              <a:buChar char="v"/>
            </a:pPr>
            <a:r>
              <a:rPr lang="pt-PT" sz="2000" dirty="0" smtClean="0">
                <a:latin typeface="Tahoma" pitchFamily="34" charset="0"/>
              </a:rPr>
              <a:t>Considerando a reacção hipotética: </a:t>
            </a:r>
          </a:p>
          <a:p>
            <a:pPr eaLnBrk="1" hangingPunct="1">
              <a:buFontTx/>
              <a:buNone/>
            </a:pPr>
            <a:r>
              <a:rPr lang="pt-PT" sz="2000" dirty="0" smtClean="0">
                <a:latin typeface="Tahoma" pitchFamily="34" charset="0"/>
              </a:rPr>
              <a:t>              A + B </a:t>
            </a:r>
            <a:r>
              <a:rPr lang="pt-PT" sz="2000" dirty="0" smtClean="0">
                <a:latin typeface="Tahoma" pitchFamily="34" charset="0"/>
                <a:cs typeface="Times New Roman" charset="0"/>
              </a:rPr>
              <a:t>→ C + D</a:t>
            </a:r>
          </a:p>
          <a:p>
            <a:pPr eaLnBrk="1" hangingPunct="1">
              <a:buFontTx/>
              <a:buNone/>
            </a:pPr>
            <a:endParaRPr lang="pt-PT" sz="2000" dirty="0" smtClean="0">
              <a:latin typeface="Tahoma" pitchFamily="34" charset="0"/>
              <a:cs typeface="Times New Roman" charset="0"/>
            </a:endParaRPr>
          </a:p>
          <a:p>
            <a:pPr eaLnBrk="1" hangingPunct="1">
              <a:buFontTx/>
              <a:buNone/>
            </a:pPr>
            <a:r>
              <a:rPr lang="pt-PT" sz="2000" dirty="0" smtClean="0">
                <a:latin typeface="Tahoma" pitchFamily="34" charset="0"/>
                <a:cs typeface="Times New Roman" charset="0"/>
              </a:rPr>
              <a:t>A quantidade Q é definida como:</a:t>
            </a:r>
          </a:p>
          <a:p>
            <a:pPr eaLnBrk="1" hangingPunct="1">
              <a:buFontTx/>
              <a:buNone/>
            </a:pPr>
            <a:endParaRPr lang="pt-PT" sz="2000" dirty="0" smtClean="0">
              <a:latin typeface="Tahoma" pitchFamily="34" charset="0"/>
              <a:cs typeface="Times New Roman" charset="0"/>
            </a:endParaRPr>
          </a:p>
          <a:p>
            <a:pPr eaLnBrk="1" hangingPunct="1">
              <a:buFontTx/>
              <a:buNone/>
            </a:pPr>
            <a:r>
              <a:rPr lang="pt-PT" sz="2000" dirty="0" smtClean="0">
                <a:latin typeface="Tahoma" pitchFamily="34" charset="0"/>
                <a:cs typeface="Times New Roman" charset="0"/>
              </a:rPr>
              <a:t>                                         em que </a:t>
            </a:r>
            <a:r>
              <a:rPr lang="pt-PT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imes New Roman" charset="0"/>
              </a:rPr>
              <a:t>Q é o coeficiente reaccional</a:t>
            </a:r>
          </a:p>
          <a:p>
            <a:pPr eaLnBrk="1" hangingPunct="1">
              <a:buClr>
                <a:srgbClr val="00CC00"/>
              </a:buClr>
              <a:buFont typeface="Wingdings" pitchFamily="2" charset="2"/>
              <a:buNone/>
            </a:pPr>
            <a:r>
              <a:rPr lang="pt-PT" sz="2000" dirty="0" smtClean="0">
                <a:latin typeface="Tahoma" pitchFamily="34" charset="0"/>
                <a:cs typeface="Times New Roman" charset="0"/>
              </a:rPr>
              <a:t> </a:t>
            </a:r>
          </a:p>
          <a:p>
            <a:pPr eaLnBrk="1" hangingPunct="1">
              <a:buClr>
                <a:srgbClr val="2C71FF"/>
              </a:buClr>
              <a:buSzPct val="90000"/>
              <a:buFont typeface="Wingdings" pitchFamily="2" charset="2"/>
              <a:buChar char="v"/>
            </a:pPr>
            <a:r>
              <a:rPr lang="pt-PT" sz="2000" dirty="0" smtClean="0">
                <a:latin typeface="Tahoma" pitchFamily="34" charset="0"/>
                <a:cs typeface="Times New Roman" charset="0"/>
              </a:rPr>
              <a:t>Uma  vez estabelecido o equilíbrio </a:t>
            </a:r>
          </a:p>
          <a:p>
            <a:pPr eaLnBrk="1" hangingPunct="1">
              <a:buClr>
                <a:srgbClr val="00CC00"/>
              </a:buClr>
              <a:buFont typeface="Wingdings" pitchFamily="2" charset="2"/>
              <a:buChar char="v"/>
            </a:pPr>
            <a:endParaRPr lang="pt-PT" sz="2000" dirty="0" smtClean="0">
              <a:latin typeface="Tahoma" pitchFamily="34" charset="0"/>
              <a:cs typeface="Times New Roman" charset="0"/>
            </a:endParaRPr>
          </a:p>
          <a:p>
            <a:pPr eaLnBrk="1" hangingPunct="1">
              <a:buFontTx/>
              <a:buNone/>
            </a:pPr>
            <a:r>
              <a:rPr lang="pt-PT" sz="2000" dirty="0" smtClean="0">
                <a:latin typeface="Tahoma" pitchFamily="34" charset="0"/>
                <a:cs typeface="Times New Roman" charset="0"/>
              </a:rPr>
              <a:t>                                                  em t</a:t>
            </a:r>
            <a:r>
              <a:rPr lang="pt-PT" sz="2000" baseline="-25000" dirty="0" smtClean="0">
                <a:latin typeface="Tahoma" pitchFamily="34" charset="0"/>
                <a:cs typeface="Times New Roman" charset="0"/>
              </a:rPr>
              <a:t>0</a:t>
            </a:r>
            <a:r>
              <a:rPr lang="pt-PT" sz="2000" dirty="0" smtClean="0">
                <a:latin typeface="Tahoma" pitchFamily="34" charset="0"/>
                <a:cs typeface="Times New Roman" charset="0"/>
              </a:rPr>
              <a:t> : Q = 0</a:t>
            </a:r>
          </a:p>
          <a:p>
            <a:pPr eaLnBrk="1" hangingPunct="1">
              <a:buFontTx/>
              <a:buNone/>
            </a:pPr>
            <a:r>
              <a:rPr lang="pt-PT" sz="2000" dirty="0" smtClean="0">
                <a:latin typeface="Tahoma" pitchFamily="34" charset="0"/>
                <a:cs typeface="Times New Roman" charset="0"/>
              </a:rPr>
              <a:t>                                                  em t</a:t>
            </a:r>
            <a:r>
              <a:rPr lang="pt-PT" sz="2000" baseline="-25000" dirty="0" smtClean="0">
                <a:latin typeface="Tahoma" pitchFamily="34" charset="0"/>
                <a:cs typeface="Times New Roman" charset="0"/>
              </a:rPr>
              <a:t>1</a:t>
            </a:r>
            <a:r>
              <a:rPr lang="pt-PT" sz="2000" dirty="0" smtClean="0">
                <a:latin typeface="Tahoma" pitchFamily="34" charset="0"/>
                <a:cs typeface="Times New Roman" charset="0"/>
              </a:rPr>
              <a:t> : Q 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&gt; 0</a:t>
            </a:r>
          </a:p>
          <a:p>
            <a:pPr eaLnBrk="1" hangingPunct="1">
              <a:buFontTx/>
              <a:buNone/>
            </a:pPr>
            <a:r>
              <a:rPr lang="pt-PT" sz="2000" dirty="0" smtClean="0">
                <a:solidFill>
                  <a:srgbClr val="002060"/>
                </a:solidFill>
                <a:latin typeface="Tahoma" pitchFamily="34" charset="0"/>
                <a:cs typeface="Times New Roman" charset="0"/>
              </a:rPr>
              <a:t>No equilibrio,</a:t>
            </a:r>
            <a:r>
              <a:rPr lang="pt-PT" sz="1800" b="1" dirty="0" smtClean="0">
                <a:solidFill>
                  <a:srgbClr val="002060"/>
                </a:solidFill>
                <a:latin typeface="Tahoma" pitchFamily="34" charset="0"/>
                <a:cs typeface="Times New Roman" charset="0"/>
              </a:rPr>
              <a:t> </a:t>
            </a:r>
            <a:r>
              <a:rPr lang="pt-PT" sz="2000" b="1" dirty="0" smtClean="0">
                <a:solidFill>
                  <a:srgbClr val="002060"/>
                </a:solidFill>
                <a:latin typeface="Tahoma" pitchFamily="34" charset="0"/>
                <a:cs typeface="Times New Roman" charset="0"/>
              </a:rPr>
              <a:t>Q é constante </a:t>
            </a:r>
          </a:p>
          <a:p>
            <a:pPr eaLnBrk="1" hangingPunct="1">
              <a:buFontTx/>
              <a:buNone/>
            </a:pPr>
            <a:r>
              <a:rPr lang="pt-PT" sz="2000" b="1" dirty="0" smtClean="0">
                <a:solidFill>
                  <a:srgbClr val="002060"/>
                </a:solidFill>
                <a:latin typeface="Tahoma" pitchFamily="34" charset="0"/>
                <a:cs typeface="Times New Roman" charset="0"/>
              </a:rPr>
              <a:t>Q= K</a:t>
            </a:r>
            <a:r>
              <a:rPr lang="pt-PT" sz="2000" dirty="0" smtClean="0">
                <a:solidFill>
                  <a:srgbClr val="002060"/>
                </a:solidFill>
                <a:latin typeface="Tahoma" pitchFamily="34" charset="0"/>
                <a:cs typeface="Times New Roman" charset="0"/>
              </a:rPr>
              <a:t> (K, a constante de equilíbrio)</a:t>
            </a:r>
          </a:p>
          <a:p>
            <a:pPr eaLnBrk="1" hangingPunct="1">
              <a:buFontTx/>
              <a:buNone/>
            </a:pPr>
            <a:endParaRPr lang="en-US" sz="2000" dirty="0" smtClean="0">
              <a:latin typeface="Tahoma" pitchFamily="34" charset="0"/>
              <a:cs typeface="Tahoma" pitchFamily="34" charset="0"/>
            </a:endParaRPr>
          </a:p>
          <a:p>
            <a:pPr eaLnBrk="1" hangingPunct="1">
              <a:buFontTx/>
              <a:buNone/>
            </a:pPr>
            <a:endParaRPr lang="pt-PT" sz="2000" dirty="0" smtClean="0">
              <a:latin typeface="Tahoma" pitchFamily="34" charset="0"/>
              <a:cs typeface="Times New Roman" charset="0"/>
            </a:endParaRPr>
          </a:p>
          <a:p>
            <a:pPr eaLnBrk="1" hangingPunct="1">
              <a:buFontTx/>
              <a:buNone/>
            </a:pPr>
            <a:endParaRPr lang="pt-PT" sz="2000" dirty="0" smtClean="0">
              <a:latin typeface="Tahoma" pitchFamily="34" charset="0"/>
              <a:cs typeface="Times New Roman" charset="0"/>
            </a:endParaRPr>
          </a:p>
        </p:txBody>
      </p:sp>
      <p:graphicFrame>
        <p:nvGraphicFramePr>
          <p:cNvPr id="151552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562100" y="2819400"/>
          <a:ext cx="1371600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Equation" r:id="rId4" imgW="711000" imgH="419040" progId="Equation.3">
                  <p:embed/>
                </p:oleObj>
              </mc:Choice>
              <mc:Fallback>
                <p:oleObj name="Equation" r:id="rId4" imgW="711000" imgH="419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2100" y="2819400"/>
                        <a:ext cx="1371600" cy="808038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1553" name="Object 8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252736" y="4168055"/>
          <a:ext cx="2743200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Equação" r:id="rId6" imgW="1485720" imgH="419040" progId="Equation.3">
                  <p:embed/>
                </p:oleObj>
              </mc:Choice>
              <mc:Fallback>
                <p:oleObj name="Equação" r:id="rId6" imgW="1485720" imgH="4190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2736" y="4168055"/>
                        <a:ext cx="2743200" cy="773113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557808"/>
            <a:ext cx="7467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pt-PT" sz="3200" b="1" cap="none" dirty="0" smtClean="0">
                <a:solidFill>
                  <a:srgbClr val="2C71FF"/>
                </a:solidFill>
                <a:latin typeface="Arial" charset="0"/>
              </a:rPr>
              <a:t>Fases e equilíbrio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457200" y="1447800"/>
            <a:ext cx="7924800" cy="4873625"/>
          </a:xfrm>
        </p:spPr>
        <p:txBody>
          <a:bodyPr/>
          <a:lstStyle/>
          <a:p>
            <a:pPr marL="0" indent="357188" algn="just" eaLnBrk="1" hangingPunct="1">
              <a:lnSpc>
                <a:spcPct val="130000"/>
              </a:lnSpc>
              <a:buClr>
                <a:srgbClr val="00CC00"/>
              </a:buClr>
              <a:buFont typeface="Wingdings" pitchFamily="2" charset="2"/>
              <a:buNone/>
            </a:pPr>
            <a:endParaRPr lang="en-US" sz="700" dirty="0" smtClean="0">
              <a:solidFill>
                <a:schemeClr val="bg1"/>
              </a:solidFill>
              <a:latin typeface="Tahoma" pitchFamily="34" charset="0"/>
            </a:endParaRPr>
          </a:p>
          <a:p>
            <a:pPr marL="0" indent="357188" eaLnBrk="1" hangingPunct="1">
              <a:lnSpc>
                <a:spcPct val="130000"/>
              </a:lnSpc>
              <a:buClr>
                <a:srgbClr val="2C71FF"/>
              </a:buClr>
              <a:buSzPct val="80000"/>
              <a:buFont typeface="Wingdings" pitchFamily="2" charset="2"/>
              <a:buChar char="v"/>
            </a:pPr>
            <a:r>
              <a:rPr lang="en-US" sz="2800" dirty="0" err="1" smtClean="0">
                <a:latin typeface="Tahoma" pitchFamily="34" charset="0"/>
              </a:rPr>
              <a:t>Equilíbrios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podem</a:t>
            </a:r>
            <a:r>
              <a:rPr lang="en-US" sz="2800" dirty="0" smtClean="0">
                <a:latin typeface="Tahoma" pitchFamily="34" charset="0"/>
              </a:rPr>
              <a:t> ser:</a:t>
            </a:r>
          </a:p>
          <a:p>
            <a:pPr marL="822325" lvl="1" eaLnBrk="1" hangingPunct="1">
              <a:lnSpc>
                <a:spcPct val="130000"/>
              </a:lnSpc>
            </a:pPr>
            <a:r>
              <a:rPr lang="en-US" sz="2800" dirty="0" err="1" smtClean="0">
                <a:solidFill>
                  <a:srgbClr val="2C71FF"/>
                </a:solidFill>
                <a:latin typeface="Tahoma" pitchFamily="34" charset="0"/>
              </a:rPr>
              <a:t>homogêneos</a:t>
            </a:r>
            <a:r>
              <a:rPr lang="en-US" sz="2800" dirty="0" smtClean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en-US" sz="2800" dirty="0" smtClean="0">
                <a:latin typeface="Tahoma" pitchFamily="34" charset="0"/>
              </a:rPr>
              <a:t>(</a:t>
            </a:r>
            <a:r>
              <a:rPr lang="en-US" sz="2800" dirty="0" err="1" smtClean="0">
                <a:latin typeface="Tahoma" pitchFamily="34" charset="0"/>
              </a:rPr>
              <a:t>só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uma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fase</a:t>
            </a:r>
            <a:r>
              <a:rPr lang="en-US" sz="2800" dirty="0" smtClean="0">
                <a:latin typeface="Tahoma" pitchFamily="34" charset="0"/>
              </a:rPr>
              <a:t>)</a:t>
            </a:r>
          </a:p>
          <a:p>
            <a:pPr marL="822325" lvl="1" eaLnBrk="1" hangingPunct="1">
              <a:lnSpc>
                <a:spcPct val="130000"/>
              </a:lnSpc>
            </a:pPr>
            <a:r>
              <a:rPr lang="en-US" sz="2800" dirty="0" err="1" smtClean="0">
                <a:solidFill>
                  <a:srgbClr val="2C71FF"/>
                </a:solidFill>
                <a:latin typeface="Tahoma" pitchFamily="34" charset="0"/>
              </a:rPr>
              <a:t>heterogêneos</a:t>
            </a:r>
            <a:r>
              <a:rPr lang="en-US" sz="2800" dirty="0" smtClean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en-US" sz="2800" dirty="0" smtClean="0">
                <a:latin typeface="Tahoma" pitchFamily="34" charset="0"/>
              </a:rPr>
              <a:t>(</a:t>
            </a:r>
            <a:r>
              <a:rPr lang="en-US" sz="2800" dirty="0" err="1" smtClean="0">
                <a:latin typeface="Tahoma" pitchFamily="34" charset="0"/>
              </a:rPr>
              <a:t>várias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fases</a:t>
            </a:r>
            <a:r>
              <a:rPr lang="en-US" sz="2800" dirty="0" smtClean="0">
                <a:latin typeface="Tahoma" pitchFamily="34" charset="0"/>
              </a:rPr>
              <a:t>)</a:t>
            </a:r>
          </a:p>
          <a:p>
            <a:pPr marL="1230313" lvl="2" eaLnBrk="1" hangingPunct="1">
              <a:lnSpc>
                <a:spcPct val="130000"/>
              </a:lnSpc>
              <a:buFontTx/>
              <a:buNone/>
            </a:pPr>
            <a:r>
              <a:rPr lang="en-US" sz="2800" dirty="0" smtClean="0">
                <a:latin typeface="Tahoma" pitchFamily="34" charset="0"/>
              </a:rPr>
              <a:t>» </a:t>
            </a:r>
            <a:r>
              <a:rPr lang="en-US" sz="2800" dirty="0" err="1" smtClean="0">
                <a:latin typeface="Tahoma" pitchFamily="34" charset="0"/>
              </a:rPr>
              <a:t>simplifica</a:t>
            </a:r>
            <a:r>
              <a:rPr lang="en-US" sz="2800" dirty="0" smtClean="0">
                <a:latin typeface="Tahoma" pitchFamily="34" charset="0"/>
              </a:rPr>
              <a:t>-se </a:t>
            </a:r>
            <a:r>
              <a:rPr lang="en-US" sz="2800" dirty="0" err="1" smtClean="0">
                <a:latin typeface="Tahoma" pitchFamily="34" charset="0"/>
              </a:rPr>
              <a:t>considerando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só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uma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fase</a:t>
            </a:r>
            <a:endParaRPr lang="en-US" sz="2800" dirty="0" smtClean="0">
              <a:latin typeface="Tahoma" pitchFamily="34" charset="0"/>
            </a:endParaRPr>
          </a:p>
          <a:p>
            <a:pPr marL="0" indent="357188" eaLnBrk="1" hangingPunct="1">
              <a:lnSpc>
                <a:spcPct val="130000"/>
              </a:lnSpc>
            </a:pPr>
            <a:endParaRPr lang="pt-PT" sz="2800" dirty="0" smtClean="0">
              <a:solidFill>
                <a:schemeClr val="bg1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SUMÁRIO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OBJETIVOS;</a:t>
            </a:r>
          </a:p>
          <a:p>
            <a:r>
              <a:rPr lang="pt-BR" dirty="0" smtClean="0"/>
              <a:t>INTRODUÇÃO;</a:t>
            </a:r>
          </a:p>
          <a:p>
            <a:r>
              <a:rPr lang="pt-BR" dirty="0" smtClean="0"/>
              <a:t>DEFINIÇÃO;</a:t>
            </a:r>
          </a:p>
          <a:p>
            <a:r>
              <a:rPr lang="pt-BR" dirty="0" smtClean="0"/>
              <a:t>CONCEITOS BÁSICOS DE EQUILÍBRIO;</a:t>
            </a:r>
          </a:p>
          <a:p>
            <a:r>
              <a:rPr lang="pt-BR" dirty="0" smtClean="0"/>
              <a:t>CONSTANTES DE EQUÍLÍBRIO;</a:t>
            </a:r>
          </a:p>
          <a:p>
            <a:r>
              <a:rPr lang="pt-BR" dirty="0" smtClean="0"/>
              <a:t>EXERCÍCIOS ELEMENTARES.</a:t>
            </a:r>
          </a:p>
          <a:p>
            <a:endParaRPr lang="pt-BR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PT" sz="3200" b="1" cap="none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</a:rPr>
              <a:t>Equilíbrio </a:t>
            </a:r>
            <a:r>
              <a:rPr lang="pt-PT" sz="3200" b="1" cap="none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</a:rPr>
              <a:t>heterogêneo</a:t>
            </a:r>
            <a:endParaRPr lang="pt-PT" sz="3200" b="1" cap="none" dirty="0">
              <a:solidFill>
                <a:schemeClr val="accent6">
                  <a:lumMod val="60000"/>
                  <a:lumOff val="40000"/>
                </a:schemeClr>
              </a:solidFill>
              <a:latin typeface="Arial" pitchFamily="34" charset="0"/>
            </a:endParaRPr>
          </a:p>
        </p:txBody>
      </p:sp>
      <p:pic>
        <p:nvPicPr>
          <p:cNvPr id="41987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4800" y="2590800"/>
            <a:ext cx="3962400" cy="3767138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867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267200" y="1752600"/>
            <a:ext cx="4495800" cy="4525963"/>
          </a:xfrm>
        </p:spPr>
        <p:txBody>
          <a:bodyPr/>
          <a:lstStyle/>
          <a:p>
            <a:pPr marL="0" indent="357188" eaLnBrk="1" hangingPunct="1">
              <a:buFontTx/>
              <a:buNone/>
            </a:pPr>
            <a:endParaRPr lang="pt-PT" sz="2000" smtClean="0">
              <a:latin typeface="Tahoma" pitchFamily="34" charset="0"/>
            </a:endParaRPr>
          </a:p>
          <a:p>
            <a:pPr marL="0" indent="357188" eaLnBrk="1" hangingPunct="1">
              <a:buFontTx/>
              <a:buNone/>
            </a:pPr>
            <a:r>
              <a:rPr lang="pt-PT" sz="2000" smtClean="0">
                <a:latin typeface="Tahoma" pitchFamily="34" charset="0"/>
              </a:rPr>
              <a:t>CaCO</a:t>
            </a:r>
            <a:r>
              <a:rPr lang="pt-PT" sz="2000" baseline="-25000" smtClean="0">
                <a:latin typeface="Tahoma" pitchFamily="34" charset="0"/>
              </a:rPr>
              <a:t>3</a:t>
            </a:r>
            <a:r>
              <a:rPr lang="pt-PT" sz="2000" smtClean="0">
                <a:latin typeface="Tahoma" pitchFamily="34" charset="0"/>
              </a:rPr>
              <a:t> (s) </a:t>
            </a:r>
            <a:r>
              <a:rPr lang="pt-PT" sz="2000" smtClean="0">
                <a:latin typeface="Tahoma" pitchFamily="34" charset="0"/>
                <a:cs typeface="Times New Roman" charset="0"/>
              </a:rPr>
              <a:t>→   CaO (s)  + CO</a:t>
            </a:r>
            <a:r>
              <a:rPr lang="pt-PT" sz="2000" baseline="-25000" smtClean="0">
                <a:latin typeface="Tahoma" pitchFamily="34" charset="0"/>
                <a:cs typeface="Times New Roman" charset="0"/>
              </a:rPr>
              <a:t>2</a:t>
            </a:r>
            <a:r>
              <a:rPr lang="pt-PT" sz="2000" smtClean="0">
                <a:latin typeface="Tahoma" pitchFamily="34" charset="0"/>
                <a:cs typeface="Times New Roman" charset="0"/>
              </a:rPr>
              <a:t> (g)</a:t>
            </a:r>
          </a:p>
          <a:p>
            <a:pPr marL="0" indent="357188" eaLnBrk="1" hangingPunct="1">
              <a:buFontTx/>
              <a:buNone/>
            </a:pPr>
            <a:endParaRPr lang="pt-PT" sz="2000" smtClean="0">
              <a:latin typeface="Tahoma" pitchFamily="34" charset="0"/>
              <a:cs typeface="Times New Roman" charset="0"/>
            </a:endParaRPr>
          </a:p>
          <a:p>
            <a:pPr marL="0" indent="357188" eaLnBrk="1" hangingPunct="1">
              <a:buFontTx/>
              <a:buNone/>
            </a:pPr>
            <a:r>
              <a:rPr lang="pt-PT" sz="2000" smtClean="0">
                <a:latin typeface="Tahoma" pitchFamily="34" charset="0"/>
                <a:cs typeface="Times New Roman" charset="0"/>
              </a:rPr>
              <a:t>K</a:t>
            </a:r>
            <a:r>
              <a:rPr lang="pt-PT" sz="2000" baseline="-25000" smtClean="0">
                <a:latin typeface="Tahoma" pitchFamily="34" charset="0"/>
                <a:cs typeface="Times New Roman" charset="0"/>
              </a:rPr>
              <a:t>c </a:t>
            </a:r>
            <a:r>
              <a:rPr lang="pt-PT" sz="2000" smtClean="0">
                <a:latin typeface="Tahoma" pitchFamily="34" charset="0"/>
                <a:cs typeface="Times New Roman" charset="0"/>
              </a:rPr>
              <a:t>= [CO</a:t>
            </a:r>
            <a:r>
              <a:rPr lang="pt-PT" sz="2000" baseline="-25000" smtClean="0">
                <a:latin typeface="Tahoma" pitchFamily="34" charset="0"/>
                <a:cs typeface="Times New Roman" charset="0"/>
              </a:rPr>
              <a:t>2</a:t>
            </a:r>
            <a:r>
              <a:rPr lang="pt-PT" sz="2000" smtClean="0">
                <a:latin typeface="Tahoma" pitchFamily="34" charset="0"/>
                <a:cs typeface="Times New Roman" charset="0"/>
              </a:rPr>
              <a:t>]</a:t>
            </a:r>
          </a:p>
          <a:p>
            <a:pPr marL="0" indent="357188" eaLnBrk="1" hangingPunct="1">
              <a:buFontTx/>
              <a:buNone/>
            </a:pPr>
            <a:r>
              <a:rPr lang="pt-PT" sz="2000" smtClean="0">
                <a:latin typeface="Tahoma" pitchFamily="34" charset="0"/>
                <a:cs typeface="Times New Roman" charset="0"/>
              </a:rPr>
              <a:t>K</a:t>
            </a:r>
            <a:r>
              <a:rPr lang="pt-PT" sz="2000" baseline="-25000" smtClean="0">
                <a:latin typeface="Tahoma" pitchFamily="34" charset="0"/>
                <a:cs typeface="Times New Roman" charset="0"/>
              </a:rPr>
              <a:t>P</a:t>
            </a:r>
            <a:r>
              <a:rPr lang="pt-PT" sz="2000" smtClean="0">
                <a:latin typeface="Tahoma" pitchFamily="34" charset="0"/>
                <a:cs typeface="Times New Roman" charset="0"/>
              </a:rPr>
              <a:t> = P</a:t>
            </a:r>
            <a:r>
              <a:rPr lang="pt-PT" sz="2000" baseline="-25000" smtClean="0">
                <a:latin typeface="Tahoma" pitchFamily="34" charset="0"/>
                <a:cs typeface="Times New Roman" charset="0"/>
              </a:rPr>
              <a:t>CO</a:t>
            </a:r>
            <a:r>
              <a:rPr lang="pt-PT" sz="2000" baseline="-34000" smtClean="0">
                <a:latin typeface="Tahoma" pitchFamily="34" charset="0"/>
                <a:cs typeface="Times New Roman" charset="0"/>
              </a:rPr>
              <a:t>2 </a:t>
            </a:r>
          </a:p>
          <a:p>
            <a:pPr marL="0" indent="357188" eaLnBrk="1" hangingPunct="1">
              <a:buFontTx/>
              <a:buNone/>
            </a:pPr>
            <a:endParaRPr lang="pt-PT" sz="2000" baseline="-34000" smtClean="0">
              <a:latin typeface="Tahoma" pitchFamily="34" charset="0"/>
              <a:cs typeface="Times New Roman" charset="0"/>
            </a:endParaRPr>
          </a:p>
          <a:p>
            <a:pPr marL="0" indent="357188" eaLnBrk="1" hangingPunct="1">
              <a:buFontTx/>
              <a:buNone/>
            </a:pPr>
            <a:endParaRPr lang="pt-PT" sz="2000" baseline="-34000" smtClean="0">
              <a:latin typeface="Tahoma" pitchFamily="34" charset="0"/>
              <a:cs typeface="Times New Roman" charset="0"/>
            </a:endParaRPr>
          </a:p>
          <a:p>
            <a:pPr marL="0" indent="357188" algn="just" eaLnBrk="1" hangingPunct="1">
              <a:buFontTx/>
              <a:buNone/>
            </a:pPr>
            <a:r>
              <a:rPr lang="pt-PT" sz="2000" smtClean="0">
                <a:latin typeface="Tahoma" pitchFamily="34" charset="0"/>
                <a:cs typeface="Times New Roman" charset="0"/>
              </a:rPr>
              <a:t>A pressão de CO</a:t>
            </a:r>
            <a:r>
              <a:rPr lang="pt-PT" sz="2000" baseline="-25000" smtClean="0">
                <a:latin typeface="Tahoma" pitchFamily="34" charset="0"/>
                <a:cs typeface="Times New Roman" charset="0"/>
              </a:rPr>
              <a:t>2</a:t>
            </a:r>
            <a:r>
              <a:rPr lang="pt-PT" sz="2000" smtClean="0">
                <a:latin typeface="Tahoma" pitchFamily="34" charset="0"/>
                <a:cs typeface="Times New Roman" charset="0"/>
              </a:rPr>
              <a:t> no equilíbrio é a mesma independentemente das quantidades da fase sólida (neste caso, de CaCO</a:t>
            </a:r>
            <a:r>
              <a:rPr lang="pt-PT" sz="2000" baseline="-25000" smtClean="0">
                <a:latin typeface="Tahoma" pitchFamily="34" charset="0"/>
                <a:cs typeface="Times New Roman" charset="0"/>
              </a:rPr>
              <a:t>3</a:t>
            </a:r>
            <a:r>
              <a:rPr lang="pt-PT" sz="2000" smtClean="0">
                <a:latin typeface="Tahoma" pitchFamily="34" charset="0"/>
                <a:cs typeface="Times New Roman" charset="0"/>
              </a:rPr>
              <a:t> e CO</a:t>
            </a:r>
            <a:r>
              <a:rPr lang="pt-PT" sz="2000" baseline="-25000" smtClean="0">
                <a:latin typeface="Tahoma" pitchFamily="34" charset="0"/>
                <a:cs typeface="Times New Roman" charset="0"/>
              </a:rPr>
              <a:t>2</a:t>
            </a:r>
            <a:r>
              <a:rPr lang="pt-PT" sz="2000" smtClean="0">
                <a:latin typeface="Tahoma" pitchFamily="34" charset="0"/>
                <a:cs typeface="Times New Roman" charset="0"/>
              </a:rPr>
              <a:t> ) à mesma temperatura.</a:t>
            </a:r>
          </a:p>
        </p:txBody>
      </p:sp>
      <p:sp>
        <p:nvSpPr>
          <p:cNvPr id="28677" name="Text Box 7"/>
          <p:cNvSpPr txBox="1">
            <a:spLocks noChangeArrowheads="1"/>
          </p:cNvSpPr>
          <p:nvPr/>
        </p:nvSpPr>
        <p:spPr bwMode="auto">
          <a:xfrm>
            <a:off x="1219200" y="1973263"/>
            <a:ext cx="2819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 sz="2000" b="1" baseline="0">
                <a:solidFill>
                  <a:srgbClr val="00B050"/>
                </a:solidFill>
                <a:latin typeface="Tahoma" pitchFamily="34" charset="0"/>
              </a:rPr>
              <a:t>Sistemas fechados</a:t>
            </a:r>
          </a:p>
        </p:txBody>
      </p:sp>
      <p:sp>
        <p:nvSpPr>
          <p:cNvPr id="28678" name="Text Box 8"/>
          <p:cNvSpPr txBox="1">
            <a:spLocks noChangeArrowheads="1"/>
          </p:cNvSpPr>
          <p:nvPr/>
        </p:nvSpPr>
        <p:spPr bwMode="auto">
          <a:xfrm>
            <a:off x="5784850" y="220980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 sz="2000" baseline="0">
                <a:latin typeface="Tahoma" pitchFamily="34" charset="0"/>
                <a:cs typeface="Times New Roman" charset="0"/>
              </a:rPr>
              <a:t>←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143000" y="729952"/>
            <a:ext cx="7239000" cy="457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400" b="1">
                <a:latin typeface="Arial Black" pitchFamily="34" charset="0"/>
              </a:rPr>
              <a:t>Cálculo da constante K</a:t>
            </a:r>
            <a:r>
              <a:rPr lang="pt-BR" sz="2400" b="1" baseline="-25000">
                <a:latin typeface="Arial Black" pitchFamily="34" charset="0"/>
              </a:rPr>
              <a:t>c</a:t>
            </a:r>
            <a:r>
              <a:rPr lang="pt-BR" sz="2400" b="1">
                <a:latin typeface="Arial Black" pitchFamily="34" charset="0"/>
              </a:rPr>
              <a:t> - exemplo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85800" y="1415752"/>
            <a:ext cx="8153400" cy="1920875"/>
            <a:chOff x="432" y="720"/>
            <a:chExt cx="5136" cy="1210"/>
          </a:xfrm>
        </p:grpSpPr>
        <p:sp>
          <p:nvSpPr>
            <p:cNvPr id="17413" name="Text Box 5"/>
            <p:cNvSpPr txBox="1">
              <a:spLocks noChangeArrowheads="1"/>
            </p:cNvSpPr>
            <p:nvPr/>
          </p:nvSpPr>
          <p:spPr bwMode="auto">
            <a:xfrm>
              <a:off x="432" y="720"/>
              <a:ext cx="5136" cy="1210"/>
            </a:xfrm>
            <a:prstGeom prst="rect">
              <a:avLst/>
            </a:prstGeom>
            <a:solidFill>
              <a:srgbClr val="FFFFC5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just" eaLnBrk="0" hangingPunct="0">
                <a:spcBef>
                  <a:spcPct val="50000"/>
                </a:spcBef>
              </a:pPr>
              <a:r>
                <a:rPr lang="pt-BR" sz="2000" dirty="0">
                  <a:latin typeface="Arial Black" pitchFamily="34" charset="0"/>
                </a:rPr>
                <a:t>	O PCl</a:t>
              </a:r>
              <a:r>
                <a:rPr lang="pt-BR" sz="2000" baseline="-25000" dirty="0">
                  <a:latin typeface="Arial Black" pitchFamily="34" charset="0"/>
                </a:rPr>
                <a:t>5</a:t>
              </a:r>
              <a:r>
                <a:rPr lang="pt-BR" sz="2000" dirty="0">
                  <a:latin typeface="Arial Black" pitchFamily="34" charset="0"/>
                </a:rPr>
                <a:t> se decompõe, segundo a equação:</a:t>
              </a:r>
            </a:p>
            <a:p>
              <a:pPr algn="ctr" eaLnBrk="0" hangingPunct="0">
                <a:spcBef>
                  <a:spcPct val="50000"/>
                </a:spcBef>
              </a:pPr>
              <a:r>
                <a:rPr lang="pt-BR" sz="2000" dirty="0">
                  <a:latin typeface="Arial Black" pitchFamily="34" charset="0"/>
                </a:rPr>
                <a:t>PCl</a:t>
              </a:r>
              <a:r>
                <a:rPr lang="pt-BR" sz="2000" baseline="-25000" dirty="0">
                  <a:latin typeface="Arial Black" pitchFamily="34" charset="0"/>
                </a:rPr>
                <a:t>5</a:t>
              </a:r>
              <a:r>
                <a:rPr lang="pt-BR" sz="2000" dirty="0">
                  <a:latin typeface="Arial Black" pitchFamily="34" charset="0"/>
                </a:rPr>
                <a:t>               PCl</a:t>
              </a:r>
              <a:r>
                <a:rPr lang="pt-BR" sz="2000" baseline="-25000" dirty="0">
                  <a:latin typeface="Arial Black" pitchFamily="34" charset="0"/>
                </a:rPr>
                <a:t>3</a:t>
              </a:r>
              <a:r>
                <a:rPr lang="pt-BR" sz="2000" dirty="0">
                  <a:latin typeface="Arial Black" pitchFamily="34" charset="0"/>
                </a:rPr>
                <a:t>  +  Cl</a:t>
              </a:r>
              <a:r>
                <a:rPr lang="pt-BR" sz="2000" baseline="-25000" dirty="0">
                  <a:latin typeface="Arial Black" pitchFamily="34" charset="0"/>
                </a:rPr>
                <a:t>2</a:t>
              </a:r>
            </a:p>
            <a:p>
              <a:pPr algn="just" eaLnBrk="0" hangingPunct="0">
                <a:spcBef>
                  <a:spcPct val="50000"/>
                </a:spcBef>
              </a:pPr>
              <a:r>
                <a:rPr lang="pt-BR" sz="2000" dirty="0">
                  <a:latin typeface="Arial Black" pitchFamily="34" charset="0"/>
                </a:rPr>
                <a:t>	Ao iniciar havia 3,0 mols/L de PCl</a:t>
              </a:r>
              <a:r>
                <a:rPr lang="pt-BR" sz="2000" baseline="-25000" dirty="0">
                  <a:latin typeface="Arial Black" pitchFamily="34" charset="0"/>
                </a:rPr>
                <a:t>5</a:t>
              </a:r>
              <a:r>
                <a:rPr lang="pt-BR" sz="2000" dirty="0">
                  <a:latin typeface="Arial Black" pitchFamily="34" charset="0"/>
                </a:rPr>
                <a:t> e ao ser alcançado o equilíbrio restou 0,5 mol/L do reagente não transformado. Calcular </a:t>
              </a:r>
              <a:r>
                <a:rPr lang="pt-BR" sz="2000" dirty="0" err="1">
                  <a:latin typeface="Arial Black" pitchFamily="34" charset="0"/>
                </a:rPr>
                <a:t>K</a:t>
              </a:r>
              <a:r>
                <a:rPr lang="pt-BR" sz="2000" baseline="-25000" dirty="0" err="1">
                  <a:latin typeface="Arial Black" pitchFamily="34" charset="0"/>
                </a:rPr>
                <a:t>c</a:t>
              </a:r>
              <a:r>
                <a:rPr lang="pt-BR" sz="2000" dirty="0">
                  <a:latin typeface="Arial Black" pitchFamily="34" charset="0"/>
                </a:rPr>
                <a:t>.</a:t>
              </a:r>
            </a:p>
          </p:txBody>
        </p:sp>
        <p:pic>
          <p:nvPicPr>
            <p:cNvPr id="17414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04" y="1056"/>
              <a:ext cx="76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aphicFrame>
        <p:nvGraphicFramePr>
          <p:cNvPr id="17415" name="Object 7"/>
          <p:cNvGraphicFramePr>
            <a:graphicFrameLocks noChangeAspect="1"/>
          </p:cNvGraphicFramePr>
          <p:nvPr/>
        </p:nvGraphicFramePr>
        <p:xfrm>
          <a:off x="457200" y="3598565"/>
          <a:ext cx="8382000" cy="162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Documento" r:id="rId5" imgW="5707440" imgH="1109160" progId="Word.Document.8">
                  <p:embed/>
                </p:oleObj>
              </mc:Choice>
              <mc:Fallback>
                <p:oleObj name="Documento" r:id="rId5" imgW="5707440" imgH="1109160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598565"/>
                        <a:ext cx="8382000" cy="162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990600" y="5286077"/>
            <a:ext cx="7772400" cy="1311275"/>
          </a:xfrm>
          <a:prstGeom prst="rect">
            <a:avLst/>
          </a:prstGeom>
          <a:solidFill>
            <a:srgbClr val="FFFFC5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000">
                <a:latin typeface="Arial Black" pitchFamily="34" charset="0"/>
              </a:rPr>
              <a:t>A constante de equilíbrio será: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2000">
                <a:latin typeface="Arial Black" pitchFamily="34" charset="0"/>
              </a:rPr>
              <a:t>K</a:t>
            </a:r>
            <a:r>
              <a:rPr lang="pt-BR" sz="2000" baseline="-25000">
                <a:latin typeface="Arial Black" pitchFamily="34" charset="0"/>
              </a:rPr>
              <a:t>c</a:t>
            </a:r>
            <a:r>
              <a:rPr lang="pt-BR" sz="2000">
                <a:latin typeface="Arial Black" pitchFamily="34" charset="0"/>
              </a:rPr>
              <a:t> = [PCl</a:t>
            </a:r>
            <a:r>
              <a:rPr lang="pt-BR" sz="2000" baseline="-25000">
                <a:latin typeface="Arial Black" pitchFamily="34" charset="0"/>
              </a:rPr>
              <a:t>3</a:t>
            </a:r>
            <a:r>
              <a:rPr lang="pt-BR" sz="2000">
                <a:latin typeface="Arial Black" pitchFamily="34" charset="0"/>
              </a:rPr>
              <a:t>].[Cl</a:t>
            </a:r>
            <a:r>
              <a:rPr lang="pt-BR" sz="2000" baseline="-25000">
                <a:latin typeface="Arial Black" pitchFamily="34" charset="0"/>
              </a:rPr>
              <a:t>2</a:t>
            </a:r>
            <a:r>
              <a:rPr lang="pt-BR" sz="2000">
                <a:latin typeface="Arial Black" pitchFamily="34" charset="0"/>
              </a:rPr>
              <a:t>] / [PCl</a:t>
            </a:r>
            <a:r>
              <a:rPr lang="pt-BR" sz="2000" baseline="-25000">
                <a:latin typeface="Arial Black" pitchFamily="34" charset="0"/>
              </a:rPr>
              <a:t>5</a:t>
            </a:r>
            <a:r>
              <a:rPr lang="pt-BR" sz="2000">
                <a:latin typeface="Arial Black" pitchFamily="34" charset="0"/>
              </a:rPr>
              <a:t>] = [2,5].[2,5] / [0,5]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2000">
                <a:solidFill>
                  <a:srgbClr val="CC0000"/>
                </a:solidFill>
                <a:latin typeface="Arial Black" pitchFamily="34" charset="0"/>
              </a:rPr>
              <a:t>K</a:t>
            </a:r>
            <a:r>
              <a:rPr lang="pt-BR" sz="2000" baseline="-25000">
                <a:solidFill>
                  <a:srgbClr val="CC0000"/>
                </a:solidFill>
                <a:latin typeface="Arial Black" pitchFamily="34" charset="0"/>
              </a:rPr>
              <a:t>c</a:t>
            </a:r>
            <a:r>
              <a:rPr lang="pt-BR" sz="2000">
                <a:solidFill>
                  <a:srgbClr val="CC0000"/>
                </a:solidFill>
                <a:latin typeface="Arial Black" pitchFamily="34" charset="0"/>
              </a:rPr>
              <a:t> = 12,5 mol/L</a:t>
            </a:r>
            <a:endParaRPr lang="pt-BR" sz="200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nimBg="1" autoUpdateAnimBg="0"/>
      <p:bldP spid="17416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 lIns="90488" tIns="44450" rIns="90488" bIns="4445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PT" sz="3200" b="1" cap="none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</a:rPr>
              <a:t>Princípio </a:t>
            </a:r>
            <a:r>
              <a:rPr lang="pt-PT" sz="3200" b="1" cap="none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</a:rPr>
              <a:t>Le</a:t>
            </a:r>
            <a:r>
              <a:rPr lang="pt-PT" sz="3200" b="1" cap="none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</a:rPr>
              <a:t> </a:t>
            </a:r>
            <a:r>
              <a:rPr lang="pt-PT" sz="3200" b="1" cap="none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</a:rPr>
              <a:t>Châtelier</a:t>
            </a:r>
            <a:r>
              <a:rPr lang="pt-PT" sz="3200" b="1" cap="none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</a:rPr>
              <a:t/>
            </a:r>
            <a:br>
              <a:rPr lang="pt-PT" sz="3200" b="1" cap="none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</a:rPr>
            </a:br>
            <a:r>
              <a:rPr lang="pt-PT" sz="3200" b="1" cap="none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</a:rPr>
              <a:t>Perturbação do equilíbrio</a:t>
            </a:r>
            <a:endParaRPr lang="pt-PT" sz="3200" b="1" cap="none" dirty="0">
              <a:solidFill>
                <a:schemeClr val="accent6">
                  <a:lumMod val="60000"/>
                  <a:lumOff val="40000"/>
                </a:schemeClr>
              </a:solidFill>
              <a:latin typeface="Arial" pitchFamily="34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1905000"/>
            <a:ext cx="8229600" cy="4525963"/>
          </a:xfrm>
        </p:spPr>
        <p:txBody>
          <a:bodyPr lIns="90488" tIns="44450" rIns="90488" bIns="44450">
            <a:normAutofit fontScale="85000" lnSpcReduction="10000"/>
          </a:bodyPr>
          <a:lstStyle/>
          <a:p>
            <a:pPr marL="274320" indent="-274320" algn="just" eaLnBrk="1" fontAlgn="auto" hangingPunct="1">
              <a:lnSpc>
                <a:spcPct val="13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itchFamily="2" charset="2"/>
              <a:buChar char="v"/>
              <a:defRPr/>
            </a:pPr>
            <a:r>
              <a:rPr lang="pt-PT" dirty="0" smtClean="0">
                <a:latin typeface="Arial" pitchFamily="34" charset="0"/>
                <a:cs typeface="Arial" pitchFamily="34" charset="0"/>
              </a:rPr>
              <a:t>Quando o equilíbrio é perturbado, desloca-se para compensar:</a:t>
            </a:r>
          </a:p>
          <a:p>
            <a:pPr marL="274320" indent="-274320" algn="just" eaLnBrk="1" fontAlgn="auto" hangingPunct="1">
              <a:lnSpc>
                <a:spcPct val="130000"/>
              </a:lnSpc>
              <a:spcAft>
                <a:spcPts val="0"/>
              </a:spcAft>
              <a:buClr>
                <a:schemeClr val="accent6">
                  <a:lumMod val="60000"/>
                  <a:lumOff val="40000"/>
                </a:schemeClr>
              </a:buClr>
              <a:buFont typeface="Wingdings"/>
              <a:buChar char=""/>
              <a:defRPr/>
            </a:pPr>
            <a:r>
              <a:rPr lang="pt-PT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adição de reagentes</a:t>
            </a:r>
            <a:r>
              <a:rPr lang="pt-PT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pt-PT" dirty="0" smtClean="0">
                <a:latin typeface="Arial" pitchFamily="34" charset="0"/>
                <a:cs typeface="Arial" pitchFamily="34" charset="0"/>
              </a:rPr>
              <a:t>resulta na formação de produtos</a:t>
            </a:r>
            <a:endParaRPr lang="pt-PT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 algn="just" eaLnBrk="1" fontAlgn="auto" hangingPunct="1">
              <a:lnSpc>
                <a:spcPct val="130000"/>
              </a:lnSpc>
              <a:spcAft>
                <a:spcPts val="0"/>
              </a:spcAft>
              <a:buClr>
                <a:schemeClr val="accent6">
                  <a:lumMod val="60000"/>
                  <a:lumOff val="40000"/>
                </a:schemeClr>
              </a:buClr>
              <a:buFont typeface="Wingdings"/>
              <a:buChar char=""/>
              <a:defRPr/>
            </a:pPr>
            <a:r>
              <a:rPr lang="pt-PT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remoção de produtos</a:t>
            </a:r>
            <a:r>
              <a:rPr lang="pt-PT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pt-PT" dirty="0" smtClean="0">
                <a:latin typeface="Arial" pitchFamily="34" charset="0"/>
                <a:cs typeface="Arial" pitchFamily="34" charset="0"/>
              </a:rPr>
              <a:t>resulta no consumo de reagentes</a:t>
            </a:r>
            <a:endParaRPr lang="pt-PT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 algn="just" eaLnBrk="1" fontAlgn="auto" hangingPunct="1">
              <a:lnSpc>
                <a:spcPct val="130000"/>
              </a:lnSpc>
              <a:spcAft>
                <a:spcPts val="0"/>
              </a:spcAft>
              <a:buClr>
                <a:schemeClr val="accent6">
                  <a:lumMod val="60000"/>
                  <a:lumOff val="40000"/>
                </a:schemeClr>
              </a:buClr>
              <a:buFont typeface="Wingdings"/>
              <a:buChar char=""/>
              <a:defRPr/>
            </a:pPr>
            <a:r>
              <a:rPr lang="pt-PT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adição de produtos</a:t>
            </a:r>
            <a:r>
              <a:rPr lang="pt-PT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pt-PT" dirty="0" smtClean="0">
                <a:latin typeface="Arial" pitchFamily="34" charset="0"/>
                <a:cs typeface="Arial" pitchFamily="34" charset="0"/>
              </a:rPr>
              <a:t>resulta na formação de reagentes</a:t>
            </a:r>
            <a:endParaRPr lang="pt-PT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 algn="just" eaLnBrk="1" fontAlgn="auto" hangingPunct="1">
              <a:lnSpc>
                <a:spcPct val="130000"/>
              </a:lnSpc>
              <a:spcAft>
                <a:spcPts val="0"/>
              </a:spcAft>
              <a:buClr>
                <a:schemeClr val="accent6">
                  <a:lumMod val="60000"/>
                  <a:lumOff val="40000"/>
                </a:schemeClr>
              </a:buClr>
              <a:buFont typeface="Wingdings"/>
              <a:buChar char=""/>
              <a:defRPr/>
            </a:pPr>
            <a:r>
              <a:rPr lang="pt-PT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remoção de reagentes</a:t>
            </a:r>
            <a:r>
              <a:rPr lang="pt-PT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pt-PT" dirty="0" smtClean="0">
                <a:latin typeface="Arial" pitchFamily="34" charset="0"/>
                <a:cs typeface="Arial" pitchFamily="34" charset="0"/>
              </a:rPr>
              <a:t> resulta no consumo de produtos</a:t>
            </a:r>
            <a:endParaRPr lang="pt-PT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8" name="Picture 5" descr="Le_Chatelier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304800"/>
            <a:ext cx="9271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PT" sz="3600" b="1" cap="none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Factores que afectam o equilíbrio químico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867743"/>
            <a:ext cx="7467600" cy="3145433"/>
          </a:xfrm>
        </p:spPr>
        <p:txBody>
          <a:bodyPr>
            <a:normAutofit/>
          </a:bodyPr>
          <a:lstStyle/>
          <a:p>
            <a:pPr marL="609600" indent="-609600" eaLnBrk="1" hangingPunct="1">
              <a:buFontTx/>
              <a:buAutoNum type="arabicPeriod"/>
            </a:pPr>
            <a:endParaRPr lang="pt-PT" sz="2800" dirty="0" smtClean="0">
              <a:solidFill>
                <a:srgbClr val="FFFF00"/>
              </a:solidFill>
            </a:endParaRPr>
          </a:p>
          <a:p>
            <a:pPr marL="609600" indent="-609600" eaLnBrk="1" hangingPunct="1">
              <a:buClr>
                <a:srgbClr val="2C71FF"/>
              </a:buClr>
              <a:buSzPct val="90000"/>
              <a:buFontTx/>
              <a:buAutoNum type="arabicPeriod"/>
            </a:pPr>
            <a:r>
              <a:rPr lang="pt-PT" sz="2800" b="1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  <a:cs typeface="Arial" charset="0"/>
              </a:rPr>
              <a:t>Concentração</a:t>
            </a:r>
          </a:p>
          <a:p>
            <a:pPr marL="609600" indent="-609600" eaLnBrk="1" hangingPunct="1">
              <a:buFont typeface="Wingdings" pitchFamily="2" charset="2"/>
              <a:buNone/>
            </a:pPr>
            <a:endParaRPr lang="pt-PT" sz="2800" b="1" dirty="0" smtClean="0">
              <a:solidFill>
                <a:schemeClr val="accent3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buClr>
                <a:srgbClr val="2C71FF"/>
              </a:buClr>
              <a:buSzPct val="90000"/>
              <a:buFont typeface="Century Schoolbook" pitchFamily="18" charset="0"/>
              <a:buAutoNum type="arabicPeriod" startAt="2"/>
            </a:pPr>
            <a:r>
              <a:rPr lang="pt-PT" sz="2800" b="1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  <a:cs typeface="Arial" charset="0"/>
              </a:rPr>
              <a:t>Pressão e Volume</a:t>
            </a:r>
            <a:br>
              <a:rPr lang="pt-PT" sz="2800" b="1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  <a:cs typeface="Arial" charset="0"/>
              </a:rPr>
            </a:br>
            <a:endParaRPr lang="pt-PT" sz="2800" b="1" dirty="0" smtClean="0">
              <a:solidFill>
                <a:schemeClr val="accent3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buClr>
                <a:srgbClr val="2C71FF"/>
              </a:buClr>
              <a:buSzPct val="90000"/>
              <a:buFont typeface="Century Schoolbook" pitchFamily="18" charset="0"/>
              <a:buAutoNum type="arabicPeriod" startAt="2"/>
            </a:pPr>
            <a:r>
              <a:rPr lang="pt-PT" sz="2800" b="1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  <a:cs typeface="Arial" charset="0"/>
              </a:rPr>
              <a:t>Calor e Temperatura</a:t>
            </a:r>
          </a:p>
          <a:p>
            <a:pPr marL="609600" indent="-609600" eaLnBrk="1" hangingPunct="1"/>
            <a:endParaRPr lang="pt-PT" sz="2800" b="1" dirty="0" smtClean="0">
              <a:solidFill>
                <a:schemeClr val="accent3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341784"/>
            <a:ext cx="8229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PT" sz="2800" b="1" cap="none" dirty="0" smtClean="0">
                <a:solidFill>
                  <a:srgbClr val="2C71FF"/>
                </a:solidFill>
                <a:latin typeface="Arial" charset="0"/>
              </a:rPr>
              <a:t>Concentração e equilíbrio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marL="0" indent="179388" algn="just" eaLnBrk="1" hangingPunct="1">
              <a:buClr>
                <a:srgbClr val="2C71FF"/>
              </a:buClr>
              <a:buFont typeface="Wingdings" pitchFamily="2" charset="2"/>
              <a:buNone/>
            </a:pPr>
            <a:r>
              <a:rPr lang="pt-PT" sz="1800" b="1" dirty="0" smtClean="0">
                <a:latin typeface="Arial" charset="0"/>
                <a:cs typeface="Arial" charset="0"/>
              </a:rPr>
              <a:t>Para  determinar o sentido a reacção  até se atingir o equilíbrio, compara-se os valores de K e Q</a:t>
            </a:r>
            <a:r>
              <a:rPr lang="pt-PT" sz="1800" dirty="0" smtClean="0">
                <a:latin typeface="Arial" charset="0"/>
                <a:cs typeface="Arial" charset="0"/>
              </a:rPr>
              <a:t>. </a:t>
            </a:r>
          </a:p>
          <a:p>
            <a:pPr marL="0" indent="179388" algn="just" eaLnBrk="1" hangingPunct="1">
              <a:buClr>
                <a:srgbClr val="2C71FF"/>
              </a:buClr>
              <a:buFont typeface="Wingdings" pitchFamily="2" charset="2"/>
              <a:buNone/>
            </a:pPr>
            <a:r>
              <a:rPr lang="pt-PT" sz="1800" b="1" dirty="0" smtClean="0">
                <a:latin typeface="Arial" charset="0"/>
                <a:cs typeface="Arial" charset="0"/>
              </a:rPr>
              <a:t>Podem ocorrer três situações:</a:t>
            </a:r>
          </a:p>
          <a:p>
            <a:pPr marL="0" indent="179388" eaLnBrk="1" hangingPunct="1">
              <a:buFontTx/>
              <a:buNone/>
            </a:pPr>
            <a:endParaRPr lang="pt-PT" sz="18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0" indent="179388" algn="just" eaLnBrk="1" hangingPunct="1">
              <a:buClr>
                <a:srgbClr val="2C71FF"/>
              </a:buClr>
              <a:buFont typeface="Wingdings" pitchFamily="2" charset="2"/>
              <a:buNone/>
            </a:pPr>
            <a:r>
              <a:rPr lang="pt-PT" sz="4000" b="1" dirty="0" smtClean="0">
                <a:solidFill>
                  <a:srgbClr val="E90062"/>
                </a:solidFill>
                <a:latin typeface="Arial" charset="0"/>
                <a:cs typeface="Arial" charset="0"/>
              </a:rPr>
              <a:t>Q&lt; K</a:t>
            </a:r>
            <a:endParaRPr lang="pt-PT" sz="4000" dirty="0" smtClean="0">
              <a:latin typeface="Arial" charset="0"/>
              <a:cs typeface="Arial" charset="0"/>
            </a:endParaRPr>
          </a:p>
          <a:p>
            <a:pPr marL="0" indent="179388" algn="just" eaLnBrk="1" hangingPunct="1">
              <a:buClr>
                <a:srgbClr val="2C71FF"/>
              </a:buClr>
              <a:buFont typeface="Wingdings" pitchFamily="2" charset="2"/>
              <a:buNone/>
            </a:pPr>
            <a:endParaRPr lang="pt-PT" sz="40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0" indent="179388" algn="just" eaLnBrk="1" hangingPunct="1">
              <a:buClr>
                <a:srgbClr val="2C71FF"/>
              </a:buClr>
              <a:buFont typeface="Wingdings" pitchFamily="2" charset="2"/>
              <a:buNone/>
            </a:pPr>
            <a:r>
              <a:rPr lang="pt-PT" sz="4000" b="1" dirty="0" smtClean="0">
                <a:solidFill>
                  <a:srgbClr val="E90062"/>
                </a:solidFill>
                <a:latin typeface="Arial" charset="0"/>
                <a:cs typeface="Arial" charset="0"/>
              </a:rPr>
              <a:t>Q= K</a:t>
            </a:r>
          </a:p>
          <a:p>
            <a:pPr marL="0" indent="179388" algn="just" eaLnBrk="1" hangingPunct="1">
              <a:buClr>
                <a:srgbClr val="2C71FF"/>
              </a:buClr>
              <a:buFont typeface="Wingdings" pitchFamily="2" charset="2"/>
              <a:buNone/>
            </a:pPr>
            <a:endParaRPr lang="pt-PT" sz="4000" b="1" dirty="0" smtClean="0">
              <a:solidFill>
                <a:srgbClr val="E90062"/>
              </a:solidFill>
              <a:latin typeface="Arial" charset="0"/>
              <a:cs typeface="Arial" charset="0"/>
            </a:endParaRPr>
          </a:p>
          <a:p>
            <a:pPr marL="0" indent="179388" algn="just" eaLnBrk="1" hangingPunct="1">
              <a:buClr>
                <a:srgbClr val="2C71FF"/>
              </a:buClr>
              <a:buFont typeface="Wingdings" pitchFamily="2" charset="2"/>
              <a:buNone/>
            </a:pPr>
            <a:r>
              <a:rPr lang="pt-PT" sz="4000" b="1" dirty="0" smtClean="0">
                <a:solidFill>
                  <a:srgbClr val="E90062"/>
                </a:solidFill>
                <a:latin typeface="Arial" charset="0"/>
                <a:cs typeface="Arial" charset="0"/>
              </a:rPr>
              <a:t>Q&gt;K</a:t>
            </a:r>
            <a:endParaRPr lang="pt-PT" sz="4000" b="1" dirty="0" smtClean="0">
              <a:latin typeface="Arial" charset="0"/>
              <a:cs typeface="Arial" charset="0"/>
            </a:endParaRPr>
          </a:p>
          <a:p>
            <a:pPr marL="0" indent="179388" algn="just" eaLnBrk="1" hangingPunct="1"/>
            <a:endParaRPr lang="pt-PT" sz="40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0" indent="179388" eaLnBrk="1" hangingPunct="1"/>
            <a:endParaRPr lang="pt-PT" dirty="0" smtClean="0">
              <a:solidFill>
                <a:schemeClr val="bg1"/>
              </a:solidFill>
              <a:latin typeface="Tahoma" pitchFamily="34" charset="0"/>
            </a:endParaRPr>
          </a:p>
          <a:p>
            <a:pPr marL="0" indent="179388" eaLnBrk="1" hangingPunct="1"/>
            <a:endParaRPr lang="pt-PT" dirty="0" smtClean="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143364" name="Picture 5" descr="29000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304800"/>
            <a:ext cx="10477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PT" b="1" cap="none" smtClean="0">
                <a:solidFill>
                  <a:srgbClr val="E90062"/>
                </a:solidFill>
                <a:latin typeface="Arial" charset="0"/>
                <a:cs typeface="Arial" charset="0"/>
              </a:rPr>
              <a:t>Q&lt; K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marL="0" indent="179388" algn="just" eaLnBrk="1" hangingPunct="1">
              <a:buClr>
                <a:srgbClr val="2C71FF"/>
              </a:buClr>
              <a:buFont typeface="Wingdings" pitchFamily="2" charset="2"/>
              <a:buNone/>
            </a:pPr>
            <a:r>
              <a:rPr lang="pt-PT" sz="2800" smtClean="0">
                <a:latin typeface="Arial" charset="0"/>
                <a:cs typeface="Arial" charset="0"/>
              </a:rPr>
              <a:t>A razão entre as concentrações iniciais dos produtos e dos reagentes é  muito pequena. </a:t>
            </a:r>
          </a:p>
          <a:p>
            <a:pPr marL="0" indent="179388" algn="just" eaLnBrk="1" hangingPunct="1">
              <a:buClr>
                <a:srgbClr val="2C71FF"/>
              </a:buClr>
              <a:buFont typeface="Wingdings" pitchFamily="2" charset="2"/>
              <a:buNone/>
            </a:pPr>
            <a:endParaRPr lang="pt-PT" sz="2800" smtClean="0">
              <a:latin typeface="Arial" charset="0"/>
              <a:cs typeface="Arial" charset="0"/>
            </a:endParaRPr>
          </a:p>
          <a:p>
            <a:pPr marL="0" indent="179388" algn="just" eaLnBrk="1" hangingPunct="1">
              <a:buClr>
                <a:srgbClr val="2C71FF"/>
              </a:buClr>
              <a:buFont typeface="Wingdings" pitchFamily="2" charset="2"/>
              <a:buNone/>
            </a:pPr>
            <a:r>
              <a:rPr lang="pt-PT" sz="2800" b="1" smtClean="0">
                <a:solidFill>
                  <a:srgbClr val="E90062"/>
                </a:solidFill>
                <a:latin typeface="Arial" charset="0"/>
                <a:cs typeface="Arial" charset="0"/>
              </a:rPr>
              <a:t>Reagentes têm de ser convertidos em  produtos. </a:t>
            </a:r>
          </a:p>
          <a:p>
            <a:pPr marL="0" indent="179388" algn="just" eaLnBrk="1" hangingPunct="1">
              <a:buClr>
                <a:srgbClr val="2C71FF"/>
              </a:buClr>
              <a:buFont typeface="Wingdings" pitchFamily="2" charset="2"/>
              <a:buNone/>
            </a:pPr>
            <a:endParaRPr lang="pt-PT" sz="2800" b="1" smtClean="0">
              <a:solidFill>
                <a:srgbClr val="E90062"/>
              </a:solidFill>
              <a:latin typeface="Arial" charset="0"/>
              <a:cs typeface="Arial" charset="0"/>
            </a:endParaRPr>
          </a:p>
          <a:p>
            <a:pPr marL="0" indent="179388" algn="just" eaLnBrk="1" hangingPunct="1">
              <a:buClr>
                <a:srgbClr val="2C71FF"/>
              </a:buClr>
              <a:buFont typeface="Wingdings" pitchFamily="2" charset="2"/>
              <a:buNone/>
            </a:pPr>
            <a:r>
              <a:rPr lang="pt-PT" sz="2800" smtClean="0">
                <a:latin typeface="Arial" charset="0"/>
                <a:cs typeface="Arial" charset="0"/>
              </a:rPr>
              <a:t>Para que se atinja o equilíbrio o sistema evolui da esquerda para a direita até se atingir o equilíbrio. </a:t>
            </a:r>
          </a:p>
          <a:p>
            <a:pPr marL="0" indent="179388" algn="just" eaLnBrk="1" hangingPunct="1">
              <a:buClr>
                <a:srgbClr val="2C71FF"/>
              </a:buClr>
              <a:buFont typeface="Wingdings" pitchFamily="2" charset="2"/>
              <a:buNone/>
            </a:pPr>
            <a:endParaRPr lang="pt-PT" sz="2800" smtClean="0">
              <a:latin typeface="Arial" charset="0"/>
              <a:cs typeface="Arial" charset="0"/>
            </a:endParaRPr>
          </a:p>
          <a:p>
            <a:pPr marL="0" indent="179388" algn="just" eaLnBrk="1" hangingPunct="1">
              <a:buClr>
                <a:srgbClr val="2C71FF"/>
              </a:buClr>
              <a:buFont typeface="Wingdings" pitchFamily="2" charset="2"/>
              <a:buNone/>
            </a:pPr>
            <a:r>
              <a:rPr lang="pt-PT" sz="2800" smtClean="0">
                <a:latin typeface="Tahoma" pitchFamily="34" charset="0"/>
              </a:rPr>
              <a:t>A + B </a:t>
            </a:r>
            <a:r>
              <a:rPr lang="pt-PT" sz="2800" smtClean="0">
                <a:latin typeface="Tahoma" pitchFamily="34" charset="0"/>
                <a:cs typeface="Times New Roman" charset="0"/>
              </a:rPr>
              <a:t>→ C + D</a:t>
            </a:r>
          </a:p>
          <a:p>
            <a:pPr marL="0" indent="179388" algn="just" eaLnBrk="1" hangingPunct="1">
              <a:buClr>
                <a:srgbClr val="2C71FF"/>
              </a:buClr>
              <a:buFont typeface="Wingdings" pitchFamily="2" charset="2"/>
              <a:buNone/>
            </a:pPr>
            <a:endParaRPr lang="pt-PT" sz="2800" smtClean="0">
              <a:latin typeface="Arial" charset="0"/>
              <a:cs typeface="Arial" charset="0"/>
            </a:endParaRPr>
          </a:p>
        </p:txBody>
      </p:sp>
      <p:pic>
        <p:nvPicPr>
          <p:cNvPr id="29700" name="Picture 5" descr="29000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304800"/>
            <a:ext cx="10477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0"/>
            <a:ext cx="8229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PT" sz="5000" b="1" cap="none" smtClean="0">
                <a:solidFill>
                  <a:srgbClr val="E90062"/>
                </a:solidFill>
                <a:latin typeface="Arial" charset="0"/>
                <a:cs typeface="Arial" charset="0"/>
              </a:rPr>
              <a:t>Q= K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marL="0" indent="179388" algn="just" eaLnBrk="1" hangingPunct="1">
              <a:buClr>
                <a:srgbClr val="2C71FF"/>
              </a:buClr>
              <a:buFont typeface="Wingdings" pitchFamily="2" charset="2"/>
              <a:buNone/>
            </a:pPr>
            <a:endParaRPr lang="pt-PT" sz="2800" smtClean="0">
              <a:latin typeface="Arial" charset="0"/>
              <a:cs typeface="Arial" charset="0"/>
            </a:endParaRPr>
          </a:p>
          <a:p>
            <a:pPr marL="0" indent="179388" algn="just" eaLnBrk="1" hangingPunct="1">
              <a:buClr>
                <a:srgbClr val="2C71FF"/>
              </a:buClr>
              <a:buFont typeface="Wingdings" pitchFamily="2" charset="2"/>
              <a:buNone/>
            </a:pPr>
            <a:r>
              <a:rPr lang="pt-PT" sz="2800" smtClean="0">
                <a:latin typeface="Arial" charset="0"/>
                <a:cs typeface="Arial" charset="0"/>
              </a:rPr>
              <a:t>As concentrações iniciais são as concentrações de equilíbrio. </a:t>
            </a:r>
          </a:p>
          <a:p>
            <a:pPr marL="0" indent="179388" algn="just" eaLnBrk="1" hangingPunct="1">
              <a:buClr>
                <a:srgbClr val="2C71FF"/>
              </a:buClr>
              <a:buFont typeface="Wingdings" pitchFamily="2" charset="2"/>
              <a:buNone/>
            </a:pPr>
            <a:endParaRPr lang="pt-PT" sz="2800" smtClean="0">
              <a:latin typeface="Arial" charset="0"/>
              <a:cs typeface="Arial" charset="0"/>
            </a:endParaRPr>
          </a:p>
          <a:p>
            <a:pPr marL="0" indent="179388" algn="just" eaLnBrk="1" hangingPunct="1">
              <a:buClr>
                <a:srgbClr val="2C71FF"/>
              </a:buClr>
              <a:buFont typeface="Wingdings" pitchFamily="2" charset="2"/>
              <a:buNone/>
            </a:pPr>
            <a:r>
              <a:rPr lang="pt-PT" sz="2800" b="1" smtClean="0">
                <a:solidFill>
                  <a:srgbClr val="E90062"/>
                </a:solidFill>
                <a:latin typeface="Arial" charset="0"/>
                <a:cs typeface="Arial" charset="0"/>
              </a:rPr>
              <a:t>O sistema está em equilíbrio. </a:t>
            </a:r>
          </a:p>
          <a:p>
            <a:pPr marL="0" indent="179388" algn="just" eaLnBrk="1" hangingPunct="1">
              <a:buClr>
                <a:srgbClr val="2C71FF"/>
              </a:buClr>
              <a:buFont typeface="Wingdings" pitchFamily="2" charset="2"/>
              <a:buNone/>
            </a:pPr>
            <a:endParaRPr lang="pt-PT" sz="2800" b="1" smtClean="0">
              <a:solidFill>
                <a:srgbClr val="E90062"/>
              </a:solidFill>
              <a:latin typeface="Arial" charset="0"/>
              <a:cs typeface="Arial" charset="0"/>
            </a:endParaRPr>
          </a:p>
          <a:p>
            <a:pPr marL="0" indent="179388" algn="just" eaLnBrk="1" hangingPunct="1">
              <a:buClr>
                <a:srgbClr val="2C71FF"/>
              </a:buClr>
              <a:buFont typeface="Wingdings" pitchFamily="2" charset="2"/>
              <a:buNone/>
            </a:pPr>
            <a:r>
              <a:rPr lang="pt-PT" sz="2800" smtClean="0">
                <a:latin typeface="Tahoma" pitchFamily="34" charset="0"/>
              </a:rPr>
              <a:t>A + B </a:t>
            </a:r>
            <a:r>
              <a:rPr lang="pt-PT" sz="2800" smtClean="0">
                <a:latin typeface="Tahoma" pitchFamily="34" charset="0"/>
                <a:cs typeface="Times New Roman" charset="0"/>
                <a:sym typeface="Symbol" pitchFamily="18" charset="2"/>
              </a:rPr>
              <a:t></a:t>
            </a:r>
            <a:r>
              <a:rPr lang="pt-PT" sz="2800" smtClean="0">
                <a:latin typeface="Tahoma" pitchFamily="34" charset="0"/>
                <a:cs typeface="Times New Roman" charset="0"/>
              </a:rPr>
              <a:t> C + D</a:t>
            </a:r>
          </a:p>
          <a:p>
            <a:pPr marL="0" indent="179388" algn="just" eaLnBrk="1" hangingPunct="1">
              <a:buClr>
                <a:srgbClr val="2C71FF"/>
              </a:buClr>
              <a:buFont typeface="Wingdings" pitchFamily="2" charset="2"/>
              <a:buNone/>
            </a:pPr>
            <a:endParaRPr lang="pt-PT" sz="2800" b="1" smtClean="0">
              <a:solidFill>
                <a:srgbClr val="E90062"/>
              </a:solidFill>
              <a:latin typeface="Arial" charset="0"/>
              <a:cs typeface="Arial" charset="0"/>
            </a:endParaRPr>
          </a:p>
          <a:p>
            <a:pPr marL="0" indent="179388" algn="just" eaLnBrk="1" hangingPunct="1">
              <a:buClr>
                <a:srgbClr val="2C71FF"/>
              </a:buClr>
            </a:pPr>
            <a:endParaRPr lang="pt-PT" sz="1800" b="1" smtClean="0">
              <a:solidFill>
                <a:srgbClr val="E90062"/>
              </a:solidFill>
              <a:latin typeface="Arial" charset="0"/>
              <a:cs typeface="Arial" charset="0"/>
            </a:endParaRPr>
          </a:p>
          <a:p>
            <a:pPr marL="0" indent="179388" algn="just" eaLnBrk="1" hangingPunct="1">
              <a:buClr>
                <a:srgbClr val="2C71FF"/>
              </a:buClr>
              <a:buFont typeface="Wingdings" pitchFamily="2" charset="2"/>
              <a:buNone/>
            </a:pPr>
            <a:endParaRPr lang="pt-PT" sz="1800" b="1" smtClean="0">
              <a:latin typeface="Arial" charset="0"/>
              <a:cs typeface="Arial" charset="0"/>
            </a:endParaRPr>
          </a:p>
          <a:p>
            <a:pPr marL="0" indent="179388" algn="just" eaLnBrk="1" hangingPunct="1"/>
            <a:endParaRPr lang="pt-PT" sz="180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0" indent="179388" eaLnBrk="1" hangingPunct="1"/>
            <a:endParaRPr lang="pt-PT" smtClean="0">
              <a:solidFill>
                <a:schemeClr val="bg1"/>
              </a:solidFill>
              <a:latin typeface="Tahoma" pitchFamily="34" charset="0"/>
            </a:endParaRPr>
          </a:p>
          <a:p>
            <a:pPr marL="0" indent="179388" eaLnBrk="1" hangingPunct="1"/>
            <a:endParaRPr lang="pt-PT" smtClean="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145412" name="Picture 5" descr="29000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304800"/>
            <a:ext cx="10477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485800"/>
            <a:ext cx="8229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PT" b="1" cap="none" dirty="0" smtClean="0">
                <a:solidFill>
                  <a:srgbClr val="E90062"/>
                </a:solidFill>
                <a:latin typeface="Arial" charset="0"/>
                <a:cs typeface="Arial" charset="0"/>
              </a:rPr>
              <a:t>Q&gt;K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marL="0" indent="179388" algn="just" eaLnBrk="1" hangingPunct="1">
              <a:buClr>
                <a:srgbClr val="2C71FF"/>
              </a:buClr>
              <a:buFont typeface="Wingdings" pitchFamily="2" charset="2"/>
              <a:buNone/>
            </a:pPr>
            <a:r>
              <a:rPr lang="pt-PT" sz="3200" dirty="0" smtClean="0">
                <a:latin typeface="Arial" charset="0"/>
                <a:cs typeface="Arial" charset="0"/>
              </a:rPr>
              <a:t>A razão entre as concentrações iniciais dos produtos e as concentrações iniciais  dos reagentes é  muito grande. </a:t>
            </a:r>
          </a:p>
          <a:p>
            <a:pPr marL="0" indent="179388" algn="just" eaLnBrk="1" hangingPunct="1">
              <a:buClr>
                <a:srgbClr val="2C71FF"/>
              </a:buClr>
              <a:buFont typeface="Wingdings" pitchFamily="2" charset="2"/>
              <a:buNone/>
            </a:pPr>
            <a:r>
              <a:rPr lang="pt-PT" sz="3200" dirty="0" smtClean="0">
                <a:latin typeface="Arial" charset="0"/>
                <a:cs typeface="Arial" charset="0"/>
              </a:rPr>
              <a:t>Para que se atinja o equilíbrio, os</a:t>
            </a:r>
            <a:r>
              <a:rPr lang="pt-PT" sz="32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pt-PT" sz="3200" b="1" dirty="0" smtClean="0">
                <a:solidFill>
                  <a:srgbClr val="E90062"/>
                </a:solidFill>
                <a:latin typeface="Arial" charset="0"/>
                <a:cs typeface="Arial" charset="0"/>
              </a:rPr>
              <a:t>produtos têm de se converter nos reagentes. </a:t>
            </a:r>
          </a:p>
          <a:p>
            <a:pPr marL="0" indent="179388" algn="just" eaLnBrk="1" hangingPunct="1">
              <a:buClr>
                <a:srgbClr val="2C71FF"/>
              </a:buClr>
              <a:buFont typeface="Wingdings" pitchFamily="2" charset="2"/>
              <a:buNone/>
            </a:pPr>
            <a:r>
              <a:rPr lang="pt-PT" sz="3200" dirty="0" smtClean="0">
                <a:latin typeface="Arial" charset="0"/>
                <a:cs typeface="Arial" charset="0"/>
              </a:rPr>
              <a:t>O sistema evolui da direita para a esquerda  até se atingir o equilíbrio. </a:t>
            </a:r>
          </a:p>
          <a:p>
            <a:pPr marL="0" indent="179388" algn="just" eaLnBrk="1" hangingPunct="1">
              <a:buClr>
                <a:srgbClr val="2C71FF"/>
              </a:buClr>
              <a:buFont typeface="Wingdings" pitchFamily="2" charset="2"/>
              <a:buNone/>
            </a:pPr>
            <a:r>
              <a:rPr lang="pt-PT" sz="3200" dirty="0" smtClean="0">
                <a:latin typeface="Tahoma" pitchFamily="34" charset="0"/>
              </a:rPr>
              <a:t>A + B </a:t>
            </a:r>
            <a:r>
              <a:rPr lang="pt-PT" sz="3200" dirty="0" smtClean="0">
                <a:latin typeface="Tahoma" pitchFamily="34" charset="0"/>
                <a:cs typeface="Times New Roman" charset="0"/>
                <a:sym typeface="Symbol" pitchFamily="18" charset="2"/>
              </a:rPr>
              <a:t></a:t>
            </a:r>
            <a:r>
              <a:rPr lang="pt-PT" sz="3200" dirty="0" smtClean="0">
                <a:latin typeface="Tahoma" pitchFamily="34" charset="0"/>
                <a:cs typeface="Times New Roman" charset="0"/>
              </a:rPr>
              <a:t> C + D</a:t>
            </a:r>
          </a:p>
          <a:p>
            <a:pPr marL="0" indent="179388" algn="just" eaLnBrk="1" hangingPunct="1">
              <a:buClr>
                <a:srgbClr val="2C71FF"/>
              </a:buClr>
            </a:pPr>
            <a:endParaRPr lang="pt-PT" sz="3200" b="1" dirty="0" smtClean="0">
              <a:latin typeface="Arial" charset="0"/>
              <a:cs typeface="Arial" charset="0"/>
            </a:endParaRPr>
          </a:p>
          <a:p>
            <a:pPr marL="0" indent="179388" algn="just" eaLnBrk="1" hangingPunct="1"/>
            <a:endParaRPr lang="pt-PT" sz="18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0" indent="179388" eaLnBrk="1" hangingPunct="1"/>
            <a:endParaRPr lang="pt-PT" dirty="0" smtClean="0">
              <a:solidFill>
                <a:schemeClr val="bg1"/>
              </a:solidFill>
              <a:latin typeface="Tahoma" pitchFamily="34" charset="0"/>
            </a:endParaRPr>
          </a:p>
          <a:p>
            <a:pPr marL="0" indent="179388" eaLnBrk="1" hangingPunct="1"/>
            <a:endParaRPr lang="pt-PT" dirty="0" smtClean="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147460" name="Picture 5" descr="29000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304800"/>
            <a:ext cx="10477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85800"/>
            <a:ext cx="7467600" cy="1143000"/>
          </a:xfrm>
        </p:spPr>
        <p:txBody>
          <a:bodyPr lIns="90488" tIns="44450" rIns="90488" bIns="4445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PT" sz="3200" b="1" cap="none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Perturbação do equilíbrio</a:t>
            </a:r>
            <a:endParaRPr lang="pt-PT" sz="3200" b="1" cap="none" dirty="0">
              <a:solidFill>
                <a:schemeClr val="accent6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 lIns="90488" tIns="44450" rIns="90488" bIns="44450">
            <a:normAutofit lnSpcReduction="10000"/>
          </a:bodyPr>
          <a:lstStyle/>
          <a:p>
            <a:pPr eaLnBrk="1" hangingPunct="1"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en-US" dirty="0" smtClean="0">
                <a:latin typeface="Tahoma" pitchFamily="34" charset="0"/>
              </a:rPr>
              <a:t>A + B			             C+D</a:t>
            </a:r>
            <a:br>
              <a:rPr lang="en-US" dirty="0" smtClean="0">
                <a:latin typeface="Tahoma" pitchFamily="34" charset="0"/>
              </a:rPr>
            </a:br>
            <a:r>
              <a:rPr lang="en-US" dirty="0" err="1" smtClean="0">
                <a:latin typeface="Tahoma" pitchFamily="34" charset="0"/>
              </a:rPr>
              <a:t>adição</a:t>
            </a:r>
            <a:r>
              <a:rPr lang="en-US" dirty="0" smtClean="0">
                <a:latin typeface="Tahoma" pitchFamily="34" charset="0"/>
              </a:rPr>
              <a:t/>
            </a:r>
            <a:br>
              <a:rPr lang="en-US" dirty="0" smtClean="0">
                <a:latin typeface="Tahoma" pitchFamily="34" charset="0"/>
              </a:rPr>
            </a:br>
            <a:endParaRPr lang="en-US" dirty="0" smtClean="0">
              <a:latin typeface="Tahoma" pitchFamily="34" charset="0"/>
            </a:endParaRPr>
          </a:p>
          <a:p>
            <a:pPr eaLnBrk="1" hangingPunct="1"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Char char="v"/>
              <a:defRPr/>
            </a:pPr>
            <a:r>
              <a:rPr lang="en-US" dirty="0" smtClean="0">
                <a:latin typeface="Tahoma" pitchFamily="34" charset="0"/>
              </a:rPr>
              <a:t>A + B				  C+D</a:t>
            </a:r>
            <a:br>
              <a:rPr lang="en-US" dirty="0" smtClean="0">
                <a:latin typeface="Tahoma" pitchFamily="34" charset="0"/>
              </a:rPr>
            </a:br>
            <a:r>
              <a:rPr lang="en-US" dirty="0" smtClean="0">
                <a:latin typeface="Tahoma" pitchFamily="34" charset="0"/>
              </a:rPr>
              <a:t>				        </a:t>
            </a:r>
            <a:r>
              <a:rPr lang="en-US" dirty="0" err="1" smtClean="0">
                <a:latin typeface="Tahoma" pitchFamily="34" charset="0"/>
              </a:rPr>
              <a:t>remoção</a:t>
            </a:r>
            <a:r>
              <a:rPr lang="en-US" dirty="0" smtClean="0">
                <a:latin typeface="Tahoma" pitchFamily="34" charset="0"/>
              </a:rPr>
              <a:t/>
            </a:r>
            <a:br>
              <a:rPr lang="en-US" dirty="0" smtClean="0">
                <a:latin typeface="Tahoma" pitchFamily="34" charset="0"/>
              </a:rPr>
            </a:br>
            <a:endParaRPr lang="en-US" dirty="0" smtClean="0">
              <a:latin typeface="Tahoma" pitchFamily="34" charset="0"/>
            </a:endParaRPr>
          </a:p>
          <a:p>
            <a:pPr eaLnBrk="1" hangingPunct="1"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Char char="v"/>
              <a:defRPr/>
            </a:pPr>
            <a:r>
              <a:rPr lang="en-US" dirty="0" smtClean="0">
                <a:latin typeface="Tahoma" pitchFamily="34" charset="0"/>
              </a:rPr>
              <a:t>A + B				C+D</a:t>
            </a:r>
            <a:br>
              <a:rPr lang="en-US" dirty="0" smtClean="0">
                <a:latin typeface="Tahoma" pitchFamily="34" charset="0"/>
              </a:rPr>
            </a:br>
            <a:r>
              <a:rPr lang="en-US" dirty="0" smtClean="0">
                <a:latin typeface="Tahoma" pitchFamily="34" charset="0"/>
              </a:rPr>
              <a:t>				         </a:t>
            </a:r>
            <a:r>
              <a:rPr lang="en-US" dirty="0" err="1" smtClean="0">
                <a:latin typeface="Tahoma" pitchFamily="34" charset="0"/>
              </a:rPr>
              <a:t>adição</a:t>
            </a:r>
            <a:r>
              <a:rPr lang="en-US" dirty="0" smtClean="0">
                <a:latin typeface="Tahoma" pitchFamily="34" charset="0"/>
              </a:rPr>
              <a:t/>
            </a:r>
            <a:br>
              <a:rPr lang="en-US" dirty="0" smtClean="0">
                <a:latin typeface="Tahoma" pitchFamily="34" charset="0"/>
              </a:rPr>
            </a:br>
            <a:endParaRPr lang="en-US" dirty="0" smtClean="0">
              <a:latin typeface="Tahoma" pitchFamily="34" charset="0"/>
            </a:endParaRPr>
          </a:p>
          <a:p>
            <a:pPr eaLnBrk="1" hangingPunct="1"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Char char="v"/>
              <a:defRPr/>
            </a:pPr>
            <a:r>
              <a:rPr lang="en-US" dirty="0" smtClean="0">
                <a:latin typeface="Tahoma" pitchFamily="34" charset="0"/>
              </a:rPr>
              <a:t>A + B				C+D	</a:t>
            </a:r>
          </a:p>
          <a:p>
            <a:pPr eaLnBrk="1" hangingPunct="1">
              <a:buFontTx/>
              <a:buNone/>
              <a:defRPr/>
            </a:pPr>
            <a:r>
              <a:rPr lang="en-US" dirty="0" smtClean="0">
                <a:latin typeface="Tahoma" pitchFamily="34" charset="0"/>
              </a:rPr>
              <a:t>  </a:t>
            </a:r>
            <a:r>
              <a:rPr lang="en-US" dirty="0" err="1" smtClean="0">
                <a:latin typeface="Tahoma" pitchFamily="34" charset="0"/>
              </a:rPr>
              <a:t>remoção</a:t>
            </a:r>
            <a:r>
              <a:rPr lang="en-US" dirty="0" smtClean="0"/>
              <a:t>	</a:t>
            </a:r>
            <a:r>
              <a:rPr lang="en-US" dirty="0" smtClean="0">
                <a:latin typeface="Tahoma" pitchFamily="34" charset="0"/>
              </a:rPr>
              <a:t>                                 </a:t>
            </a:r>
            <a:r>
              <a:rPr lang="en-US" dirty="0" smtClean="0">
                <a:solidFill>
                  <a:schemeClr val="bg1"/>
                </a:solidFill>
                <a:latin typeface="Tahoma" pitchFamily="34" charset="0"/>
              </a:rPr>
              <a:t>            </a:t>
            </a:r>
            <a:r>
              <a:rPr lang="en-US" dirty="0" smtClean="0"/>
              <a:t>                 </a:t>
            </a:r>
          </a:p>
        </p:txBody>
      </p:sp>
      <p:sp>
        <p:nvSpPr>
          <p:cNvPr id="20488" name="AutoShape 8"/>
          <p:cNvSpPr>
            <a:spLocks noChangeArrowheads="1"/>
          </p:cNvSpPr>
          <p:nvPr/>
        </p:nvSpPr>
        <p:spPr bwMode="auto">
          <a:xfrm>
            <a:off x="1981200" y="4038600"/>
            <a:ext cx="2895600" cy="304800"/>
          </a:xfrm>
          <a:prstGeom prst="leftArrow">
            <a:avLst>
              <a:gd name="adj1" fmla="val 50000"/>
              <a:gd name="adj2" fmla="val 2375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pt-PT"/>
          </a:p>
        </p:txBody>
      </p:sp>
      <p:sp>
        <p:nvSpPr>
          <p:cNvPr id="20489" name="AutoShape 9"/>
          <p:cNvSpPr>
            <a:spLocks noChangeArrowheads="1"/>
          </p:cNvSpPr>
          <p:nvPr/>
        </p:nvSpPr>
        <p:spPr bwMode="auto">
          <a:xfrm>
            <a:off x="1828800" y="5105400"/>
            <a:ext cx="3048000" cy="304800"/>
          </a:xfrm>
          <a:prstGeom prst="leftArrow">
            <a:avLst>
              <a:gd name="adj1" fmla="val 50000"/>
              <a:gd name="adj2" fmla="val 2500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pt-PT"/>
          </a:p>
        </p:txBody>
      </p:sp>
      <p:sp>
        <p:nvSpPr>
          <p:cNvPr id="20490" name="AutoShape 10"/>
          <p:cNvSpPr>
            <a:spLocks noChangeArrowheads="1"/>
          </p:cNvSpPr>
          <p:nvPr/>
        </p:nvSpPr>
        <p:spPr bwMode="auto">
          <a:xfrm>
            <a:off x="2057400" y="2895600"/>
            <a:ext cx="2819400" cy="304800"/>
          </a:xfrm>
          <a:prstGeom prst="rightArrow">
            <a:avLst>
              <a:gd name="adj1" fmla="val 50000"/>
              <a:gd name="adj2" fmla="val 23125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pt-PT"/>
          </a:p>
        </p:txBody>
      </p:sp>
      <p:sp>
        <p:nvSpPr>
          <p:cNvPr id="20491" name="AutoShape 11"/>
          <p:cNvSpPr>
            <a:spLocks noChangeArrowheads="1"/>
          </p:cNvSpPr>
          <p:nvPr/>
        </p:nvSpPr>
        <p:spPr bwMode="auto">
          <a:xfrm>
            <a:off x="2209800" y="1752600"/>
            <a:ext cx="2819400" cy="304800"/>
          </a:xfrm>
          <a:prstGeom prst="rightArrow">
            <a:avLst>
              <a:gd name="adj1" fmla="val 50000"/>
              <a:gd name="adj2" fmla="val 23125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pt-PT"/>
          </a:p>
        </p:txBody>
      </p:sp>
      <p:pic>
        <p:nvPicPr>
          <p:cNvPr id="32784" name="Picture 12" descr="740778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381000"/>
            <a:ext cx="12493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557808"/>
            <a:ext cx="7467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pt-PT" sz="3200" b="1" cap="none" dirty="0" smtClean="0">
                <a:solidFill>
                  <a:srgbClr val="2C71FF"/>
                </a:solidFill>
                <a:latin typeface="Arial" charset="0"/>
              </a:rPr>
              <a:t>Pressão e equilíbrio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535632" y="1939751"/>
            <a:ext cx="7924800" cy="4873625"/>
          </a:xfrm>
        </p:spPr>
        <p:txBody>
          <a:bodyPr/>
          <a:lstStyle/>
          <a:p>
            <a:pPr marL="0" indent="357188" eaLnBrk="1" hangingPunct="1">
              <a:lnSpc>
                <a:spcPct val="130000"/>
              </a:lnSpc>
              <a:buFont typeface="Wingdings" pitchFamily="2" charset="2"/>
              <a:buNone/>
            </a:pPr>
            <a:endParaRPr lang="en-US" sz="10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0" indent="357188" eaLnBrk="1" hangingPunct="1">
              <a:lnSpc>
                <a:spcPct val="130000"/>
              </a:lnSpc>
              <a:buClr>
                <a:srgbClr val="2C71FF"/>
              </a:buClr>
              <a:buSzPct val="80000"/>
              <a:buFont typeface="Wingdings" pitchFamily="2" charset="2"/>
              <a:buChar char="v"/>
            </a:pPr>
            <a:r>
              <a:rPr lang="en-US" sz="32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3200" dirty="0" smtClean="0">
                <a:latin typeface="Arial" charset="0"/>
                <a:cs typeface="Arial" charset="0"/>
              </a:rPr>
              <a:t>O </a:t>
            </a:r>
            <a:r>
              <a:rPr lang="en-US" sz="3200" dirty="0" err="1" smtClean="0">
                <a:latin typeface="Arial" charset="0"/>
                <a:cs typeface="Arial" charset="0"/>
              </a:rPr>
              <a:t>aumento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ou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diminuição</a:t>
            </a:r>
            <a:r>
              <a:rPr lang="en-US" sz="3200" dirty="0" smtClean="0">
                <a:latin typeface="Arial" charset="0"/>
                <a:cs typeface="Arial" charset="0"/>
              </a:rPr>
              <a:t> de </a:t>
            </a:r>
            <a:r>
              <a:rPr lang="en-US" sz="3200" b="1" dirty="0" err="1" smtClean="0">
                <a:latin typeface="Arial" charset="0"/>
                <a:cs typeface="Arial" charset="0"/>
              </a:rPr>
              <a:t>pressão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também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desloca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equilíbrios</a:t>
            </a:r>
            <a:r>
              <a:rPr lang="en-US" sz="3200" dirty="0" smtClean="0">
                <a:latin typeface="Arial" charset="0"/>
                <a:cs typeface="Arial" charset="0"/>
              </a:rPr>
              <a:t> (</a:t>
            </a:r>
            <a:r>
              <a:rPr lang="en-US" sz="3200" dirty="0" err="1" smtClean="0">
                <a:latin typeface="Arial" charset="0"/>
                <a:cs typeface="Arial" charset="0"/>
              </a:rPr>
              <a:t>especialmente</a:t>
            </a:r>
            <a:r>
              <a:rPr lang="en-US" sz="3200" dirty="0" smtClean="0">
                <a:latin typeface="Arial" charset="0"/>
                <a:cs typeface="Arial" charset="0"/>
              </a:rPr>
              <a:t>  </a:t>
            </a:r>
            <a:r>
              <a:rPr lang="en-US" sz="3200" dirty="0" err="1" smtClean="0">
                <a:latin typeface="Arial" charset="0"/>
                <a:cs typeface="Arial" charset="0"/>
              </a:rPr>
              <a:t>quando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reagente</a:t>
            </a:r>
            <a:r>
              <a:rPr lang="en-US" sz="3200" dirty="0" smtClean="0">
                <a:latin typeface="Arial" charset="0"/>
                <a:cs typeface="Arial" charset="0"/>
              </a:rPr>
              <a:t>(s) </a:t>
            </a:r>
            <a:r>
              <a:rPr lang="en-US" sz="3200" dirty="0" err="1" smtClean="0">
                <a:latin typeface="Arial" charset="0"/>
                <a:cs typeface="Arial" charset="0"/>
              </a:rPr>
              <a:t>ou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produto</a:t>
            </a:r>
            <a:r>
              <a:rPr lang="en-US" sz="3200" dirty="0" smtClean="0">
                <a:latin typeface="Arial" charset="0"/>
                <a:cs typeface="Arial" charset="0"/>
              </a:rPr>
              <a:t>(s) </a:t>
            </a:r>
            <a:r>
              <a:rPr lang="en-US" sz="3200" dirty="0" err="1" smtClean="0">
                <a:latin typeface="Arial" charset="0"/>
                <a:cs typeface="Arial" charset="0"/>
              </a:rPr>
              <a:t>são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b="1" dirty="0" err="1" smtClean="0">
                <a:latin typeface="Arial" charset="0"/>
                <a:cs typeface="Arial" charset="0"/>
              </a:rPr>
              <a:t>gasosos</a:t>
            </a:r>
            <a:r>
              <a:rPr lang="en-US" sz="3200" dirty="0" smtClean="0">
                <a:latin typeface="Arial" charset="0"/>
                <a:cs typeface="Arial" charset="0"/>
              </a:rPr>
              <a:t>).</a:t>
            </a:r>
          </a:p>
          <a:p>
            <a:pPr marL="0" indent="357188" algn="just" eaLnBrk="1" hangingPunct="1">
              <a:lnSpc>
                <a:spcPct val="130000"/>
              </a:lnSpc>
              <a:buClr>
                <a:srgbClr val="00CC00"/>
              </a:buClr>
              <a:buFont typeface="Wingdings" pitchFamily="2" charset="2"/>
              <a:buNone/>
            </a:pPr>
            <a:endParaRPr lang="en-US" sz="1000" dirty="0" smtClean="0">
              <a:solidFill>
                <a:schemeClr val="bg1"/>
              </a:solidFill>
              <a:latin typeface="Tahoma" pitchFamily="34" charset="0"/>
            </a:endParaRPr>
          </a:p>
          <a:p>
            <a:pPr marL="0" indent="357188" eaLnBrk="1" hangingPunct="1">
              <a:lnSpc>
                <a:spcPct val="130000"/>
              </a:lnSpc>
              <a:buFont typeface="Wingdings" pitchFamily="2" charset="2"/>
              <a:buNone/>
            </a:pPr>
            <a:endParaRPr lang="pt-PT" sz="2000" dirty="0" smtClean="0">
              <a:solidFill>
                <a:schemeClr val="bg1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2780928"/>
            <a:ext cx="8229600" cy="2763752"/>
          </a:xfrm>
        </p:spPr>
        <p:txBody>
          <a:bodyPr/>
          <a:lstStyle/>
          <a:p>
            <a:r>
              <a:rPr lang="pt-BR" dirty="0" smtClean="0"/>
              <a:t>Compreender os mecanismos que envolvem as reações reversíveis;</a:t>
            </a:r>
          </a:p>
          <a:p>
            <a:endParaRPr lang="pt-BR" dirty="0" smtClean="0"/>
          </a:p>
          <a:p>
            <a:r>
              <a:rPr lang="pt-BR" dirty="0" smtClean="0"/>
              <a:t>Predizer quantitativamente aspectos relativos ao equilíbrio químico.</a:t>
            </a:r>
            <a:endParaRPr lang="pt-B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8" name="Rectangle 14"/>
          <p:cNvSpPr>
            <a:spLocks noGrp="1" noChangeArrowheads="1"/>
          </p:cNvSpPr>
          <p:nvPr>
            <p:ph type="title"/>
          </p:nvPr>
        </p:nvSpPr>
        <p:spPr>
          <a:xfrm>
            <a:off x="381000" y="-381000"/>
            <a:ext cx="8229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PT" sz="2800" b="1" cap="none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Variações no volume e na pressão</a:t>
            </a:r>
          </a:p>
        </p:txBody>
      </p:sp>
      <p:pic>
        <p:nvPicPr>
          <p:cNvPr id="44035" name="Picture 13" descr="FG14_0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43000" y="990600"/>
            <a:ext cx="6781800" cy="3271838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1999" name="Rectangle 15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4419600"/>
            <a:ext cx="8534400" cy="2590800"/>
          </a:xfrm>
        </p:spPr>
        <p:txBody>
          <a:bodyPr>
            <a:normAutofit/>
          </a:bodyPr>
          <a:lstStyle/>
          <a:p>
            <a:pPr marL="0" indent="444500" algn="ctr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pt-PT" sz="1800" b="1" dirty="0">
                <a:solidFill>
                  <a:schemeClr val="accent2"/>
                </a:solidFill>
                <a:latin typeface="Tahoma" pitchFamily="34" charset="0"/>
              </a:rPr>
              <a:t>N</a:t>
            </a:r>
            <a:r>
              <a:rPr lang="pt-PT" sz="1800" b="1" baseline="-25000" dirty="0">
                <a:solidFill>
                  <a:schemeClr val="accent2"/>
                </a:solidFill>
                <a:latin typeface="Tahoma" pitchFamily="34" charset="0"/>
              </a:rPr>
              <a:t>2</a:t>
            </a:r>
            <a:r>
              <a:rPr lang="pt-PT" sz="1800" b="1" dirty="0">
                <a:solidFill>
                  <a:schemeClr val="accent2"/>
                </a:solidFill>
                <a:latin typeface="Tahoma" pitchFamily="34" charset="0"/>
              </a:rPr>
              <a:t>O</a:t>
            </a:r>
            <a:r>
              <a:rPr lang="pt-PT" sz="1800" b="1" baseline="-25000" dirty="0">
                <a:solidFill>
                  <a:schemeClr val="accent2"/>
                </a:solidFill>
                <a:latin typeface="Tahoma" pitchFamily="34" charset="0"/>
              </a:rPr>
              <a:t>4 </a:t>
            </a:r>
            <a:r>
              <a:rPr lang="pt-PT" sz="1800" b="1" dirty="0">
                <a:solidFill>
                  <a:schemeClr val="accent2"/>
                </a:solidFill>
                <a:latin typeface="Tahoma" pitchFamily="34" charset="0"/>
              </a:rPr>
              <a:t>(g)          </a:t>
            </a:r>
            <a:r>
              <a:rPr lang="pt-PT" sz="1800" b="1" dirty="0" smtClean="0">
                <a:solidFill>
                  <a:schemeClr val="accent2"/>
                </a:solidFill>
                <a:latin typeface="Tahoma" pitchFamily="34" charset="0"/>
              </a:rPr>
              <a:t>  2 </a:t>
            </a:r>
            <a:r>
              <a:rPr lang="pt-PT" sz="1800" b="1" dirty="0">
                <a:solidFill>
                  <a:schemeClr val="accent2"/>
                </a:solidFill>
                <a:latin typeface="Tahoma" pitchFamily="34" charset="0"/>
              </a:rPr>
              <a:t>NO</a:t>
            </a:r>
            <a:r>
              <a:rPr lang="pt-PT" sz="1800" b="1" baseline="-25000" dirty="0">
                <a:solidFill>
                  <a:schemeClr val="accent2"/>
                </a:solidFill>
                <a:latin typeface="Tahoma" pitchFamily="34" charset="0"/>
              </a:rPr>
              <a:t>2</a:t>
            </a:r>
            <a:r>
              <a:rPr lang="pt-PT" sz="1800" b="1" dirty="0">
                <a:solidFill>
                  <a:schemeClr val="accent2"/>
                </a:solidFill>
                <a:latin typeface="Tahoma" pitchFamily="34" charset="0"/>
              </a:rPr>
              <a:t>(g</a:t>
            </a:r>
            <a:r>
              <a:rPr lang="pt-PT" sz="1800" b="1" dirty="0" smtClean="0">
                <a:solidFill>
                  <a:schemeClr val="accent2"/>
                </a:solidFill>
                <a:latin typeface="Tahoma" pitchFamily="34" charset="0"/>
              </a:rPr>
              <a:t>)</a:t>
            </a:r>
          </a:p>
          <a:p>
            <a:pPr marL="0" indent="444500" algn="ctr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pt-PT" sz="800" dirty="0">
              <a:solidFill>
                <a:schemeClr val="accent2"/>
              </a:solidFill>
              <a:latin typeface="Tahoma" pitchFamily="34" charset="0"/>
            </a:endParaRPr>
          </a:p>
          <a:p>
            <a:pPr marL="0" indent="263525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90000"/>
              <a:buFont typeface="Wingdings" pitchFamily="2" charset="2"/>
              <a:buChar char="v"/>
              <a:defRPr/>
            </a:pPr>
            <a:r>
              <a:rPr lang="pt-PT" sz="1800" dirty="0">
                <a:latin typeface="Tahoma" pitchFamily="34" charset="0"/>
              </a:rPr>
              <a:t>Em geral, um</a:t>
            </a:r>
            <a:r>
              <a:rPr lang="pt-PT" sz="1800" dirty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pt-PT" sz="18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aumento de pressão </a:t>
            </a:r>
            <a:r>
              <a:rPr lang="pt-PT" sz="1800" dirty="0">
                <a:latin typeface="Tahoma" pitchFamily="34" charset="0"/>
              </a:rPr>
              <a:t>(diminuição no volume) </a:t>
            </a:r>
            <a:r>
              <a:rPr lang="pt-PT" sz="18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favorece a reacção em que há uma diminuição do número total de moles de gases</a:t>
            </a:r>
            <a:r>
              <a:rPr lang="pt-PT" sz="1800" b="1" dirty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pt-PT" sz="1800" dirty="0">
                <a:latin typeface="Tahoma" pitchFamily="34" charset="0"/>
              </a:rPr>
              <a:t>(reacção inversa, neste caso)</a:t>
            </a:r>
            <a:endParaRPr lang="pt-PT" sz="1800" dirty="0">
              <a:solidFill>
                <a:schemeClr val="accent6">
                  <a:lumMod val="75000"/>
                </a:schemeClr>
              </a:solidFill>
              <a:latin typeface="Tahoma" pitchFamily="34" charset="0"/>
            </a:endParaRPr>
          </a:p>
          <a:p>
            <a:pPr marL="0" indent="444500" algn="just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pt-PT" sz="200" dirty="0">
              <a:solidFill>
                <a:schemeClr val="bg1"/>
              </a:solidFill>
              <a:latin typeface="Tahoma" pitchFamily="34" charset="0"/>
            </a:endParaRPr>
          </a:p>
          <a:p>
            <a:pPr marL="0" indent="444500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90000"/>
              <a:buFont typeface="Wingdings" pitchFamily="2" charset="2"/>
              <a:buChar char="v"/>
              <a:defRPr/>
            </a:pPr>
            <a:r>
              <a:rPr lang="pt-PT" sz="1800" dirty="0">
                <a:latin typeface="Tahoma" pitchFamily="34" charset="0"/>
              </a:rPr>
              <a:t>Uma</a:t>
            </a:r>
            <a:r>
              <a:rPr lang="pt-PT" sz="1800" dirty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pt-PT" sz="18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diminuição da pressão </a:t>
            </a:r>
            <a:r>
              <a:rPr lang="pt-PT" sz="1800" dirty="0">
                <a:latin typeface="Tahoma" pitchFamily="34" charset="0"/>
              </a:rPr>
              <a:t>(aumento no volume) </a:t>
            </a:r>
            <a:r>
              <a:rPr lang="pt-PT" sz="18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favorece a reacção em que há uma aumento do número total de moles de gases </a:t>
            </a:r>
            <a:r>
              <a:rPr lang="pt-PT" sz="1800" dirty="0">
                <a:solidFill>
                  <a:schemeClr val="bg1"/>
                </a:solidFill>
                <a:latin typeface="Tahoma" pitchFamily="34" charset="0"/>
              </a:rPr>
              <a:t>(</a:t>
            </a:r>
            <a:r>
              <a:rPr lang="pt-PT" sz="1800" dirty="0">
                <a:latin typeface="Tahoma" pitchFamily="34" charset="0"/>
              </a:rPr>
              <a:t>neste caso, a reacção directa).</a:t>
            </a:r>
          </a:p>
        </p:txBody>
      </p:sp>
      <p:sp>
        <p:nvSpPr>
          <p:cNvPr id="34821" name="Line 20"/>
          <p:cNvSpPr>
            <a:spLocks noChangeShapeType="1"/>
          </p:cNvSpPr>
          <p:nvPr/>
        </p:nvSpPr>
        <p:spPr bwMode="auto">
          <a:xfrm>
            <a:off x="4522788" y="4648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4822" name="Line 21"/>
          <p:cNvSpPr>
            <a:spLocks noChangeShapeType="1"/>
          </p:cNvSpPr>
          <p:nvPr/>
        </p:nvSpPr>
        <p:spPr bwMode="auto">
          <a:xfrm flipH="1">
            <a:off x="4495800" y="4545013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85800"/>
            <a:ext cx="7467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PT" sz="3200" b="1" cap="none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</a:rPr>
              <a:t>Variações no volume e na pressão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077200" cy="4873625"/>
          </a:xfrm>
        </p:spPr>
        <p:txBody>
          <a:bodyPr/>
          <a:lstStyle/>
          <a:p>
            <a:pPr marL="0" indent="360363" algn="just" eaLnBrk="1" hangingPunct="1">
              <a:lnSpc>
                <a:spcPct val="130000"/>
              </a:lnSpc>
              <a:buClr>
                <a:schemeClr val="accent6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v"/>
              <a:defRPr/>
            </a:pPr>
            <a:r>
              <a:rPr lang="pt-PT" sz="20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Variando a pressão num recipiente onde se encontra um sistema em equilíbrio</a:t>
            </a:r>
            <a:r>
              <a:rPr lang="pt-PT" sz="2000" dirty="0" smtClean="0">
                <a:latin typeface="Tahoma" pitchFamily="34" charset="0"/>
              </a:rPr>
              <a:t>, em fase gasosa, o sistema evolui espontaneamente de acordo com o Princípio de </a:t>
            </a:r>
            <a:r>
              <a:rPr lang="pt-PT" sz="2000" dirty="0" err="1" smtClean="0">
                <a:latin typeface="Tahoma" pitchFamily="34" charset="0"/>
              </a:rPr>
              <a:t>Le</a:t>
            </a:r>
            <a:r>
              <a:rPr lang="pt-PT" sz="2000" dirty="0" smtClean="0">
                <a:latin typeface="Tahoma" pitchFamily="34" charset="0"/>
              </a:rPr>
              <a:t> </a:t>
            </a:r>
            <a:r>
              <a:rPr lang="pt-PT" sz="2000" dirty="0" err="1" smtClean="0">
                <a:latin typeface="Tahoma" pitchFamily="34" charset="0"/>
              </a:rPr>
              <a:t>Châtelier</a:t>
            </a:r>
            <a:r>
              <a:rPr lang="pt-PT" sz="2000" dirty="0" smtClean="0">
                <a:latin typeface="Tahoma" pitchFamily="34" charset="0"/>
              </a:rPr>
              <a:t>, isto é, de tal forma que tende a contrair a perturbação introduzida.</a:t>
            </a:r>
          </a:p>
          <a:p>
            <a:pPr marL="0" indent="542925" algn="just" eaLnBrk="1" hangingPunct="1">
              <a:lnSpc>
                <a:spcPct val="130000"/>
              </a:lnSpc>
              <a:buFontTx/>
              <a:buNone/>
              <a:defRPr/>
            </a:pPr>
            <a:endParaRPr lang="pt-PT" sz="2000" dirty="0" smtClean="0">
              <a:latin typeface="Tahoma" pitchFamily="34" charset="0"/>
            </a:endParaRPr>
          </a:p>
          <a:p>
            <a:pPr marL="0" indent="360363" algn="just" eaLnBrk="1" hangingPunct="1">
              <a:lnSpc>
                <a:spcPct val="130000"/>
              </a:lnSpc>
              <a:buClr>
                <a:schemeClr val="accent6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v"/>
              <a:defRPr/>
            </a:pPr>
            <a:r>
              <a:rPr lang="pt-PT" sz="2000" dirty="0" smtClean="0">
                <a:latin typeface="Tahoma" pitchFamily="34" charset="0"/>
              </a:rPr>
              <a:t>Note-se, no entanto, uma vez que a pressão de um gás depende do número de moléculas desse gás no recipiente, </a:t>
            </a:r>
            <a:r>
              <a:rPr lang="pt-PT" sz="20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as reacções químicas cujo número de moléculas de reagentes for </a:t>
            </a:r>
            <a:r>
              <a:rPr lang="pt-PT" sz="2000" b="1" dirty="0" err="1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estequiometricamente</a:t>
            </a:r>
            <a:r>
              <a:rPr lang="pt-PT" sz="20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 igual ao número de moléculas de produtos não são afectadas por variações de pressão.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32792" y="413792"/>
            <a:ext cx="7467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pt-PT" sz="3200" b="1" cap="none" dirty="0" smtClean="0">
                <a:solidFill>
                  <a:srgbClr val="2C71FF"/>
                </a:solidFill>
                <a:latin typeface="Arial" charset="0"/>
              </a:rPr>
              <a:t>Calor e equilíbrio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2299791"/>
            <a:ext cx="7924800" cy="4873625"/>
          </a:xfrm>
        </p:spPr>
        <p:txBody>
          <a:bodyPr/>
          <a:lstStyle/>
          <a:p>
            <a:pPr marL="0" indent="357188" algn="just" eaLnBrk="1" hangingPunct="1">
              <a:lnSpc>
                <a:spcPct val="130000"/>
              </a:lnSpc>
              <a:buClr>
                <a:srgbClr val="2C71FF"/>
              </a:buClr>
              <a:buSzPct val="80000"/>
              <a:buFont typeface="Wingdings" pitchFamily="2" charset="2"/>
              <a:buChar char="v"/>
            </a:pPr>
            <a:r>
              <a:rPr lang="en-US" sz="3200" dirty="0" smtClean="0">
                <a:latin typeface="Arial" charset="0"/>
                <a:cs typeface="Arial" charset="0"/>
              </a:rPr>
              <a:t>A </a:t>
            </a:r>
            <a:r>
              <a:rPr lang="en-US" sz="3200" dirty="0" err="1" smtClean="0">
                <a:latin typeface="Arial" charset="0"/>
                <a:cs typeface="Arial" charset="0"/>
              </a:rPr>
              <a:t>adição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ou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remoção</a:t>
            </a:r>
            <a:r>
              <a:rPr lang="en-US" sz="3200" dirty="0" smtClean="0">
                <a:latin typeface="Arial" charset="0"/>
                <a:cs typeface="Arial" charset="0"/>
              </a:rPr>
              <a:t> de </a:t>
            </a:r>
            <a:r>
              <a:rPr lang="en-US" sz="3200" b="1" dirty="0" err="1" smtClean="0">
                <a:latin typeface="Arial" charset="0"/>
                <a:cs typeface="Arial" charset="0"/>
              </a:rPr>
              <a:t>calor</a:t>
            </a:r>
            <a:r>
              <a:rPr lang="en-US" sz="3200" b="1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também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pode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deslocar</a:t>
            </a:r>
            <a:r>
              <a:rPr lang="en-US" sz="3200" dirty="0" smtClean="0">
                <a:latin typeface="Arial" charset="0"/>
                <a:cs typeface="Arial" charset="0"/>
              </a:rPr>
              <a:t> o </a:t>
            </a:r>
            <a:r>
              <a:rPr lang="en-US" sz="3200" dirty="0" err="1" smtClean="0">
                <a:latin typeface="Arial" charset="0"/>
                <a:cs typeface="Arial" charset="0"/>
              </a:rPr>
              <a:t>equilíbrio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em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reacções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b="1" dirty="0" err="1" smtClean="0">
                <a:latin typeface="Arial" charset="0"/>
                <a:cs typeface="Arial" charset="0"/>
              </a:rPr>
              <a:t>endo</a:t>
            </a:r>
            <a:r>
              <a:rPr lang="en-US" sz="3200" dirty="0" smtClean="0">
                <a:latin typeface="Arial" charset="0"/>
                <a:cs typeface="Arial" charset="0"/>
              </a:rPr>
              <a:t> e </a:t>
            </a:r>
            <a:r>
              <a:rPr lang="en-US" sz="3200" b="1" dirty="0" err="1" smtClean="0">
                <a:latin typeface="Arial" charset="0"/>
                <a:cs typeface="Arial" charset="0"/>
              </a:rPr>
              <a:t>exotérmicas</a:t>
            </a:r>
            <a:endParaRPr lang="en-US" sz="3200" b="1" dirty="0" smtClean="0">
              <a:latin typeface="Arial" charset="0"/>
              <a:cs typeface="Arial" charset="0"/>
            </a:endParaRPr>
          </a:p>
          <a:p>
            <a:pPr marL="0" indent="357188" algn="just" eaLnBrk="1" hangingPunct="1">
              <a:lnSpc>
                <a:spcPct val="130000"/>
              </a:lnSpc>
            </a:pPr>
            <a:endParaRPr lang="en-US" sz="10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0" indent="357188" eaLnBrk="1" hangingPunct="1">
              <a:lnSpc>
                <a:spcPct val="130000"/>
              </a:lnSpc>
              <a:buFont typeface="Wingdings" pitchFamily="2" charset="2"/>
              <a:buNone/>
            </a:pPr>
            <a:endParaRPr lang="pt-PT" sz="2000" dirty="0" smtClean="0">
              <a:solidFill>
                <a:schemeClr val="bg1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467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PT" sz="3600" b="1" cap="none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Variações na temperatura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1600200"/>
            <a:ext cx="8229600" cy="3429000"/>
          </a:xfrm>
        </p:spPr>
        <p:txBody>
          <a:bodyPr>
            <a:normAutofit/>
          </a:bodyPr>
          <a:lstStyle/>
          <a:p>
            <a:pPr marL="0" indent="542925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pt-PT" sz="2000" dirty="0">
                <a:latin typeface="Arial" pitchFamily="34" charset="0"/>
                <a:cs typeface="Arial" pitchFamily="34" charset="0"/>
              </a:rPr>
              <a:t>Consideremos o 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sistema:</a:t>
            </a:r>
          </a:p>
          <a:p>
            <a:pPr marL="0" indent="542925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pt-PT" sz="2000" b="1" dirty="0" smtClean="0">
                <a:solidFill>
                  <a:schemeClr val="bg1"/>
                </a:solidFill>
                <a:latin typeface="Tahoma" pitchFamily="34" charset="0"/>
              </a:rPr>
              <a:t>                          </a:t>
            </a:r>
            <a:r>
              <a:rPr lang="pt-PT" sz="2000" b="1" dirty="0" smtClean="0">
                <a:solidFill>
                  <a:schemeClr val="accent1"/>
                </a:solidFill>
                <a:latin typeface="Tahoma" pitchFamily="34" charset="0"/>
              </a:rPr>
              <a:t>N</a:t>
            </a:r>
            <a:r>
              <a:rPr lang="pt-PT" sz="2000" b="1" baseline="-25000" dirty="0" smtClean="0">
                <a:solidFill>
                  <a:schemeClr val="accent1"/>
                </a:solidFill>
                <a:latin typeface="Tahoma" pitchFamily="34" charset="0"/>
              </a:rPr>
              <a:t>2</a:t>
            </a:r>
            <a:r>
              <a:rPr lang="pt-PT" sz="2000" b="1" dirty="0" smtClean="0">
                <a:solidFill>
                  <a:schemeClr val="accent1"/>
                </a:solidFill>
                <a:latin typeface="Tahoma" pitchFamily="34" charset="0"/>
              </a:rPr>
              <a:t>O</a:t>
            </a:r>
            <a:r>
              <a:rPr lang="pt-PT" sz="2000" b="1" baseline="-25000" dirty="0" smtClean="0">
                <a:solidFill>
                  <a:schemeClr val="accent1"/>
                </a:solidFill>
                <a:latin typeface="Tahoma" pitchFamily="34" charset="0"/>
              </a:rPr>
              <a:t>4 </a:t>
            </a:r>
            <a:r>
              <a:rPr lang="pt-PT" sz="2000" b="1" dirty="0">
                <a:solidFill>
                  <a:schemeClr val="accent1"/>
                </a:solidFill>
                <a:latin typeface="Tahoma" pitchFamily="34" charset="0"/>
              </a:rPr>
              <a:t>(g)          </a:t>
            </a:r>
            <a:r>
              <a:rPr lang="pt-PT" sz="2000" b="1" dirty="0" smtClean="0">
                <a:solidFill>
                  <a:schemeClr val="accent1"/>
                </a:solidFill>
                <a:latin typeface="Tahoma" pitchFamily="34" charset="0"/>
              </a:rPr>
              <a:t>  2 </a:t>
            </a:r>
            <a:r>
              <a:rPr lang="pt-PT" sz="2000" b="1" dirty="0">
                <a:solidFill>
                  <a:schemeClr val="accent1"/>
                </a:solidFill>
                <a:latin typeface="Tahoma" pitchFamily="34" charset="0"/>
              </a:rPr>
              <a:t>NO</a:t>
            </a:r>
            <a:r>
              <a:rPr lang="pt-PT" sz="2000" b="1" baseline="-25000" dirty="0">
                <a:solidFill>
                  <a:schemeClr val="accent1"/>
                </a:solidFill>
                <a:latin typeface="Tahoma" pitchFamily="34" charset="0"/>
              </a:rPr>
              <a:t>2</a:t>
            </a:r>
            <a:r>
              <a:rPr lang="pt-PT" sz="2000" b="1" dirty="0">
                <a:solidFill>
                  <a:schemeClr val="accent1"/>
                </a:solidFill>
                <a:latin typeface="Tahoma" pitchFamily="34" charset="0"/>
              </a:rPr>
              <a:t>(g</a:t>
            </a:r>
            <a:r>
              <a:rPr lang="pt-PT" sz="2000" b="1" dirty="0" smtClean="0">
                <a:solidFill>
                  <a:schemeClr val="accent1"/>
                </a:solidFill>
                <a:latin typeface="Tahoma" pitchFamily="34" charset="0"/>
              </a:rPr>
              <a:t>)</a:t>
            </a:r>
            <a:endParaRPr lang="pt-PT" sz="2000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marL="0" indent="542925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pt-PT" sz="2000" dirty="0">
                <a:latin typeface="Tahoma" pitchFamily="34" charset="0"/>
              </a:rPr>
              <a:t>A formação de NO</a:t>
            </a:r>
            <a:r>
              <a:rPr lang="pt-PT" sz="2000" baseline="-25000" dirty="0">
                <a:latin typeface="Tahoma" pitchFamily="34" charset="0"/>
              </a:rPr>
              <a:t>2 </a:t>
            </a:r>
            <a:r>
              <a:rPr lang="pt-PT" sz="2000" dirty="0">
                <a:latin typeface="Tahoma" pitchFamily="34" charset="0"/>
              </a:rPr>
              <a:t> a partir de N</a:t>
            </a:r>
            <a:r>
              <a:rPr lang="pt-PT" sz="2000" baseline="-25000" dirty="0">
                <a:latin typeface="Tahoma" pitchFamily="34" charset="0"/>
              </a:rPr>
              <a:t>2</a:t>
            </a:r>
            <a:r>
              <a:rPr lang="pt-PT" sz="2000" dirty="0">
                <a:latin typeface="Tahoma" pitchFamily="34" charset="0"/>
              </a:rPr>
              <a:t>O</a:t>
            </a:r>
            <a:r>
              <a:rPr lang="pt-PT" sz="2000" baseline="-25000" dirty="0">
                <a:latin typeface="Tahoma" pitchFamily="34" charset="0"/>
              </a:rPr>
              <a:t>4  </a:t>
            </a:r>
            <a:r>
              <a:rPr lang="pt-PT" sz="2000" dirty="0">
                <a:latin typeface="Tahoma" pitchFamily="34" charset="0"/>
              </a:rPr>
              <a:t>é um processo </a:t>
            </a:r>
            <a:r>
              <a:rPr lang="pt-PT" sz="2000" dirty="0" err="1">
                <a:latin typeface="Tahoma" pitchFamily="34" charset="0"/>
              </a:rPr>
              <a:t>endotérmico</a:t>
            </a:r>
            <a:r>
              <a:rPr lang="pt-PT" sz="2000" dirty="0">
                <a:latin typeface="Tahoma" pitchFamily="34" charset="0"/>
              </a:rPr>
              <a:t>:</a:t>
            </a:r>
          </a:p>
          <a:p>
            <a:pPr marL="0" indent="542925" algn="ctr" eaLnBrk="1" fontAlgn="auto" hangingPunct="1">
              <a:spcAft>
                <a:spcPts val="0"/>
              </a:spcAft>
              <a:buFontTx/>
              <a:buNone/>
              <a:defRPr/>
            </a:pPr>
            <a:endParaRPr lang="pt-PT" sz="2000" b="1" dirty="0" smtClean="0">
              <a:solidFill>
                <a:schemeClr val="accent1"/>
              </a:solidFill>
              <a:latin typeface="Tahoma" pitchFamily="34" charset="0"/>
            </a:endParaRPr>
          </a:p>
          <a:p>
            <a:pPr marL="0" indent="542925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pt-PT" sz="2000" b="1" dirty="0" smtClean="0">
                <a:solidFill>
                  <a:schemeClr val="accent1"/>
                </a:solidFill>
                <a:latin typeface="Tahoma" pitchFamily="34" charset="0"/>
              </a:rPr>
              <a:t>N</a:t>
            </a:r>
            <a:r>
              <a:rPr lang="pt-PT" sz="2000" b="1" baseline="-25000" dirty="0" smtClean="0">
                <a:solidFill>
                  <a:schemeClr val="accent1"/>
                </a:solidFill>
                <a:latin typeface="Tahoma" pitchFamily="34" charset="0"/>
              </a:rPr>
              <a:t>2</a:t>
            </a:r>
            <a:r>
              <a:rPr lang="pt-PT" sz="2000" b="1" dirty="0" smtClean="0">
                <a:solidFill>
                  <a:schemeClr val="accent1"/>
                </a:solidFill>
                <a:latin typeface="Tahoma" pitchFamily="34" charset="0"/>
              </a:rPr>
              <a:t>O</a:t>
            </a:r>
            <a:r>
              <a:rPr lang="pt-PT" sz="2000" b="1" baseline="-25000" dirty="0" smtClean="0">
                <a:solidFill>
                  <a:schemeClr val="accent1"/>
                </a:solidFill>
                <a:latin typeface="Tahoma" pitchFamily="34" charset="0"/>
              </a:rPr>
              <a:t>4 </a:t>
            </a:r>
            <a:r>
              <a:rPr lang="pt-PT" sz="2000" b="1" dirty="0">
                <a:solidFill>
                  <a:schemeClr val="accent1"/>
                </a:solidFill>
                <a:latin typeface="Tahoma" pitchFamily="34" charset="0"/>
              </a:rPr>
              <a:t>(g)          </a:t>
            </a:r>
            <a:r>
              <a:rPr lang="pt-PT" sz="2000" b="1" dirty="0" smtClean="0">
                <a:solidFill>
                  <a:schemeClr val="accent1"/>
                </a:solidFill>
                <a:latin typeface="Tahoma" pitchFamily="34" charset="0"/>
              </a:rPr>
              <a:t> 2 </a:t>
            </a:r>
            <a:r>
              <a:rPr lang="pt-PT" sz="2000" b="1" dirty="0">
                <a:solidFill>
                  <a:schemeClr val="accent1"/>
                </a:solidFill>
                <a:latin typeface="Tahoma" pitchFamily="34" charset="0"/>
              </a:rPr>
              <a:t>NO</a:t>
            </a:r>
            <a:r>
              <a:rPr lang="pt-PT" sz="2000" b="1" baseline="-25000" dirty="0">
                <a:solidFill>
                  <a:schemeClr val="accent1"/>
                </a:solidFill>
                <a:latin typeface="Tahoma" pitchFamily="34" charset="0"/>
              </a:rPr>
              <a:t>2</a:t>
            </a:r>
            <a:r>
              <a:rPr lang="pt-PT" sz="2000" b="1" dirty="0">
                <a:solidFill>
                  <a:schemeClr val="accent1"/>
                </a:solidFill>
                <a:latin typeface="Tahoma" pitchFamily="34" charset="0"/>
              </a:rPr>
              <a:t>(g)       </a:t>
            </a:r>
            <a:r>
              <a:rPr lang="el-GR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ahoma" pitchFamily="34" charset="0"/>
                <a:cs typeface="Times New Roman" pitchFamily="18" charset="0"/>
              </a:rPr>
              <a:t>Δ</a:t>
            </a:r>
            <a:r>
              <a:rPr lang="pt-PT" sz="20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ahoma" pitchFamily="34" charset="0"/>
                <a:cs typeface="Times New Roman" pitchFamily="18" charset="0"/>
              </a:rPr>
              <a:t>H</a:t>
            </a:r>
            <a:r>
              <a:rPr lang="pt-PT" sz="2000" baseline="30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ahoma" pitchFamily="34" charset="0"/>
                <a:cs typeface="Times New Roman" pitchFamily="18" charset="0"/>
              </a:rPr>
              <a:t>0</a:t>
            </a:r>
            <a:r>
              <a:rPr lang="pt-PT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ahoma" pitchFamily="34" charset="0"/>
                <a:cs typeface="Times New Roman" pitchFamily="18" charset="0"/>
              </a:rPr>
              <a:t> = </a:t>
            </a:r>
            <a:r>
              <a:rPr lang="pt-PT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ahoma" pitchFamily="34" charset="0"/>
                <a:cs typeface="Times New Roman" pitchFamily="18" charset="0"/>
              </a:rPr>
              <a:t>58,0 </a:t>
            </a:r>
            <a:r>
              <a:rPr lang="pt-PT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ahoma" pitchFamily="34" charset="0"/>
                <a:cs typeface="Times New Roman" pitchFamily="18" charset="0"/>
              </a:rPr>
              <a:t>kJ</a:t>
            </a:r>
          </a:p>
          <a:p>
            <a:pPr marL="0" indent="542925" eaLnBrk="1" fontAlgn="auto" hangingPunct="1">
              <a:spcAft>
                <a:spcPts val="0"/>
              </a:spcAft>
              <a:buFontTx/>
              <a:buNone/>
              <a:defRPr/>
            </a:pPr>
            <a:endParaRPr lang="pt-PT" sz="2000" dirty="0" smtClean="0">
              <a:latin typeface="Tahoma" pitchFamily="34" charset="0"/>
              <a:cs typeface="Times New Roman" pitchFamily="18" charset="0"/>
            </a:endParaRPr>
          </a:p>
          <a:p>
            <a:pPr marL="0" indent="542925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pt-PT" sz="2000" dirty="0" smtClean="0">
                <a:latin typeface="Tahoma" pitchFamily="34" charset="0"/>
                <a:cs typeface="Times New Roman" pitchFamily="18" charset="0"/>
              </a:rPr>
              <a:t>E </a:t>
            </a:r>
            <a:r>
              <a:rPr lang="pt-PT" sz="2000" dirty="0">
                <a:latin typeface="Tahoma" pitchFamily="34" charset="0"/>
                <a:cs typeface="Times New Roman" pitchFamily="18" charset="0"/>
              </a:rPr>
              <a:t>a reacção inversa é um processo exotérmico</a:t>
            </a:r>
          </a:p>
          <a:p>
            <a:pPr marL="0" indent="542925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pt-PT" sz="20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      </a:t>
            </a:r>
            <a:r>
              <a:rPr lang="pt-PT" sz="2000" b="1" dirty="0">
                <a:solidFill>
                  <a:schemeClr val="accent1"/>
                </a:solidFill>
                <a:latin typeface="Tahoma" pitchFamily="34" charset="0"/>
              </a:rPr>
              <a:t>2 NO</a:t>
            </a:r>
            <a:r>
              <a:rPr lang="pt-PT" sz="2000" b="1" baseline="-25000" dirty="0">
                <a:solidFill>
                  <a:schemeClr val="accent1"/>
                </a:solidFill>
                <a:latin typeface="Tahoma" pitchFamily="34" charset="0"/>
              </a:rPr>
              <a:t>2</a:t>
            </a:r>
            <a:r>
              <a:rPr lang="pt-PT" sz="2000" b="1" dirty="0">
                <a:solidFill>
                  <a:schemeClr val="accent1"/>
                </a:solidFill>
                <a:latin typeface="Tahoma" pitchFamily="34" charset="0"/>
              </a:rPr>
              <a:t>(g)            N</a:t>
            </a:r>
            <a:r>
              <a:rPr lang="pt-PT" sz="2000" b="1" baseline="-25000" dirty="0">
                <a:solidFill>
                  <a:schemeClr val="accent1"/>
                </a:solidFill>
                <a:latin typeface="Tahoma" pitchFamily="34" charset="0"/>
              </a:rPr>
              <a:t>2</a:t>
            </a:r>
            <a:r>
              <a:rPr lang="pt-PT" sz="2000" b="1" dirty="0">
                <a:solidFill>
                  <a:schemeClr val="accent1"/>
                </a:solidFill>
                <a:latin typeface="Tahoma" pitchFamily="34" charset="0"/>
              </a:rPr>
              <a:t>O</a:t>
            </a:r>
            <a:r>
              <a:rPr lang="pt-PT" sz="2000" b="1" baseline="-25000" dirty="0">
                <a:solidFill>
                  <a:schemeClr val="accent1"/>
                </a:solidFill>
                <a:latin typeface="Tahoma" pitchFamily="34" charset="0"/>
              </a:rPr>
              <a:t>4 </a:t>
            </a:r>
            <a:r>
              <a:rPr lang="pt-PT" sz="2000" b="1" dirty="0">
                <a:solidFill>
                  <a:schemeClr val="accent1"/>
                </a:solidFill>
                <a:latin typeface="Tahoma" pitchFamily="34" charset="0"/>
              </a:rPr>
              <a:t>(g)       </a:t>
            </a:r>
            <a:r>
              <a:rPr lang="el-GR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ahoma" pitchFamily="34" charset="0"/>
                <a:cs typeface="Times New Roman" pitchFamily="18" charset="0"/>
              </a:rPr>
              <a:t>Δ</a:t>
            </a:r>
            <a:r>
              <a:rPr lang="pt-PT" sz="20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ahoma" pitchFamily="34" charset="0"/>
                <a:cs typeface="Times New Roman" pitchFamily="18" charset="0"/>
              </a:rPr>
              <a:t>H</a:t>
            </a:r>
            <a:r>
              <a:rPr lang="pt-PT" sz="2000" baseline="30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ahoma" pitchFamily="34" charset="0"/>
                <a:cs typeface="Times New Roman" pitchFamily="18" charset="0"/>
              </a:rPr>
              <a:t>0</a:t>
            </a:r>
            <a:r>
              <a:rPr lang="pt-PT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ahoma" pitchFamily="34" charset="0"/>
                <a:cs typeface="Times New Roman" pitchFamily="18" charset="0"/>
              </a:rPr>
              <a:t> = - </a:t>
            </a:r>
            <a:r>
              <a:rPr lang="pt-PT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ahoma" pitchFamily="34" charset="0"/>
                <a:cs typeface="Times New Roman" pitchFamily="18" charset="0"/>
              </a:rPr>
              <a:t>58,0 </a:t>
            </a:r>
            <a:r>
              <a:rPr lang="pt-PT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ahoma" pitchFamily="34" charset="0"/>
                <a:cs typeface="Times New Roman" pitchFamily="18" charset="0"/>
              </a:rPr>
              <a:t>kJ</a:t>
            </a:r>
          </a:p>
          <a:p>
            <a:pPr marL="0" indent="542925" eaLnBrk="1" fontAlgn="auto" hangingPunct="1">
              <a:spcAft>
                <a:spcPts val="0"/>
              </a:spcAft>
              <a:buFontTx/>
              <a:buNone/>
              <a:defRPr/>
            </a:pPr>
            <a:endParaRPr lang="pt-PT" sz="2000" dirty="0">
              <a:solidFill>
                <a:srgbClr val="00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imes New Roman" pitchFamily="18" charset="0"/>
            </a:endParaRPr>
          </a:p>
          <a:p>
            <a:pPr marL="0" indent="542925" eaLnBrk="1" fontAlgn="auto" hangingPunct="1">
              <a:spcAft>
                <a:spcPts val="0"/>
              </a:spcAft>
              <a:buFontTx/>
              <a:buNone/>
              <a:defRPr/>
            </a:pPr>
            <a:endParaRPr lang="el-GR" sz="2000" dirty="0">
              <a:solidFill>
                <a:schemeClr val="bg1"/>
              </a:solidFill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35844" name="Line 4"/>
          <p:cNvSpPr>
            <a:spLocks noChangeShapeType="1"/>
          </p:cNvSpPr>
          <p:nvPr/>
        </p:nvSpPr>
        <p:spPr bwMode="auto">
          <a:xfrm>
            <a:off x="4114800" y="2174875"/>
            <a:ext cx="6858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5845" name="Line 5"/>
          <p:cNvSpPr>
            <a:spLocks noChangeShapeType="1"/>
          </p:cNvSpPr>
          <p:nvPr/>
        </p:nvSpPr>
        <p:spPr bwMode="auto">
          <a:xfrm flipH="1">
            <a:off x="4170363" y="2292350"/>
            <a:ext cx="6096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5846" name="Line 6"/>
          <p:cNvSpPr>
            <a:spLocks noChangeShapeType="1"/>
          </p:cNvSpPr>
          <p:nvPr/>
        </p:nvSpPr>
        <p:spPr bwMode="auto">
          <a:xfrm>
            <a:off x="3276600" y="3429000"/>
            <a:ext cx="6858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5847" name="Line 8"/>
          <p:cNvSpPr>
            <a:spLocks noChangeShapeType="1"/>
          </p:cNvSpPr>
          <p:nvPr/>
        </p:nvSpPr>
        <p:spPr bwMode="auto">
          <a:xfrm>
            <a:off x="2819400" y="4495800"/>
            <a:ext cx="6858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609600" y="5410200"/>
            <a:ext cx="8077200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pt-PT" b="1" baseline="0" dirty="0">
                <a:latin typeface="Arial" pitchFamily="34" charset="0"/>
                <a:cs typeface="Arial" pitchFamily="34" charset="0"/>
              </a:rPr>
              <a:t>Um aumento de temperatura favorece reacções </a:t>
            </a:r>
            <a:r>
              <a:rPr lang="pt-PT" b="1" baseline="0" dirty="0" err="1">
                <a:latin typeface="Arial" pitchFamily="34" charset="0"/>
                <a:cs typeface="Arial" pitchFamily="34" charset="0"/>
              </a:rPr>
              <a:t>endotérmicas</a:t>
            </a:r>
            <a:r>
              <a:rPr lang="pt-PT" b="1" baseline="0" dirty="0">
                <a:latin typeface="Arial" pitchFamily="34" charset="0"/>
                <a:cs typeface="Arial" pitchFamily="34" charset="0"/>
              </a:rPr>
              <a:t>, e uma diminuição de temperatura favorece reacções exotérmicas.</a:t>
            </a:r>
          </a:p>
          <a:p>
            <a:pPr algn="just">
              <a:defRPr/>
            </a:pPr>
            <a:endParaRPr lang="pt-PT" baseline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PT" sz="3200" b="1" cap="none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</a:rPr>
              <a:t>Processo </a:t>
            </a:r>
            <a:r>
              <a:rPr lang="pt-PT" sz="3200" b="1" cap="none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</a:rPr>
              <a:t>Haber</a:t>
            </a:r>
            <a:r>
              <a:rPr lang="pt-PT" sz="3200" b="1" cap="none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</a:rPr>
              <a:t>: Síntese de NH</a:t>
            </a:r>
            <a:r>
              <a:rPr lang="pt-PT" sz="3200" b="1" cap="none" baseline="-250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</a:rPr>
              <a:t>3</a:t>
            </a:r>
            <a:endParaRPr lang="pt-PT" sz="3200" b="1" cap="none" dirty="0">
              <a:solidFill>
                <a:schemeClr val="accent6">
                  <a:lumMod val="60000"/>
                  <a:lumOff val="40000"/>
                </a:schemeClr>
              </a:solidFill>
              <a:latin typeface="Arial" pitchFamily="34" charset="0"/>
            </a:endParaRPr>
          </a:p>
        </p:txBody>
      </p:sp>
      <p:pic>
        <p:nvPicPr>
          <p:cNvPr id="46083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39725" y="2168525"/>
            <a:ext cx="4619625" cy="4122738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6084" name="Text Box 6"/>
          <p:cNvSpPr txBox="1">
            <a:spLocks noChangeArrowheads="1"/>
          </p:cNvSpPr>
          <p:nvPr/>
        </p:nvSpPr>
        <p:spPr bwMode="auto">
          <a:xfrm>
            <a:off x="5105400" y="2133600"/>
            <a:ext cx="3810000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PT" sz="2000" baseline="0" dirty="0">
                <a:latin typeface="Tahoma" pitchFamily="34" charset="0"/>
              </a:rPr>
              <a:t>N</a:t>
            </a:r>
            <a:r>
              <a:rPr lang="pt-PT" sz="2000" dirty="0">
                <a:latin typeface="Tahoma" pitchFamily="34" charset="0"/>
              </a:rPr>
              <a:t>2</a:t>
            </a:r>
            <a:r>
              <a:rPr lang="pt-PT" sz="2000" baseline="0" dirty="0">
                <a:latin typeface="Tahoma" pitchFamily="34" charset="0"/>
              </a:rPr>
              <a:t> (g) + 3 H</a:t>
            </a:r>
            <a:r>
              <a:rPr lang="pt-PT" sz="2000" dirty="0">
                <a:latin typeface="Tahoma" pitchFamily="34" charset="0"/>
              </a:rPr>
              <a:t>2 </a:t>
            </a:r>
            <a:r>
              <a:rPr lang="pt-PT" sz="2000" baseline="0" dirty="0">
                <a:latin typeface="Tahoma" pitchFamily="34" charset="0"/>
              </a:rPr>
              <a:t>(g) </a:t>
            </a:r>
            <a:r>
              <a:rPr lang="pt-PT" sz="2000" baseline="0" dirty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pt-PT" sz="2000" baseline="0" dirty="0">
                <a:latin typeface="Tahoma" pitchFamily="34" charset="0"/>
                <a:cs typeface="Times New Roman" pitchFamily="18" charset="0"/>
              </a:rPr>
              <a:t>  2 NH</a:t>
            </a:r>
            <a:r>
              <a:rPr lang="pt-PT" sz="2000" dirty="0">
                <a:latin typeface="Tahoma" pitchFamily="34" charset="0"/>
                <a:cs typeface="Times New Roman" pitchFamily="18" charset="0"/>
              </a:rPr>
              <a:t>3</a:t>
            </a:r>
            <a:r>
              <a:rPr lang="pt-PT" sz="2000" baseline="0" dirty="0">
                <a:latin typeface="Tahoma" pitchFamily="34" charset="0"/>
                <a:cs typeface="Times New Roman" pitchFamily="18" charset="0"/>
              </a:rPr>
              <a:t> (g)</a:t>
            </a:r>
          </a:p>
          <a:p>
            <a:pPr>
              <a:spcBef>
                <a:spcPct val="50000"/>
              </a:spcBef>
              <a:defRPr/>
            </a:pPr>
            <a:endParaRPr lang="pt-PT" sz="2000" baseline="0" dirty="0">
              <a:solidFill>
                <a:schemeClr val="bg1"/>
              </a:solidFill>
              <a:latin typeface="Tahoma" pitchFamily="34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pt-PT" sz="2000" b="1" baseline="0" dirty="0">
                <a:solidFill>
                  <a:schemeClr val="accent3">
                    <a:lumMod val="75000"/>
                  </a:schemeClr>
                </a:solidFill>
                <a:latin typeface="Tahoma" pitchFamily="34" charset="0"/>
                <a:cs typeface="Times New Roman" pitchFamily="18" charset="0"/>
              </a:rPr>
              <a:t>Condições óptimas:</a:t>
            </a:r>
            <a:r>
              <a:rPr lang="pt-PT" sz="2000" baseline="0" dirty="0">
                <a:solidFill>
                  <a:schemeClr val="accent3">
                    <a:lumMod val="75000"/>
                  </a:schemeClr>
                </a:solidFill>
                <a:latin typeface="Tahoma" pitchFamily="34" charset="0"/>
                <a:cs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pt-PT" sz="2000" baseline="0" dirty="0">
                <a:latin typeface="Tahoma" pitchFamily="34" charset="0"/>
                <a:cs typeface="Times New Roman" pitchFamily="18" charset="0"/>
              </a:rPr>
              <a:t> -</a:t>
            </a:r>
            <a:r>
              <a:rPr lang="pt-PT" sz="2000" baseline="0" dirty="0">
                <a:solidFill>
                  <a:schemeClr val="bg1"/>
                </a:solidFill>
                <a:latin typeface="Tahoma" pitchFamily="34" charset="0"/>
                <a:cs typeface="Times New Roman" pitchFamily="18" charset="0"/>
              </a:rPr>
              <a:t> </a:t>
            </a:r>
            <a:r>
              <a:rPr lang="pt-PT" sz="2000" baseline="0" dirty="0">
                <a:latin typeface="Tahoma" pitchFamily="34" charset="0"/>
                <a:cs typeface="Times New Roman" pitchFamily="18" charset="0"/>
              </a:rPr>
              <a:t>pressão elevada;</a:t>
            </a:r>
          </a:p>
          <a:p>
            <a:pPr>
              <a:spcBef>
                <a:spcPct val="50000"/>
              </a:spcBef>
              <a:defRPr/>
            </a:pPr>
            <a:r>
              <a:rPr lang="pt-PT" sz="2000" baseline="0" dirty="0">
                <a:latin typeface="Tahoma" pitchFamily="34" charset="0"/>
                <a:cs typeface="Times New Roman" pitchFamily="18" charset="0"/>
              </a:rPr>
              <a:t> - Temperatura baixa.</a:t>
            </a:r>
          </a:p>
          <a:p>
            <a:pPr>
              <a:spcBef>
                <a:spcPct val="50000"/>
              </a:spcBef>
              <a:defRPr/>
            </a:pPr>
            <a:endParaRPr lang="pt-PT" sz="2000" baseline="0" dirty="0">
              <a:latin typeface="Tahoma" pitchFamily="34" charset="0"/>
              <a:cs typeface="Times New Roman" pitchFamily="18" charset="0"/>
            </a:endParaRPr>
          </a:p>
          <a:p>
            <a:pPr algn="just">
              <a:spcBef>
                <a:spcPct val="50000"/>
              </a:spcBef>
              <a:defRPr/>
            </a:pPr>
            <a:r>
              <a:rPr lang="pt-PT" sz="2000" baseline="0" dirty="0">
                <a:latin typeface="Tahoma" pitchFamily="34" charset="0"/>
                <a:cs typeface="Times New Roman" pitchFamily="18" charset="0"/>
              </a:rPr>
              <a:t>Na indústria : Temperatura + catalisador: velocidade da produção (cinética).</a:t>
            </a:r>
          </a:p>
          <a:p>
            <a:pPr>
              <a:spcBef>
                <a:spcPct val="50000"/>
              </a:spcBef>
              <a:defRPr/>
            </a:pPr>
            <a:endParaRPr lang="pt-PT" sz="2000" baseline="0" dirty="0"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36869" name="Text Box 7"/>
          <p:cNvSpPr txBox="1">
            <a:spLocks noChangeArrowheads="1"/>
          </p:cNvSpPr>
          <p:nvPr/>
        </p:nvSpPr>
        <p:spPr bwMode="auto">
          <a:xfrm>
            <a:off x="7010400" y="22860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 baseline="0">
                <a:latin typeface="Times New Roman" charset="0"/>
                <a:cs typeface="Times New Roman" charset="0"/>
              </a:rPr>
              <a:t>←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algn="just">
              <a:defRPr/>
            </a:pPr>
            <a:r>
              <a:rPr lang="pt-PT" sz="2800" b="1" cap="none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</a:rPr>
              <a:t>A vida a altitudes elevadas e a produção de hemoglobina</a:t>
            </a:r>
            <a:endParaRPr lang="pt-PT" dirty="0"/>
          </a:p>
        </p:txBody>
      </p:sp>
      <p:sp>
        <p:nvSpPr>
          <p:cNvPr id="4" name="CaixaDeTexto 3"/>
          <p:cNvSpPr txBox="1"/>
          <p:nvPr/>
        </p:nvSpPr>
        <p:spPr>
          <a:xfrm>
            <a:off x="762000" y="1371600"/>
            <a:ext cx="7696200" cy="117262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pt-PT" b="1" baseline="0" dirty="0">
                <a:latin typeface="Arial" pitchFamily="34" charset="0"/>
                <a:cs typeface="Arial" pitchFamily="34" charset="0"/>
              </a:rPr>
              <a:t>Os alpinistas precisam de semanas ou mesmo meses para se ambientarem antes de escalarem montanhas de elevada  altitude como o Monte </a:t>
            </a:r>
            <a:r>
              <a:rPr lang="pt-PT" b="1" baseline="0" dirty="0" err="1">
                <a:latin typeface="Arial" pitchFamily="34" charset="0"/>
                <a:cs typeface="Arial" pitchFamily="34" charset="0"/>
              </a:rPr>
              <a:t>Everest</a:t>
            </a:r>
            <a:r>
              <a:rPr lang="pt-PT" b="1" baseline="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590800" y="6319838"/>
            <a:ext cx="41910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PT" sz="2000" b="1" baseline="0" dirty="0">
                <a:solidFill>
                  <a:schemeClr val="accent1">
                    <a:lumMod val="75000"/>
                  </a:schemeClr>
                </a:solidFill>
              </a:rPr>
              <a:t>Como explicar este facto?</a:t>
            </a:r>
          </a:p>
        </p:txBody>
      </p:sp>
      <p:pic>
        <p:nvPicPr>
          <p:cNvPr id="37895" name="Picture 2" descr="http://orthosurg.ucsf.edu/orthotrauma/assets/images/outreach_evere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2895600"/>
            <a:ext cx="314642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001000" cy="1143000"/>
          </a:xfrm>
        </p:spPr>
        <p:txBody>
          <a:bodyPr/>
          <a:lstStyle/>
          <a:p>
            <a:pPr algn="just">
              <a:defRPr/>
            </a:pPr>
            <a:r>
              <a:rPr lang="pt-PT" sz="3200" b="1" cap="none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</a:rPr>
              <a:t>A vida a altitudes elevadas e a produção de hemoglobina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53400" cy="4873625"/>
          </a:xfrm>
        </p:spPr>
        <p:txBody>
          <a:bodyPr/>
          <a:lstStyle/>
          <a:p>
            <a:pPr algn="just">
              <a:lnSpc>
                <a:spcPct val="150000"/>
              </a:lnSpc>
              <a:defRPr/>
            </a:pPr>
            <a:r>
              <a:rPr lang="pt-PT" sz="2000" dirty="0" smtClean="0">
                <a:latin typeface="Arial" pitchFamily="34" charset="0"/>
                <a:cs typeface="Arial" pitchFamily="34" charset="0"/>
              </a:rPr>
              <a:t>Escalar uma montanha de elevada altitude pode causar </a:t>
            </a:r>
            <a:r>
              <a:rPr lang="pt-PT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dores de cabeça, náuseas, fadiga não usual e outros incómodos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. Tudo isto são sintomas de </a:t>
            </a:r>
            <a:r>
              <a:rPr lang="pt-PT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hipoxia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, uma deficiência na quantidade de O</a:t>
            </a:r>
            <a:r>
              <a:rPr lang="pt-PT" sz="20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 quando chega aos tecidos do corpo. </a:t>
            </a:r>
          </a:p>
          <a:p>
            <a:pPr algn="just">
              <a:lnSpc>
                <a:spcPct val="150000"/>
              </a:lnSpc>
              <a:defRPr/>
            </a:pPr>
            <a:endParaRPr lang="pt-PT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pt-PT" sz="2000" dirty="0" smtClean="0">
                <a:latin typeface="Arial" pitchFamily="34" charset="0"/>
                <a:cs typeface="Arial" pitchFamily="34" charset="0"/>
              </a:rPr>
              <a:t>No entanto, </a:t>
            </a:r>
            <a:r>
              <a:rPr lang="pt-PT" sz="2000" b="1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uma pessoa que vive a altitude elevada durante semanas ou meses 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recupera gradualmente do enjoo de altitude e habitua-se ao teor do conteúdo de O</a:t>
            </a:r>
            <a:r>
              <a:rPr lang="pt-PT" sz="20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  na atmosfera, sendo </a:t>
            </a:r>
            <a:r>
              <a:rPr lang="pt-PT" sz="2000" b="1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capaz de funcionar normalmente.</a:t>
            </a:r>
          </a:p>
          <a:p>
            <a:pPr algn="just">
              <a:defRPr/>
            </a:pPr>
            <a:endParaRPr lang="pt-PT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pt-PT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pt-PT" dirty="0" smtClean="0"/>
          </a:p>
          <a:p>
            <a:pPr algn="just">
              <a:defRPr/>
            </a:pP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</p:spPr>
        <p:txBody>
          <a:bodyPr/>
          <a:lstStyle/>
          <a:p>
            <a:pPr algn="just">
              <a:defRPr/>
            </a:pPr>
            <a:r>
              <a:rPr lang="pt-PT" sz="2800" b="1" cap="none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</a:rPr>
              <a:t>A vida a altitudes elevadas e a produção de hemoglobina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8077200" cy="4873625"/>
          </a:xfrm>
        </p:spPr>
        <p:txBody>
          <a:bodyPr/>
          <a:lstStyle/>
          <a:p>
            <a:pPr algn="just"/>
            <a:r>
              <a:rPr lang="pt-PT" sz="1800" dirty="0" smtClean="0">
                <a:latin typeface="Arial" charset="0"/>
                <a:cs typeface="Arial" charset="0"/>
              </a:rPr>
              <a:t>Consideremos o seguinte sistema em equilíbrio, que representa a combinação do O</a:t>
            </a:r>
            <a:r>
              <a:rPr lang="pt-PT" sz="1800" baseline="-25000" dirty="0" smtClean="0">
                <a:latin typeface="Arial" charset="0"/>
                <a:cs typeface="Arial" charset="0"/>
              </a:rPr>
              <a:t>2</a:t>
            </a:r>
            <a:r>
              <a:rPr lang="pt-PT" sz="1800" dirty="0" smtClean="0">
                <a:latin typeface="Arial" charset="0"/>
                <a:cs typeface="Arial" charset="0"/>
              </a:rPr>
              <a:t> com a molécula de hemoglobina:</a:t>
            </a:r>
          </a:p>
          <a:p>
            <a:pPr algn="just"/>
            <a:endParaRPr lang="pt-PT" sz="1800" dirty="0" smtClean="0">
              <a:latin typeface="Arial" charset="0"/>
              <a:cs typeface="Arial" charset="0"/>
            </a:endParaRPr>
          </a:p>
          <a:p>
            <a:pPr algn="ctr">
              <a:buFont typeface="Wingdings" pitchFamily="2" charset="2"/>
              <a:buNone/>
            </a:pPr>
            <a:r>
              <a:rPr lang="pt-PT" sz="1800" b="1" dirty="0" smtClean="0">
                <a:solidFill>
                  <a:srgbClr val="005BD3"/>
                </a:solidFill>
                <a:latin typeface="Arial" charset="0"/>
                <a:cs typeface="Arial" charset="0"/>
              </a:rPr>
              <a:t>Hb (aq) + O</a:t>
            </a:r>
            <a:r>
              <a:rPr lang="pt-PT" sz="1800" b="1" baseline="-25000" dirty="0" smtClean="0">
                <a:solidFill>
                  <a:srgbClr val="005BD3"/>
                </a:solidFill>
                <a:latin typeface="Arial" charset="0"/>
                <a:cs typeface="Arial" charset="0"/>
              </a:rPr>
              <a:t>2</a:t>
            </a:r>
            <a:r>
              <a:rPr lang="pt-PT" sz="1800" b="1" dirty="0" smtClean="0">
                <a:solidFill>
                  <a:srgbClr val="005BD3"/>
                </a:solidFill>
                <a:latin typeface="Arial" charset="0"/>
                <a:cs typeface="Arial" charset="0"/>
              </a:rPr>
              <a:t> (aq) </a:t>
            </a:r>
            <a:r>
              <a:rPr lang="pt-PT" sz="1800" b="1" dirty="0" smtClean="0">
                <a:solidFill>
                  <a:srgbClr val="005BD3"/>
                </a:solidFill>
                <a:latin typeface="Arial" charset="0"/>
                <a:cs typeface="Arial" charset="0"/>
                <a:sym typeface="Symbol" pitchFamily="18" charset="2"/>
              </a:rPr>
              <a:t></a:t>
            </a:r>
            <a:r>
              <a:rPr lang="pt-PT" sz="1800" b="1" dirty="0" smtClean="0">
                <a:solidFill>
                  <a:srgbClr val="005BD3"/>
                </a:solidFill>
                <a:latin typeface="Arial" charset="0"/>
                <a:cs typeface="Arial" charset="0"/>
              </a:rPr>
              <a:t> HbO</a:t>
            </a:r>
            <a:r>
              <a:rPr lang="pt-PT" sz="1800" b="1" baseline="-25000" dirty="0" smtClean="0">
                <a:solidFill>
                  <a:srgbClr val="005BD3"/>
                </a:solidFill>
                <a:latin typeface="Arial" charset="0"/>
                <a:cs typeface="Arial" charset="0"/>
              </a:rPr>
              <a:t>2 </a:t>
            </a:r>
            <a:r>
              <a:rPr lang="pt-PT" sz="1800" b="1" dirty="0" smtClean="0">
                <a:solidFill>
                  <a:srgbClr val="005BD3"/>
                </a:solidFill>
                <a:latin typeface="Arial" charset="0"/>
                <a:cs typeface="Arial" charset="0"/>
              </a:rPr>
              <a:t> (aq)</a:t>
            </a:r>
          </a:p>
          <a:p>
            <a:pPr algn="ctr">
              <a:buFont typeface="Wingdings" pitchFamily="2" charset="2"/>
              <a:buNone/>
            </a:pPr>
            <a:endParaRPr lang="pt-PT" sz="1800" b="1" dirty="0" smtClean="0">
              <a:solidFill>
                <a:srgbClr val="005BD3"/>
              </a:solidFill>
              <a:latin typeface="Arial" charset="0"/>
              <a:cs typeface="Arial" charset="0"/>
            </a:endParaRPr>
          </a:p>
          <a:p>
            <a:pPr algn="just">
              <a:buFont typeface="Wingdings" pitchFamily="2" charset="2"/>
              <a:buNone/>
            </a:pPr>
            <a:r>
              <a:rPr lang="pt-PT" sz="1800" b="1" dirty="0" smtClean="0">
                <a:solidFill>
                  <a:srgbClr val="005BD3"/>
                </a:solidFill>
                <a:latin typeface="Arial" charset="0"/>
                <a:cs typeface="Arial" charset="0"/>
              </a:rPr>
              <a:t>HbO</a:t>
            </a:r>
            <a:r>
              <a:rPr lang="pt-PT" sz="1800" b="1" baseline="-25000" dirty="0" smtClean="0">
                <a:solidFill>
                  <a:srgbClr val="005BD3"/>
                </a:solidFill>
                <a:latin typeface="Arial" charset="0"/>
                <a:cs typeface="Arial" charset="0"/>
              </a:rPr>
              <a:t>2 </a:t>
            </a:r>
            <a:r>
              <a:rPr lang="pt-PT" sz="1800" b="1" dirty="0" smtClean="0">
                <a:solidFill>
                  <a:srgbClr val="005BD3"/>
                </a:solidFill>
                <a:latin typeface="Arial" charset="0"/>
                <a:cs typeface="Arial" charset="0"/>
              </a:rPr>
              <a:t> - </a:t>
            </a:r>
            <a:r>
              <a:rPr lang="pt-PT" sz="1800" dirty="0" smtClean="0">
                <a:latin typeface="Arial" charset="0"/>
                <a:cs typeface="Arial" charset="0"/>
              </a:rPr>
              <a:t>oxi-hemoglobina que é o composto que transporta realmente o O</a:t>
            </a:r>
            <a:r>
              <a:rPr lang="pt-PT" sz="1800" baseline="-25000" dirty="0" smtClean="0">
                <a:latin typeface="Arial" charset="0"/>
                <a:cs typeface="Arial" charset="0"/>
              </a:rPr>
              <a:t>2</a:t>
            </a:r>
            <a:r>
              <a:rPr lang="pt-PT" sz="1800" dirty="0" smtClean="0">
                <a:latin typeface="Arial" charset="0"/>
                <a:cs typeface="Arial" charset="0"/>
              </a:rPr>
              <a:t> para os tecidos.</a:t>
            </a:r>
          </a:p>
          <a:p>
            <a:pPr algn="just">
              <a:buFont typeface="Wingdings" pitchFamily="2" charset="2"/>
              <a:buNone/>
            </a:pPr>
            <a:endParaRPr lang="pt-PT" sz="1800" b="1" dirty="0" smtClean="0">
              <a:solidFill>
                <a:srgbClr val="005BD3"/>
              </a:solidFill>
              <a:latin typeface="Arial" charset="0"/>
              <a:cs typeface="Arial" charset="0"/>
            </a:endParaRPr>
          </a:p>
          <a:p>
            <a:pPr algn="just">
              <a:buFont typeface="Wingdings" pitchFamily="2" charset="2"/>
              <a:buNone/>
            </a:pPr>
            <a:r>
              <a:rPr lang="pt-PT" sz="1800" dirty="0" smtClean="0">
                <a:latin typeface="Arial" charset="0"/>
                <a:cs typeface="Arial" charset="0"/>
              </a:rPr>
              <a:t>A constante de equilíbrio é:</a:t>
            </a:r>
          </a:p>
          <a:p>
            <a:pPr algn="just">
              <a:buFont typeface="Wingdings" pitchFamily="2" charset="2"/>
              <a:buNone/>
            </a:pPr>
            <a:endParaRPr lang="pt-PT" sz="1800" dirty="0" smtClean="0">
              <a:latin typeface="Arial" charset="0"/>
              <a:cs typeface="Arial" charset="0"/>
            </a:endParaRPr>
          </a:p>
          <a:p>
            <a:pPr algn="just">
              <a:buFont typeface="Wingdings" pitchFamily="2" charset="2"/>
              <a:buNone/>
            </a:pPr>
            <a:endParaRPr lang="pt-PT" sz="1800" dirty="0" smtClean="0">
              <a:latin typeface="Arial" charset="0"/>
              <a:cs typeface="Arial" charset="0"/>
            </a:endParaRPr>
          </a:p>
          <a:p>
            <a:pPr algn="just">
              <a:buFont typeface="Wingdings" pitchFamily="2" charset="2"/>
              <a:buNone/>
            </a:pPr>
            <a:endParaRPr lang="pt-PT" sz="1600" dirty="0" smtClean="0">
              <a:latin typeface="Arial" charset="0"/>
              <a:cs typeface="Arial" charset="0"/>
            </a:endParaRPr>
          </a:p>
          <a:p>
            <a:pPr algn="just">
              <a:lnSpc>
                <a:spcPct val="120000"/>
              </a:lnSpc>
              <a:buFont typeface="Wingdings" pitchFamily="2" charset="2"/>
              <a:buNone/>
            </a:pPr>
            <a:r>
              <a:rPr lang="pt-PT" sz="2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De acordo com o Princípio de Le Châtelier, como evoluirá o sistema se a ocorrer uma diminuição da concentração de O</a:t>
            </a:r>
            <a:r>
              <a:rPr lang="pt-PT" sz="2000" b="1" baseline="-250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2</a:t>
            </a:r>
            <a:r>
              <a:rPr lang="pt-PT" sz="2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?</a:t>
            </a:r>
          </a:p>
          <a:p>
            <a:pPr algn="just">
              <a:buFont typeface="Wingdings" pitchFamily="2" charset="2"/>
              <a:buNone/>
            </a:pPr>
            <a:endParaRPr lang="pt-PT" sz="2000" b="1" dirty="0" smtClean="0">
              <a:solidFill>
                <a:srgbClr val="005BD3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3429000" y="4572000"/>
          <a:ext cx="1849438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Equação" r:id="rId4" imgW="952200" imgH="431640" progId="Equation.3">
                  <p:embed/>
                </p:oleObj>
              </mc:Choice>
              <mc:Fallback>
                <p:oleObj name="Equação" r:id="rId4" imgW="952200" imgH="431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4572000"/>
                        <a:ext cx="1849438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077200" cy="4873625"/>
          </a:xfrm>
        </p:spPr>
        <p:txBody>
          <a:bodyPr/>
          <a:lstStyle/>
          <a:p>
            <a:pPr algn="ctr">
              <a:lnSpc>
                <a:spcPct val="120000"/>
              </a:lnSpc>
              <a:buFont typeface="Wingdings" pitchFamily="2" charset="2"/>
              <a:buNone/>
            </a:pPr>
            <a:endParaRPr lang="pt-PT" sz="2000" b="1" dirty="0" smtClean="0">
              <a:solidFill>
                <a:srgbClr val="005BD3"/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120000"/>
              </a:lnSpc>
              <a:buFont typeface="Wingdings" pitchFamily="2" charset="2"/>
              <a:buNone/>
            </a:pPr>
            <a:r>
              <a:rPr lang="pt-PT" sz="2000" b="1" dirty="0" smtClean="0">
                <a:solidFill>
                  <a:srgbClr val="005BD3"/>
                </a:solidFill>
                <a:latin typeface="Arial" charset="0"/>
                <a:cs typeface="Arial" charset="0"/>
              </a:rPr>
              <a:t>Hb (aq) + O</a:t>
            </a:r>
            <a:r>
              <a:rPr lang="pt-PT" sz="2000" b="1" baseline="-25000" dirty="0" smtClean="0">
                <a:solidFill>
                  <a:srgbClr val="005BD3"/>
                </a:solidFill>
                <a:latin typeface="Arial" charset="0"/>
                <a:cs typeface="Arial" charset="0"/>
              </a:rPr>
              <a:t>2</a:t>
            </a:r>
            <a:r>
              <a:rPr lang="pt-PT" sz="2000" b="1" dirty="0" smtClean="0">
                <a:solidFill>
                  <a:srgbClr val="005BD3"/>
                </a:solidFill>
                <a:latin typeface="Arial" charset="0"/>
                <a:cs typeface="Arial" charset="0"/>
              </a:rPr>
              <a:t> (aq) </a:t>
            </a:r>
            <a:r>
              <a:rPr lang="pt-PT" sz="2000" b="1" dirty="0" smtClean="0">
                <a:solidFill>
                  <a:srgbClr val="005BD3"/>
                </a:solidFill>
                <a:latin typeface="Arial" charset="0"/>
                <a:cs typeface="Arial" charset="0"/>
                <a:sym typeface="Symbol" pitchFamily="18" charset="2"/>
              </a:rPr>
              <a:t>?</a:t>
            </a:r>
            <a:r>
              <a:rPr lang="pt-PT" sz="2000" b="1" dirty="0" smtClean="0">
                <a:solidFill>
                  <a:srgbClr val="005BD3"/>
                </a:solidFill>
                <a:latin typeface="Arial" charset="0"/>
                <a:cs typeface="Arial" charset="0"/>
              </a:rPr>
              <a:t> HbO</a:t>
            </a:r>
            <a:r>
              <a:rPr lang="pt-PT" sz="2000" b="1" baseline="-25000" dirty="0" smtClean="0">
                <a:solidFill>
                  <a:srgbClr val="005BD3"/>
                </a:solidFill>
                <a:latin typeface="Arial" charset="0"/>
                <a:cs typeface="Arial" charset="0"/>
              </a:rPr>
              <a:t>2 </a:t>
            </a:r>
            <a:r>
              <a:rPr lang="pt-PT" sz="2000" b="1" dirty="0" smtClean="0">
                <a:solidFill>
                  <a:srgbClr val="005BD3"/>
                </a:solidFill>
                <a:latin typeface="Arial" charset="0"/>
                <a:cs typeface="Arial" charset="0"/>
              </a:rPr>
              <a:t> (aq)</a:t>
            </a:r>
          </a:p>
          <a:p>
            <a:pPr algn="ctr">
              <a:lnSpc>
                <a:spcPct val="120000"/>
              </a:lnSpc>
              <a:buFont typeface="Wingdings" pitchFamily="2" charset="2"/>
              <a:buNone/>
            </a:pPr>
            <a:endParaRPr lang="pt-PT" sz="300" dirty="0" smtClean="0">
              <a:latin typeface="Arial" charset="0"/>
              <a:cs typeface="Arial" charset="0"/>
            </a:endParaRPr>
          </a:p>
          <a:p>
            <a:pPr algn="just">
              <a:lnSpc>
                <a:spcPct val="120000"/>
              </a:lnSpc>
            </a:pPr>
            <a:r>
              <a:rPr lang="pt-PT" sz="2000" dirty="0" smtClean="0">
                <a:latin typeface="Arial" charset="0"/>
                <a:cs typeface="Arial" charset="0"/>
              </a:rPr>
              <a:t>De acordo com o Princípio de Le Châtelier, </a:t>
            </a:r>
            <a:r>
              <a:rPr lang="pt-PT" sz="2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uma diminuição da concentração de O</a:t>
            </a:r>
            <a:r>
              <a:rPr lang="pt-PT" sz="2000" b="1" baseline="-250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2</a:t>
            </a:r>
            <a:r>
              <a:rPr lang="pt-PT" sz="2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deslocará o sistema da direita para a esquerda. </a:t>
            </a:r>
          </a:p>
          <a:p>
            <a:pPr algn="just">
              <a:lnSpc>
                <a:spcPct val="120000"/>
              </a:lnSpc>
              <a:buFont typeface="Wingdings" pitchFamily="2" charset="2"/>
              <a:buNone/>
            </a:pPr>
            <a:r>
              <a:rPr lang="pt-PT" sz="2000" b="1" dirty="0" smtClean="0">
                <a:solidFill>
                  <a:srgbClr val="005BD3"/>
                </a:solidFill>
                <a:latin typeface="Arial" charset="0"/>
                <a:cs typeface="Arial" charset="0"/>
              </a:rPr>
              <a:t>Hb (aq) + O</a:t>
            </a:r>
            <a:r>
              <a:rPr lang="pt-PT" sz="2000" b="1" baseline="-25000" dirty="0" smtClean="0">
                <a:solidFill>
                  <a:srgbClr val="005BD3"/>
                </a:solidFill>
                <a:latin typeface="Arial" charset="0"/>
                <a:cs typeface="Arial" charset="0"/>
              </a:rPr>
              <a:t>2</a:t>
            </a:r>
            <a:r>
              <a:rPr lang="pt-PT" sz="2000" b="1" dirty="0" smtClean="0">
                <a:solidFill>
                  <a:srgbClr val="005BD3"/>
                </a:solidFill>
                <a:latin typeface="Arial" charset="0"/>
                <a:cs typeface="Arial" charset="0"/>
              </a:rPr>
              <a:t> (aq) </a:t>
            </a:r>
            <a:r>
              <a:rPr lang="pt-PT" sz="2000" b="1" dirty="0" smtClean="0">
                <a:solidFill>
                  <a:srgbClr val="005BD3"/>
                </a:solidFill>
                <a:latin typeface="Arial" charset="0"/>
                <a:cs typeface="Arial" charset="0"/>
                <a:sym typeface="Symbol" pitchFamily="18" charset="2"/>
              </a:rPr>
              <a:t></a:t>
            </a:r>
            <a:r>
              <a:rPr lang="pt-PT" sz="2000" b="1" dirty="0" smtClean="0">
                <a:solidFill>
                  <a:srgbClr val="005BD3"/>
                </a:solidFill>
                <a:latin typeface="Arial" charset="0"/>
                <a:cs typeface="Arial" charset="0"/>
              </a:rPr>
              <a:t> HbO</a:t>
            </a:r>
            <a:r>
              <a:rPr lang="pt-PT" sz="2000" b="1" baseline="-25000" dirty="0" smtClean="0">
                <a:solidFill>
                  <a:srgbClr val="005BD3"/>
                </a:solidFill>
                <a:latin typeface="Arial" charset="0"/>
                <a:cs typeface="Arial" charset="0"/>
              </a:rPr>
              <a:t>2 </a:t>
            </a:r>
            <a:r>
              <a:rPr lang="pt-PT" sz="2000" b="1" dirty="0" smtClean="0">
                <a:solidFill>
                  <a:srgbClr val="005BD3"/>
                </a:solidFill>
                <a:latin typeface="Arial" charset="0"/>
                <a:cs typeface="Arial" charset="0"/>
              </a:rPr>
              <a:t> (aq)</a:t>
            </a:r>
            <a:endParaRPr lang="pt-PT" sz="2000" b="1" dirty="0" smtClean="0">
              <a:solidFill>
                <a:srgbClr val="E90062"/>
              </a:solidFill>
              <a:latin typeface="Arial" charset="0"/>
              <a:cs typeface="Arial" charset="0"/>
            </a:endParaRPr>
          </a:p>
          <a:p>
            <a:pPr algn="just">
              <a:lnSpc>
                <a:spcPct val="120000"/>
              </a:lnSpc>
              <a:buFont typeface="Wingdings" pitchFamily="2" charset="2"/>
              <a:buNone/>
            </a:pPr>
            <a:endParaRPr lang="pt-PT" sz="1000" dirty="0" smtClean="0">
              <a:latin typeface="Arial" charset="0"/>
              <a:cs typeface="Arial" charset="0"/>
            </a:endParaRPr>
          </a:p>
          <a:p>
            <a:pPr algn="just">
              <a:lnSpc>
                <a:spcPct val="120000"/>
              </a:lnSpc>
            </a:pPr>
            <a:r>
              <a:rPr lang="pt-PT" sz="2000" dirty="0" smtClean="0">
                <a:latin typeface="Arial" charset="0"/>
                <a:cs typeface="Arial" charset="0"/>
              </a:rPr>
              <a:t>Esta variação elimina a oxi-hemoglobina, causando hipoxia.</a:t>
            </a:r>
          </a:p>
          <a:p>
            <a:pPr algn="just">
              <a:lnSpc>
                <a:spcPct val="120000"/>
              </a:lnSpc>
              <a:buFont typeface="Wingdings" pitchFamily="2" charset="2"/>
              <a:buNone/>
            </a:pPr>
            <a:endParaRPr lang="pt-PT" sz="1000" dirty="0" smtClean="0">
              <a:latin typeface="Arial" charset="0"/>
              <a:cs typeface="Arial" charset="0"/>
            </a:endParaRPr>
          </a:p>
          <a:p>
            <a:pPr algn="just">
              <a:lnSpc>
                <a:spcPct val="120000"/>
              </a:lnSpc>
            </a:pPr>
            <a:r>
              <a:rPr lang="pt-PT" sz="2000" dirty="0" smtClean="0">
                <a:latin typeface="Arial" charset="0"/>
                <a:cs typeface="Arial" charset="0"/>
              </a:rPr>
              <a:t>Desde que se dê tempo suficiente o corpo é capaz de se defender desta adversidade produzindo mais moléculas de hemoglobina. O equilíbrio  desloca-se então gradualmente da esquerda para a direita novamente, favorecendo a produção  de oxi-hemoglobina.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79388" y="263525"/>
            <a:ext cx="7239000" cy="1143000"/>
          </a:xfrm>
        </p:spPr>
        <p:txBody>
          <a:bodyPr/>
          <a:lstStyle/>
          <a:p>
            <a:pPr algn="just">
              <a:defRPr/>
            </a:pPr>
            <a:r>
              <a:rPr lang="pt-PT" sz="2800" b="1" cap="none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</a:rPr>
              <a:t>A vida a altitudes elevadas e a produção de hemoglobina</a:t>
            </a:r>
            <a:endParaRPr lang="pt-PT" dirty="0"/>
          </a:p>
        </p:txBody>
      </p:sp>
      <p:pic>
        <p:nvPicPr>
          <p:cNvPr id="39940" name="Picture 2" descr="http://www.chem.purdue.edu/courses/chm333/hemoglob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0"/>
            <a:ext cx="1752600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0"/>
            <a:ext cx="7467600" cy="1143000"/>
          </a:xfrm>
        </p:spPr>
        <p:txBody>
          <a:bodyPr/>
          <a:lstStyle/>
          <a:p>
            <a:pPr>
              <a:defRPr/>
            </a:pPr>
            <a:r>
              <a:rPr lang="pt-PT" sz="2800" b="1" cap="none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</a:rPr>
              <a:t>Energia de </a:t>
            </a:r>
            <a:r>
              <a:rPr lang="pt-PT" sz="2800" b="1" cap="none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</a:rPr>
              <a:t>Gibbs</a:t>
            </a:r>
            <a:r>
              <a:rPr lang="pt-PT" sz="2800" b="1" cap="none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</a:rPr>
              <a:t> e Equilíbrio Químico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77200" cy="609600"/>
          </a:xfrm>
        </p:spPr>
        <p:txBody>
          <a:bodyPr>
            <a:normAutofit fontScale="25000" lnSpcReduction="20000"/>
          </a:bodyPr>
          <a:lstStyle/>
          <a:p>
            <a:pPr algn="just">
              <a:defRPr/>
            </a:pPr>
            <a:r>
              <a:rPr lang="pt-PT" sz="2000" dirty="0" smtClean="0">
                <a:latin typeface="Arial" pitchFamily="34" charset="0"/>
                <a:cs typeface="Arial" pitchFamily="34" charset="0"/>
              </a:rPr>
              <a:t>As equações que nos dão as variações de energia de </a:t>
            </a:r>
            <a:r>
              <a:rPr lang="pt-PT" sz="2000" dirty="0" err="1" smtClean="0">
                <a:latin typeface="Arial" pitchFamily="34" charset="0"/>
                <a:cs typeface="Arial" pitchFamily="34" charset="0"/>
              </a:rPr>
              <a:t>Gibbs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 e de energia padrão são, respectivamente,</a:t>
            </a:r>
          </a:p>
          <a:p>
            <a:pPr algn="just">
              <a:lnSpc>
                <a:spcPct val="150000"/>
              </a:lnSpc>
              <a:buFont typeface="Wingdings" pitchFamily="2" charset="2"/>
              <a:buNone/>
              <a:defRPr/>
            </a:pPr>
            <a:endParaRPr lang="pt-PT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None/>
              <a:defRPr/>
            </a:pPr>
            <a:endParaRPr lang="pt-PT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None/>
              <a:defRPr/>
            </a:pPr>
            <a:endParaRPr lang="pt-PT" sz="20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pt-PT" sz="2000" dirty="0" smtClean="0">
                <a:latin typeface="Arial" pitchFamily="34" charset="0"/>
                <a:cs typeface="Arial" pitchFamily="34" charset="0"/>
              </a:rPr>
              <a:t>É importante compreender as condições em que estas equações são aplicáveis e que tipo de informação podemos obter a partir de ∆</a:t>
            </a:r>
            <a:r>
              <a:rPr lang="pt-PT" sz="2000" i="1" dirty="0" smtClean="0">
                <a:latin typeface="Arial" pitchFamily="34" charset="0"/>
                <a:cs typeface="Arial" pitchFamily="34" charset="0"/>
              </a:rPr>
              <a:t>G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 e de ∆</a:t>
            </a:r>
            <a:r>
              <a:rPr lang="pt-PT" sz="2000" i="1" dirty="0" smtClean="0">
                <a:latin typeface="Arial" pitchFamily="34" charset="0"/>
                <a:cs typeface="Arial" pitchFamily="34" charset="0"/>
              </a:rPr>
              <a:t>Gº</a:t>
            </a:r>
          </a:p>
          <a:p>
            <a:pPr marL="0" indent="0" algn="just">
              <a:buFont typeface="Wingdings" pitchFamily="2" charset="2"/>
              <a:buNone/>
              <a:defRPr/>
            </a:pPr>
            <a:endParaRPr lang="pt-PT" sz="2000" i="1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pt-PT" sz="2000" dirty="0" smtClean="0">
                <a:latin typeface="Arial" pitchFamily="34" charset="0"/>
                <a:cs typeface="Arial" pitchFamily="34" charset="0"/>
              </a:rPr>
              <a:t>Consideremos a seguinte reacção:</a:t>
            </a:r>
          </a:p>
          <a:p>
            <a:pPr marL="0" indent="0" algn="just">
              <a:buFont typeface="Wingdings" pitchFamily="2" charset="2"/>
              <a:buNone/>
              <a:defRPr/>
            </a:pPr>
            <a:endParaRPr lang="pt-PT" sz="10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pt-PT" sz="2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Reagentes → Produtos</a:t>
            </a:r>
            <a:endParaRPr lang="pt-PT" sz="20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124200" y="2438400"/>
            <a:ext cx="2286000" cy="140551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pt-PT" sz="3200" dirty="0">
                <a:latin typeface="Arial" pitchFamily="34" charset="0"/>
                <a:cs typeface="Arial" pitchFamily="34" charset="0"/>
              </a:rPr>
              <a:t>∆</a:t>
            </a:r>
            <a:r>
              <a:rPr lang="pt-PT" sz="3200" i="1" dirty="0">
                <a:latin typeface="Arial" pitchFamily="34" charset="0"/>
                <a:cs typeface="Arial" pitchFamily="34" charset="0"/>
              </a:rPr>
              <a:t>G</a:t>
            </a:r>
            <a:r>
              <a:rPr lang="pt-PT" sz="3200" dirty="0">
                <a:latin typeface="Arial" pitchFamily="34" charset="0"/>
                <a:cs typeface="Arial" pitchFamily="34" charset="0"/>
              </a:rPr>
              <a:t> = ∆</a:t>
            </a:r>
            <a:r>
              <a:rPr lang="pt-PT" sz="3200" i="1" dirty="0">
                <a:latin typeface="Arial" pitchFamily="34" charset="0"/>
                <a:cs typeface="Arial" pitchFamily="34" charset="0"/>
              </a:rPr>
              <a:t>H</a:t>
            </a:r>
            <a:r>
              <a:rPr lang="pt-PT" sz="3200" dirty="0">
                <a:latin typeface="Arial" pitchFamily="34" charset="0"/>
                <a:cs typeface="Arial" pitchFamily="34" charset="0"/>
              </a:rPr>
              <a:t> - T∆</a:t>
            </a:r>
            <a:r>
              <a:rPr lang="pt-PT" sz="3200" i="1" dirty="0">
                <a:latin typeface="Arial" pitchFamily="34" charset="0"/>
                <a:cs typeface="Arial" pitchFamily="34" charset="0"/>
              </a:rPr>
              <a:t>S</a:t>
            </a:r>
          </a:p>
          <a:p>
            <a:pPr algn="ctr">
              <a:lnSpc>
                <a:spcPct val="150000"/>
              </a:lnSpc>
              <a:defRPr/>
            </a:pPr>
            <a:r>
              <a:rPr lang="pt-PT" sz="3200" dirty="0">
                <a:latin typeface="Arial" pitchFamily="34" charset="0"/>
                <a:cs typeface="Arial" pitchFamily="34" charset="0"/>
              </a:rPr>
              <a:t>∆</a:t>
            </a:r>
            <a:r>
              <a:rPr lang="pt-PT" sz="3200" i="1" dirty="0">
                <a:latin typeface="Arial" pitchFamily="34" charset="0"/>
                <a:cs typeface="Arial" pitchFamily="34" charset="0"/>
              </a:rPr>
              <a:t>Gº</a:t>
            </a:r>
            <a:r>
              <a:rPr lang="pt-PT" sz="3200" dirty="0">
                <a:latin typeface="Arial" pitchFamily="34" charset="0"/>
                <a:cs typeface="Arial" pitchFamily="34" charset="0"/>
              </a:rPr>
              <a:t> = ∆</a:t>
            </a:r>
            <a:r>
              <a:rPr lang="pt-PT" sz="3200" i="1" dirty="0">
                <a:latin typeface="Arial" pitchFamily="34" charset="0"/>
                <a:cs typeface="Arial" pitchFamily="34" charset="0"/>
              </a:rPr>
              <a:t>Hº</a:t>
            </a:r>
            <a:r>
              <a:rPr lang="pt-PT" sz="3200" dirty="0">
                <a:latin typeface="Arial" pitchFamily="34" charset="0"/>
                <a:cs typeface="Arial" pitchFamily="34" charset="0"/>
              </a:rPr>
              <a:t> - T∆</a:t>
            </a:r>
            <a:r>
              <a:rPr lang="pt-PT" sz="3200" i="1" dirty="0">
                <a:latin typeface="Arial" pitchFamily="34" charset="0"/>
                <a:cs typeface="Arial" pitchFamily="34" charset="0"/>
              </a:rPr>
              <a:t>Sº</a:t>
            </a:r>
          </a:p>
          <a:p>
            <a:pPr>
              <a:defRPr/>
            </a:pPr>
            <a:endParaRPr lang="pt-PT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381000" y="2537792"/>
            <a:ext cx="8229600" cy="4131568"/>
          </a:xfrm>
        </p:spPr>
        <p:txBody>
          <a:bodyPr>
            <a:normAutofit/>
          </a:bodyPr>
          <a:lstStyle/>
          <a:p>
            <a:pPr marL="0" indent="446088" eaLnBrk="1" hangingPunct="1">
              <a:buClr>
                <a:srgbClr val="FFFF00"/>
              </a:buClr>
              <a:buFont typeface="Wingdings" pitchFamily="2" charset="2"/>
              <a:buNone/>
            </a:pPr>
            <a:endParaRPr lang="en-US" sz="1800" dirty="0" smtClean="0">
              <a:solidFill>
                <a:schemeClr val="bg1"/>
              </a:solidFill>
              <a:latin typeface="Tahoma" pitchFamily="34" charset="0"/>
            </a:endParaRPr>
          </a:p>
          <a:p>
            <a:pPr marL="0" indent="446088" algn="just" eaLnBrk="1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</a:pPr>
            <a:r>
              <a:rPr lang="pt-PT" dirty="0" smtClean="0">
                <a:latin typeface="Arial" charset="0"/>
                <a:cs typeface="Arial" charset="0"/>
              </a:rPr>
              <a:t>Todas as reacções  tendem alcançar o equilíbrio químico </a:t>
            </a:r>
          </a:p>
          <a:p>
            <a:pPr marL="0" indent="446088" algn="just" eaLnBrk="1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</a:pPr>
            <a:endParaRPr lang="pt-PT" dirty="0" smtClean="0">
              <a:latin typeface="Arial" charset="0"/>
              <a:cs typeface="Arial" charset="0"/>
            </a:endParaRPr>
          </a:p>
          <a:p>
            <a:pPr marL="0" indent="446088" algn="just" eaLnBrk="1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</a:pPr>
            <a:r>
              <a:rPr lang="pt-PT" dirty="0" smtClean="0">
                <a:latin typeface="Arial" charset="0"/>
                <a:cs typeface="Arial" charset="0"/>
              </a:rPr>
              <a:t>Quando as velocidades das reacções directa e inversa forem iguais e as concentrações dos reagentes e dos produtos não variarem com o tempo, atinge-se o </a:t>
            </a:r>
            <a:r>
              <a:rPr lang="pt-PT" b="1" dirty="0" smtClean="0">
                <a:latin typeface="Arial" charset="0"/>
                <a:cs typeface="Arial" charset="0"/>
              </a:rPr>
              <a:t>equilíbrio químico.</a:t>
            </a:r>
            <a:endParaRPr lang="pt-PT" dirty="0" smtClean="0">
              <a:latin typeface="Arial" charset="0"/>
              <a:cs typeface="Arial" charset="0"/>
            </a:endParaRPr>
          </a:p>
          <a:p>
            <a:pPr marL="0" indent="446088" algn="just" eaLnBrk="1" hangingPunct="1">
              <a:buClr>
                <a:schemeClr val="accent6">
                  <a:lumMod val="75000"/>
                </a:schemeClr>
              </a:buClr>
              <a:buNone/>
            </a:pPr>
            <a:endParaRPr lang="pt-PT" dirty="0" smtClean="0">
              <a:latin typeface="Arial" charset="0"/>
              <a:cs typeface="Arial" charset="0"/>
            </a:endParaRPr>
          </a:p>
        </p:txBody>
      </p:sp>
      <p:pic>
        <p:nvPicPr>
          <p:cNvPr id="9" name="Picture 6" descr="17228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61398" y="970037"/>
            <a:ext cx="15430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1143000"/>
          </a:xfrm>
        </p:spPr>
        <p:txBody>
          <a:bodyPr/>
          <a:lstStyle/>
          <a:p>
            <a:pPr>
              <a:defRPr/>
            </a:pPr>
            <a:r>
              <a:rPr lang="pt-PT" sz="3200" b="1" cap="none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</a:rPr>
              <a:t>Energia de </a:t>
            </a:r>
            <a:r>
              <a:rPr lang="pt-PT" sz="3200" b="1" cap="none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</a:rPr>
              <a:t>Gibbs</a:t>
            </a:r>
            <a:r>
              <a:rPr lang="pt-PT" sz="3200" b="1" cap="none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</a:rPr>
              <a:t> e Equilíbrio Químico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77200" cy="4873625"/>
          </a:xfrm>
        </p:spPr>
        <p:txBody>
          <a:bodyPr/>
          <a:lstStyle/>
          <a:p>
            <a:pPr>
              <a:defRPr/>
            </a:pPr>
            <a:r>
              <a:rPr lang="pt-PT" sz="2000" dirty="0" smtClean="0">
                <a:latin typeface="Arial" pitchFamily="34" charset="0"/>
                <a:cs typeface="Arial" pitchFamily="34" charset="0"/>
              </a:rPr>
              <a:t>A variação da Energia de </a:t>
            </a:r>
            <a:r>
              <a:rPr lang="pt-PT" sz="2000" dirty="0" err="1" smtClean="0">
                <a:latin typeface="Arial" pitchFamily="34" charset="0"/>
                <a:cs typeface="Arial" pitchFamily="34" charset="0"/>
              </a:rPr>
              <a:t>Gibbs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 padrão para esta reacção é dada por:</a:t>
            </a:r>
          </a:p>
          <a:p>
            <a:pPr>
              <a:buFont typeface="Wingdings" pitchFamily="2" charset="2"/>
              <a:buNone/>
              <a:defRPr/>
            </a:pPr>
            <a:r>
              <a:rPr lang="pt-PT" sz="2000" dirty="0" smtClean="0">
                <a:latin typeface="Arial" pitchFamily="34" charset="0"/>
                <a:cs typeface="Arial" pitchFamily="34" charset="0"/>
              </a:rPr>
              <a:t>                    </a:t>
            </a:r>
            <a:r>
              <a:rPr lang="pt-PT" sz="2000" b="1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∆</a:t>
            </a:r>
            <a:r>
              <a:rPr lang="pt-PT" sz="2000" b="1" i="1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pt-PT" sz="2000" b="1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º = </a:t>
            </a:r>
            <a:r>
              <a:rPr lang="pt-PT" sz="2000" b="1" i="1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pt-PT" sz="2000" b="1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º (produtos) – </a:t>
            </a:r>
            <a:r>
              <a:rPr lang="pt-PT" sz="2000" b="1" i="1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pt-PT" sz="2000" b="1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º(reagentes)</a:t>
            </a:r>
          </a:p>
          <a:p>
            <a:pPr>
              <a:buFont typeface="Wingdings" pitchFamily="2" charset="2"/>
              <a:buNone/>
              <a:defRPr/>
            </a:pPr>
            <a:endParaRPr lang="pt-PT" sz="2000" b="1" dirty="0" smtClean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pt-PT" sz="2000" b="1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∆Gº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 - representa a variação da energia de </a:t>
            </a:r>
            <a:r>
              <a:rPr lang="pt-PT" sz="2000" dirty="0" err="1" smtClean="0">
                <a:latin typeface="Arial" pitchFamily="34" charset="0"/>
                <a:cs typeface="Arial" pitchFamily="34" charset="0"/>
              </a:rPr>
              <a:t>Gibbs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 quando os reagentes no seu estado padrão são convertidos em produtos também no seu estado padrão.</a:t>
            </a:r>
          </a:p>
          <a:p>
            <a:pPr marL="0" indent="0" algn="just">
              <a:buFont typeface="Wingdings" pitchFamily="2" charset="2"/>
              <a:buNone/>
              <a:defRPr/>
            </a:pPr>
            <a:endParaRPr lang="pt-PT" sz="20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pt-PT" sz="20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Assim que a reacção tiver início, deixa de ser válida a condição de estado padrão para os reagentes e para os produtos, pois nenhum deles permanece em solução com uma concentração padrão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90600" y="-158750"/>
            <a:ext cx="7467600" cy="1143000"/>
          </a:xfrm>
        </p:spPr>
        <p:txBody>
          <a:bodyPr/>
          <a:lstStyle/>
          <a:p>
            <a:pPr>
              <a:defRPr/>
            </a:pPr>
            <a:r>
              <a:rPr lang="pt-PT" sz="2800" b="1" cap="none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</a:rPr>
              <a:t>Energia de </a:t>
            </a:r>
            <a:r>
              <a:rPr lang="pt-PT" sz="2800" b="1" cap="none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</a:rPr>
              <a:t>Gibbs</a:t>
            </a:r>
            <a:r>
              <a:rPr lang="pt-PT" sz="2800" b="1" cap="none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</a:rPr>
              <a:t> e Equilíbrio Químico</a:t>
            </a:r>
            <a:endParaRPr lang="pt-PT" dirty="0"/>
          </a:p>
        </p:txBody>
      </p:sp>
      <p:sp>
        <p:nvSpPr>
          <p:cNvPr id="43011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519113" y="1289050"/>
            <a:ext cx="8153400" cy="914400"/>
          </a:xfrm>
        </p:spPr>
        <p:txBody>
          <a:bodyPr>
            <a:normAutofit lnSpcReduction="10000"/>
          </a:bodyPr>
          <a:lstStyle/>
          <a:p>
            <a:pPr algn="just"/>
            <a:r>
              <a:rPr lang="pt-PT" sz="2000" smtClean="0">
                <a:latin typeface="Arial" charset="0"/>
                <a:cs typeface="Arial" charset="0"/>
              </a:rPr>
              <a:t>Quando não estamos sob condições padrão, devemos usar ∆</a:t>
            </a:r>
            <a:r>
              <a:rPr lang="pt-PT" sz="2000" i="1" smtClean="0">
                <a:latin typeface="Arial" charset="0"/>
                <a:cs typeface="Arial" charset="0"/>
              </a:rPr>
              <a:t>G</a:t>
            </a:r>
            <a:r>
              <a:rPr lang="pt-PT" sz="2000" smtClean="0">
                <a:latin typeface="Arial" charset="0"/>
                <a:cs typeface="Arial" charset="0"/>
              </a:rPr>
              <a:t> em vez de ∆</a:t>
            </a:r>
            <a:r>
              <a:rPr lang="pt-PT" sz="2000" i="1" smtClean="0">
                <a:latin typeface="Arial" charset="0"/>
                <a:cs typeface="Arial" charset="0"/>
              </a:rPr>
              <a:t>G</a:t>
            </a:r>
            <a:r>
              <a:rPr lang="pt-PT" sz="2000" smtClean="0">
                <a:latin typeface="Arial" charset="0"/>
                <a:cs typeface="Arial" charset="0"/>
              </a:rPr>
              <a:t>º para prever a direcção da reacção. A relação entre ∆</a:t>
            </a:r>
            <a:r>
              <a:rPr lang="pt-PT" sz="2000" i="1" smtClean="0">
                <a:latin typeface="Arial" charset="0"/>
                <a:cs typeface="Arial" charset="0"/>
              </a:rPr>
              <a:t>G</a:t>
            </a:r>
            <a:r>
              <a:rPr lang="pt-PT" sz="2000" smtClean="0">
                <a:latin typeface="Arial" charset="0"/>
                <a:cs typeface="Arial" charset="0"/>
              </a:rPr>
              <a:t> e ∆</a:t>
            </a:r>
            <a:r>
              <a:rPr lang="pt-PT" sz="2000" i="1" smtClean="0">
                <a:latin typeface="Arial" charset="0"/>
                <a:cs typeface="Arial" charset="0"/>
              </a:rPr>
              <a:t>G</a:t>
            </a:r>
            <a:r>
              <a:rPr lang="pt-PT" sz="2000" smtClean="0">
                <a:latin typeface="Arial" charset="0"/>
                <a:cs typeface="Arial" charset="0"/>
              </a:rPr>
              <a:t>º é:</a:t>
            </a:r>
          </a:p>
          <a:p>
            <a:pPr algn="just">
              <a:buFont typeface="Wingdings" pitchFamily="2" charset="2"/>
              <a:buNone/>
            </a:pPr>
            <a:endParaRPr lang="pt-PT" sz="2000" smtClean="0">
              <a:latin typeface="Arial" charset="0"/>
              <a:cs typeface="Arial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971800" y="2514600"/>
            <a:ext cx="2819400" cy="6048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PT" sz="3200" dirty="0">
                <a:latin typeface="Arial" pitchFamily="34" charset="0"/>
                <a:cs typeface="Arial" pitchFamily="34" charset="0"/>
              </a:rPr>
              <a:t>∆</a:t>
            </a:r>
            <a:r>
              <a:rPr lang="pt-PT" sz="3200" i="1" dirty="0">
                <a:latin typeface="Arial" pitchFamily="34" charset="0"/>
                <a:cs typeface="Arial" pitchFamily="34" charset="0"/>
              </a:rPr>
              <a:t>G</a:t>
            </a:r>
            <a:r>
              <a:rPr lang="pt-PT" sz="3200" dirty="0">
                <a:latin typeface="Arial" pitchFamily="34" charset="0"/>
                <a:cs typeface="Arial" pitchFamily="34" charset="0"/>
              </a:rPr>
              <a:t> = ∆</a:t>
            </a:r>
            <a:r>
              <a:rPr lang="pt-PT" sz="3200" i="1" dirty="0">
                <a:latin typeface="Arial" pitchFamily="34" charset="0"/>
                <a:cs typeface="Arial" pitchFamily="34" charset="0"/>
              </a:rPr>
              <a:t>G</a:t>
            </a:r>
            <a:r>
              <a:rPr lang="pt-PT" sz="3200" dirty="0">
                <a:latin typeface="Arial" pitchFamily="34" charset="0"/>
                <a:cs typeface="Arial" pitchFamily="34" charset="0"/>
              </a:rPr>
              <a:t>º + </a:t>
            </a:r>
            <a:r>
              <a:rPr lang="pt-PT" sz="3200" i="1" dirty="0">
                <a:latin typeface="Arial" pitchFamily="34" charset="0"/>
                <a:cs typeface="Arial" pitchFamily="34" charset="0"/>
              </a:rPr>
              <a:t>RT</a:t>
            </a:r>
            <a:r>
              <a:rPr lang="pt-PT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pt-PT" sz="3200" dirty="0" err="1">
                <a:latin typeface="Arial" pitchFamily="34" charset="0"/>
                <a:cs typeface="Arial" pitchFamily="34" charset="0"/>
              </a:rPr>
              <a:t>ln</a:t>
            </a:r>
            <a:r>
              <a:rPr lang="pt-PT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pt-PT" sz="3200" i="1" dirty="0">
                <a:latin typeface="Arial" pitchFamily="34" charset="0"/>
                <a:cs typeface="Arial" pitchFamily="34" charset="0"/>
              </a:rPr>
              <a:t>Q  </a:t>
            </a:r>
          </a:p>
          <a:p>
            <a:pPr>
              <a:defRPr/>
            </a:pPr>
            <a:endParaRPr lang="pt-PT" dirty="0"/>
          </a:p>
        </p:txBody>
      </p:sp>
      <p:sp>
        <p:nvSpPr>
          <p:cNvPr id="43013" name="CaixaDeTexto 4"/>
          <p:cNvSpPr txBox="1">
            <a:spLocks noChangeArrowheads="1"/>
          </p:cNvSpPr>
          <p:nvPr/>
        </p:nvSpPr>
        <p:spPr bwMode="auto">
          <a:xfrm>
            <a:off x="609600" y="3276600"/>
            <a:ext cx="8001000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pt-PT" b="1" baseline="0"/>
              <a:t>Em que:</a:t>
            </a:r>
          </a:p>
          <a:p>
            <a:pPr>
              <a:lnSpc>
                <a:spcPct val="130000"/>
              </a:lnSpc>
            </a:pPr>
            <a:r>
              <a:rPr lang="pt-PT" i="1" baseline="0"/>
              <a:t>R</a:t>
            </a:r>
            <a:r>
              <a:rPr lang="pt-PT" baseline="0"/>
              <a:t> – constante dos gases perfeitos ( 8,314 J/K . mol)</a:t>
            </a:r>
          </a:p>
          <a:p>
            <a:pPr>
              <a:lnSpc>
                <a:spcPct val="130000"/>
              </a:lnSpc>
            </a:pPr>
            <a:r>
              <a:rPr lang="pt-PT" i="1" baseline="0"/>
              <a:t>T </a:t>
            </a:r>
            <a:r>
              <a:rPr lang="pt-PT" baseline="0"/>
              <a:t>– temperatura absoluta a que ocorre a reacção</a:t>
            </a:r>
          </a:p>
          <a:p>
            <a:pPr>
              <a:lnSpc>
                <a:spcPct val="130000"/>
              </a:lnSpc>
            </a:pPr>
            <a:r>
              <a:rPr lang="pt-PT" i="1" baseline="0"/>
              <a:t>Q </a:t>
            </a:r>
            <a:r>
              <a:rPr lang="pt-PT" baseline="0"/>
              <a:t>– quociente reaccional</a:t>
            </a:r>
          </a:p>
          <a:p>
            <a:pPr>
              <a:lnSpc>
                <a:spcPct val="130000"/>
              </a:lnSpc>
            </a:pPr>
            <a:r>
              <a:rPr lang="pt-PT" baseline="0"/>
              <a:t>  </a:t>
            </a:r>
            <a:endParaRPr lang="pt-PT" sz="2000"/>
          </a:p>
        </p:txBody>
      </p:sp>
      <p:sp>
        <p:nvSpPr>
          <p:cNvPr id="6" name="CaixaDeTexto 5"/>
          <p:cNvSpPr txBox="1"/>
          <p:nvPr/>
        </p:nvSpPr>
        <p:spPr>
          <a:xfrm>
            <a:off x="762000" y="5029200"/>
            <a:ext cx="4343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PT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PT" baseline="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PT" b="1" baseline="0" dirty="0">
                <a:solidFill>
                  <a:schemeClr val="accent1">
                    <a:lumMod val="75000"/>
                  </a:schemeClr>
                </a:solidFill>
              </a:rPr>
              <a:t>No equilíbrio, </a:t>
            </a:r>
            <a:r>
              <a:rPr lang="pt-PT" b="1" baseline="0" dirty="0">
                <a:solidFill>
                  <a:schemeClr val="accent1">
                    <a:lumMod val="75000"/>
                  </a:schemeClr>
                </a:solidFill>
                <a:sym typeface="Symbol"/>
              </a:rPr>
              <a:t></a:t>
            </a:r>
            <a:r>
              <a:rPr lang="pt-PT" b="1" i="1" baseline="0" dirty="0">
                <a:solidFill>
                  <a:schemeClr val="accent1">
                    <a:lumMod val="75000"/>
                  </a:schemeClr>
                </a:solidFill>
                <a:sym typeface="Symbol"/>
              </a:rPr>
              <a:t>G</a:t>
            </a:r>
            <a:r>
              <a:rPr lang="pt-PT" b="1" baseline="0" dirty="0">
                <a:solidFill>
                  <a:schemeClr val="accent1">
                    <a:lumMod val="75000"/>
                  </a:schemeClr>
                </a:solidFill>
                <a:sym typeface="Symbol"/>
              </a:rPr>
              <a:t> = 0 e </a:t>
            </a:r>
            <a:r>
              <a:rPr lang="pt-PT" b="1" i="1" baseline="0" dirty="0">
                <a:solidFill>
                  <a:schemeClr val="accent1">
                    <a:lumMod val="75000"/>
                  </a:schemeClr>
                </a:solidFill>
                <a:sym typeface="Symbol"/>
              </a:rPr>
              <a:t>Q</a:t>
            </a:r>
            <a:r>
              <a:rPr lang="pt-PT" b="1" baseline="0" dirty="0">
                <a:solidFill>
                  <a:schemeClr val="accent1">
                    <a:lumMod val="75000"/>
                  </a:schemeClr>
                </a:solidFill>
                <a:sym typeface="Symbol"/>
              </a:rPr>
              <a:t> = </a:t>
            </a:r>
            <a:r>
              <a:rPr lang="pt-PT" b="1" i="1" baseline="0" dirty="0">
                <a:solidFill>
                  <a:schemeClr val="accent1">
                    <a:lumMod val="75000"/>
                  </a:schemeClr>
                </a:solidFill>
                <a:sym typeface="Symbol"/>
              </a:rPr>
              <a:t>K</a:t>
            </a:r>
            <a:endParaRPr lang="pt-PT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352800" y="5486400"/>
            <a:ext cx="2971800" cy="11080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PT" sz="1600" baseline="0" dirty="0"/>
              <a:t> </a:t>
            </a:r>
            <a:r>
              <a:rPr lang="pt-PT" b="1" baseline="0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0 = </a:t>
            </a:r>
            <a:r>
              <a:rPr lang="pt-PT" b="1" i="1" baseline="0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G</a:t>
            </a:r>
            <a:r>
              <a:rPr lang="pt-PT" b="1" baseline="0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º + </a:t>
            </a:r>
            <a:r>
              <a:rPr lang="pt-PT" b="1" i="1" baseline="0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RT</a:t>
            </a:r>
            <a:r>
              <a:rPr lang="pt-PT" b="1" baseline="0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pt-PT" b="1" baseline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ln</a:t>
            </a:r>
            <a:r>
              <a:rPr lang="pt-PT" b="1" baseline="0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pt-PT" b="1" i="1" baseline="0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K</a:t>
            </a:r>
          </a:p>
          <a:p>
            <a:pPr algn="ctr">
              <a:defRPr/>
            </a:pPr>
            <a:endParaRPr lang="pt-PT" b="1" baseline="0" dirty="0">
              <a:solidFill>
                <a:schemeClr val="bg1"/>
              </a:solidFill>
              <a:latin typeface="Arial" pitchFamily="34" charset="0"/>
              <a:cs typeface="Arial" pitchFamily="34" charset="0"/>
              <a:sym typeface="Symbol"/>
            </a:endParaRPr>
          </a:p>
          <a:p>
            <a:pPr algn="ctr">
              <a:defRPr/>
            </a:pPr>
            <a:r>
              <a:rPr lang="pt-PT" b="1" baseline="0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</a:t>
            </a:r>
            <a:r>
              <a:rPr lang="pt-PT" b="1" i="1" baseline="0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G</a:t>
            </a:r>
            <a:r>
              <a:rPr lang="pt-PT" b="1" baseline="0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 = - </a:t>
            </a:r>
            <a:r>
              <a:rPr lang="pt-PT" b="1" i="1" baseline="0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RT</a:t>
            </a:r>
            <a:r>
              <a:rPr lang="pt-PT" b="1" baseline="0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pt-PT" b="1" baseline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ln</a:t>
            </a:r>
            <a:r>
              <a:rPr lang="pt-PT" b="1" baseline="0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pt-PT" b="1" i="1" baseline="0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K</a:t>
            </a:r>
            <a:endParaRPr lang="pt-PT" baseline="0" dirty="0">
              <a:solidFill>
                <a:schemeClr val="bg1"/>
              </a:solidFill>
              <a:latin typeface="Arial" pitchFamily="34" charset="0"/>
              <a:cs typeface="Arial" pitchFamily="34" charset="0"/>
              <a:sym typeface="Symbol"/>
            </a:endParaRPr>
          </a:p>
          <a:p>
            <a:pPr>
              <a:defRPr/>
            </a:pP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0"/>
            <a:ext cx="7848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pt-PT" sz="4400" b="1" cap="none" smtClean="0">
                <a:solidFill>
                  <a:srgbClr val="3399FF"/>
                </a:solidFill>
                <a:latin typeface="Arial" charset="0"/>
                <a:cs typeface="Arial" charset="0"/>
              </a:rPr>
              <a:t>Reacção não espontânea</a:t>
            </a:r>
          </a:p>
        </p:txBody>
      </p:sp>
      <p:sp>
        <p:nvSpPr>
          <p:cNvPr id="44035" name="CaixaDeTexto 6"/>
          <p:cNvSpPr txBox="1">
            <a:spLocks noChangeArrowheads="1"/>
          </p:cNvSpPr>
          <p:nvPr/>
        </p:nvSpPr>
        <p:spPr bwMode="auto">
          <a:xfrm>
            <a:off x="838200" y="5638800"/>
            <a:ext cx="350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baseline="0"/>
              <a:t> </a:t>
            </a:r>
            <a:endParaRPr lang="pt-PT"/>
          </a:p>
        </p:txBody>
      </p:sp>
      <p:grpSp>
        <p:nvGrpSpPr>
          <p:cNvPr id="3" name="Grupo 27"/>
          <p:cNvGrpSpPr>
            <a:grpSpLocks/>
          </p:cNvGrpSpPr>
          <p:nvPr/>
        </p:nvGrpSpPr>
        <p:grpSpPr bwMode="auto">
          <a:xfrm>
            <a:off x="609600" y="1371600"/>
            <a:ext cx="4876800" cy="4343400"/>
            <a:chOff x="768935" y="1219200"/>
            <a:chExt cx="4555347" cy="4343400"/>
          </a:xfrm>
        </p:grpSpPr>
        <p:grpSp>
          <p:nvGrpSpPr>
            <p:cNvPr id="4" name="Grupo 26"/>
            <p:cNvGrpSpPr>
              <a:grpSpLocks/>
            </p:cNvGrpSpPr>
            <p:nvPr/>
          </p:nvGrpSpPr>
          <p:grpSpPr bwMode="auto">
            <a:xfrm>
              <a:off x="768935" y="1219200"/>
              <a:ext cx="4323040" cy="4343400"/>
              <a:chOff x="768935" y="1219200"/>
              <a:chExt cx="4323040" cy="4343400"/>
            </a:xfrm>
          </p:grpSpPr>
          <p:grpSp>
            <p:nvGrpSpPr>
              <p:cNvPr id="5" name="Grupo 25"/>
              <p:cNvGrpSpPr>
                <a:grpSpLocks/>
              </p:cNvGrpSpPr>
              <p:nvPr/>
            </p:nvGrpSpPr>
            <p:grpSpPr bwMode="auto">
              <a:xfrm>
                <a:off x="768935" y="1219200"/>
                <a:ext cx="4323040" cy="4343400"/>
                <a:chOff x="768935" y="1219200"/>
                <a:chExt cx="4323040" cy="4343400"/>
              </a:xfrm>
            </p:grpSpPr>
            <p:grpSp>
              <p:nvGrpSpPr>
                <p:cNvPr id="6" name="Grupo 22"/>
                <p:cNvGrpSpPr>
                  <a:grpSpLocks/>
                </p:cNvGrpSpPr>
                <p:nvPr/>
              </p:nvGrpSpPr>
              <p:grpSpPr bwMode="auto">
                <a:xfrm>
                  <a:off x="768935" y="1219200"/>
                  <a:ext cx="4323040" cy="4343400"/>
                  <a:chOff x="768935" y="1219200"/>
                  <a:chExt cx="4323040" cy="4343400"/>
                </a:xfrm>
              </p:grpSpPr>
              <p:pic>
                <p:nvPicPr>
                  <p:cNvPr id="44047" name="Picture 2" descr="http://cwx.prenhall.com/petrucci/medialib/media_portfolio/text_images/FG20_11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 l="31963" r="31573" b="8696"/>
                  <a:stretch>
                    <a:fillRect/>
                  </a:stretch>
                </p:blipFill>
                <p:spPr bwMode="auto">
                  <a:xfrm>
                    <a:off x="768935" y="1219200"/>
                    <a:ext cx="4323040" cy="43434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cxnSp>
                <p:nvCxnSpPr>
                  <p:cNvPr id="9" name="Conexão recta 8"/>
                  <p:cNvCxnSpPr/>
                  <p:nvPr/>
                </p:nvCxnSpPr>
                <p:spPr>
                  <a:xfrm rot="10800000">
                    <a:off x="1495537" y="1565275"/>
                    <a:ext cx="2522346" cy="1588"/>
                  </a:xfrm>
                  <a:prstGeom prst="line">
                    <a:avLst/>
                  </a:prstGeom>
                  <a:ln>
                    <a:solidFill>
                      <a:srgbClr val="00CC00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1" name="Conexão recta unidireccional 10"/>
                <p:cNvCxnSpPr/>
                <p:nvPr/>
              </p:nvCxnSpPr>
              <p:spPr>
                <a:xfrm rot="5400000">
                  <a:off x="244739" y="2963121"/>
                  <a:ext cx="2879725" cy="1482"/>
                </a:xfrm>
                <a:prstGeom prst="straightConnector1">
                  <a:avLst/>
                </a:prstGeom>
                <a:ln>
                  <a:solidFill>
                    <a:schemeClr val="accent5"/>
                  </a:solidFill>
                  <a:prstDash val="solid"/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044" name="CaixaDeTexto 14"/>
              <p:cNvSpPr txBox="1">
                <a:spLocks noChangeArrowheads="1"/>
              </p:cNvSpPr>
              <p:nvPr/>
            </p:nvSpPr>
            <p:spPr bwMode="auto">
              <a:xfrm>
                <a:off x="1683335" y="2286000"/>
                <a:ext cx="2209800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pt-PT" baseline="0"/>
                  <a:t>  </a:t>
                </a:r>
                <a:r>
                  <a:rPr lang="pt-PT" sz="1400" b="1" baseline="0">
                    <a:solidFill>
                      <a:srgbClr val="0070C0"/>
                    </a:solidFill>
                    <a:sym typeface="Symbol" pitchFamily="18" charset="2"/>
                  </a:rPr>
                  <a:t>Gº = Gº(produtos) –</a:t>
                </a:r>
              </a:p>
              <a:p>
                <a:r>
                  <a:rPr lang="pt-PT" sz="1400" b="1" baseline="0">
                    <a:solidFill>
                      <a:srgbClr val="0070C0"/>
                    </a:solidFill>
                    <a:sym typeface="Symbol" pitchFamily="18" charset="2"/>
                  </a:rPr>
                  <a:t>Gº(reagentes) &gt; 0</a:t>
                </a:r>
                <a:endParaRPr lang="pt-PT" b="1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44042" name="CaixaDeTexto 15"/>
            <p:cNvSpPr txBox="1">
              <a:spLocks noChangeArrowheads="1"/>
            </p:cNvSpPr>
            <p:nvPr/>
          </p:nvSpPr>
          <p:spPr bwMode="auto">
            <a:xfrm>
              <a:off x="3952682" y="1323105"/>
              <a:ext cx="1371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PT"/>
                <a:t> </a:t>
              </a:r>
              <a:r>
                <a:rPr lang="pt-PT" baseline="0"/>
                <a:t> </a:t>
              </a:r>
              <a:r>
                <a:rPr lang="pt-PT" sz="1400" baseline="0"/>
                <a:t>Gº (produtos)</a:t>
              </a:r>
              <a:endParaRPr lang="pt-PT"/>
            </a:p>
          </p:txBody>
        </p:sp>
      </p:grpSp>
      <p:sp>
        <p:nvSpPr>
          <p:cNvPr id="44037" name="CaixaDeTexto 21"/>
          <p:cNvSpPr txBox="1">
            <a:spLocks noChangeArrowheads="1"/>
          </p:cNvSpPr>
          <p:nvPr/>
        </p:nvSpPr>
        <p:spPr bwMode="auto">
          <a:xfrm>
            <a:off x="26988" y="4308475"/>
            <a:ext cx="152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/>
              <a:t> </a:t>
            </a:r>
            <a:r>
              <a:rPr lang="pt-PT" baseline="0"/>
              <a:t> </a:t>
            </a:r>
            <a:r>
              <a:rPr lang="pt-PT" sz="1400" baseline="0"/>
              <a:t>Gº (reagentes)</a:t>
            </a:r>
            <a:endParaRPr lang="pt-PT"/>
          </a:p>
        </p:txBody>
      </p:sp>
      <p:sp>
        <p:nvSpPr>
          <p:cNvPr id="33" name="CaixaDeTexto 32"/>
          <p:cNvSpPr txBox="1"/>
          <p:nvPr/>
        </p:nvSpPr>
        <p:spPr>
          <a:xfrm>
            <a:off x="4954019" y="2601912"/>
            <a:ext cx="3688899" cy="269612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pt-PT" sz="2000" b="1" baseline="0">
                <a:solidFill>
                  <a:srgbClr val="000000"/>
                </a:solidFill>
                <a:latin typeface="Arial" charset="0"/>
                <a:cs typeface="Arial" charset="0"/>
              </a:rPr>
              <a:t>∆</a:t>
            </a:r>
            <a:r>
              <a:rPr lang="pt-PT" sz="2000" b="1" i="1" baseline="0">
                <a:solidFill>
                  <a:srgbClr val="000000"/>
                </a:solidFill>
                <a:latin typeface="Arial" charset="0"/>
                <a:cs typeface="Arial" charset="0"/>
              </a:rPr>
              <a:t>G</a:t>
            </a:r>
            <a:r>
              <a:rPr lang="pt-PT" sz="2000" b="1" baseline="0">
                <a:solidFill>
                  <a:srgbClr val="000000"/>
                </a:solidFill>
                <a:latin typeface="Arial" charset="0"/>
                <a:cs typeface="Arial" charset="0"/>
              </a:rPr>
              <a:t>º &gt; 0, </a:t>
            </a:r>
          </a:p>
          <a:p>
            <a:endParaRPr lang="pt-PT" sz="2000" b="1" baseline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r>
              <a:rPr lang="pt-PT" sz="2000" b="1" baseline="0">
                <a:solidFill>
                  <a:srgbClr val="000000"/>
                </a:solidFill>
                <a:latin typeface="Arial" charset="0"/>
                <a:cs typeface="Arial" charset="0"/>
              </a:rPr>
              <a:t>pois </a:t>
            </a:r>
            <a:r>
              <a:rPr lang="pt-PT" sz="2000" b="1" i="1" baseline="0">
                <a:solidFill>
                  <a:srgbClr val="000000"/>
                </a:solidFill>
                <a:latin typeface="Arial" charset="0"/>
                <a:cs typeface="Arial" charset="0"/>
              </a:rPr>
              <a:t>G</a:t>
            </a:r>
            <a:r>
              <a:rPr lang="pt-PT" sz="2000" b="1" baseline="0">
                <a:solidFill>
                  <a:srgbClr val="000000"/>
                </a:solidFill>
                <a:latin typeface="Arial" charset="0"/>
                <a:cs typeface="Arial" charset="0"/>
              </a:rPr>
              <a:t>º</a:t>
            </a:r>
            <a:r>
              <a:rPr lang="pt-PT" sz="2000" b="1">
                <a:solidFill>
                  <a:srgbClr val="000000"/>
                </a:solidFill>
                <a:latin typeface="Arial" charset="0"/>
                <a:cs typeface="Arial" charset="0"/>
              </a:rPr>
              <a:t>produtos</a:t>
            </a:r>
            <a:r>
              <a:rPr lang="pt-PT" sz="2000" b="1" baseline="0">
                <a:solidFill>
                  <a:srgbClr val="000000"/>
                </a:solidFill>
                <a:latin typeface="Arial" charset="0"/>
                <a:cs typeface="Arial" charset="0"/>
              </a:rPr>
              <a:t> &gt; </a:t>
            </a:r>
            <a:r>
              <a:rPr lang="pt-PT" sz="2000" b="1" i="1" baseline="0">
                <a:solidFill>
                  <a:srgbClr val="000000"/>
                </a:solidFill>
                <a:latin typeface="Arial" charset="0"/>
                <a:cs typeface="Arial" charset="0"/>
              </a:rPr>
              <a:t>G</a:t>
            </a:r>
            <a:r>
              <a:rPr lang="pt-PT" sz="2000" b="1" baseline="0">
                <a:solidFill>
                  <a:srgbClr val="000000"/>
                </a:solidFill>
                <a:latin typeface="Arial" charset="0"/>
                <a:cs typeface="Arial" charset="0"/>
              </a:rPr>
              <a:t>º</a:t>
            </a:r>
            <a:r>
              <a:rPr lang="pt-PT" sz="2000" b="1">
                <a:solidFill>
                  <a:srgbClr val="000000"/>
                </a:solidFill>
                <a:latin typeface="Arial" charset="0"/>
                <a:cs typeface="Arial" charset="0"/>
              </a:rPr>
              <a:t> reagentes</a:t>
            </a:r>
          </a:p>
          <a:p>
            <a:endParaRPr lang="pt-PT" sz="2000" baseline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r>
              <a:rPr lang="pt-PT" sz="2000" b="1" baseline="0">
                <a:solidFill>
                  <a:schemeClr val="tx1"/>
                </a:solidFill>
                <a:latin typeface="Arial" charset="0"/>
                <a:cs typeface="Arial" charset="0"/>
              </a:rPr>
              <a:t>A reacção não é espontânea.</a:t>
            </a:r>
            <a:r>
              <a:rPr lang="pt-PT" sz="2000" baseline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pt-PT" sz="2000" b="1" baseline="0">
                <a:solidFill>
                  <a:srgbClr val="000000"/>
                </a:solidFill>
                <a:latin typeface="Arial" charset="0"/>
                <a:cs typeface="Arial" charset="0"/>
              </a:rPr>
              <a:t>Os reagentes são  favorecidos em relação aos produtos</a:t>
            </a:r>
            <a:r>
              <a:rPr lang="pt-PT" sz="2000" baseline="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cwx.prenhall.com/petrucci/medialib/media_portfolio/text_images/FG20_11.JPG"/>
          <p:cNvPicPr>
            <a:picLocks noChangeAspect="1" noChangeArrowheads="1"/>
          </p:cNvPicPr>
          <p:nvPr/>
        </p:nvPicPr>
        <p:blipFill>
          <a:blip r:embed="rId3" cstate="print"/>
          <a:srcRect l="66853" b="7065"/>
          <a:stretch>
            <a:fillRect/>
          </a:stretch>
        </p:blipFill>
        <p:spPr bwMode="auto">
          <a:xfrm>
            <a:off x="685800" y="1752600"/>
            <a:ext cx="3657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Conexão recta 7"/>
          <p:cNvCxnSpPr/>
          <p:nvPr/>
        </p:nvCxnSpPr>
        <p:spPr>
          <a:xfrm>
            <a:off x="1295400" y="2117725"/>
            <a:ext cx="2362200" cy="1588"/>
          </a:xfrm>
          <a:prstGeom prst="line">
            <a:avLst/>
          </a:prstGeom>
          <a:ln>
            <a:solidFill>
              <a:srgbClr val="00CC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xão recta unidireccional 9"/>
          <p:cNvCxnSpPr/>
          <p:nvPr/>
        </p:nvCxnSpPr>
        <p:spPr>
          <a:xfrm rot="5400000">
            <a:off x="2171701" y="3452812"/>
            <a:ext cx="2667000" cy="3175"/>
          </a:xfrm>
          <a:prstGeom prst="straightConnector1">
            <a:avLst/>
          </a:prstGeom>
          <a:ln>
            <a:solidFill>
              <a:schemeClr val="accent5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61" name="CaixaDeTexto 10"/>
          <p:cNvSpPr txBox="1">
            <a:spLocks noChangeArrowheads="1"/>
          </p:cNvSpPr>
          <p:nvPr/>
        </p:nvSpPr>
        <p:spPr bwMode="auto">
          <a:xfrm>
            <a:off x="1981200" y="2819400"/>
            <a:ext cx="2365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baseline="0"/>
              <a:t>  </a:t>
            </a:r>
            <a:r>
              <a:rPr lang="pt-PT" sz="1400" b="1" baseline="0">
                <a:solidFill>
                  <a:srgbClr val="0070C0"/>
                </a:solidFill>
                <a:sym typeface="Symbol" pitchFamily="18" charset="2"/>
              </a:rPr>
              <a:t>Gº = Gº(produtos) –</a:t>
            </a:r>
          </a:p>
          <a:p>
            <a:r>
              <a:rPr lang="pt-PT" sz="1400" b="1" baseline="0">
                <a:solidFill>
                  <a:srgbClr val="0070C0"/>
                </a:solidFill>
                <a:sym typeface="Symbol" pitchFamily="18" charset="2"/>
              </a:rPr>
              <a:t>Gº(reagentes) &lt; 0</a:t>
            </a:r>
            <a:endParaRPr lang="pt-PT" b="1">
              <a:solidFill>
                <a:srgbClr val="0070C0"/>
              </a:solidFill>
            </a:endParaRPr>
          </a:p>
        </p:txBody>
      </p:sp>
      <p:sp>
        <p:nvSpPr>
          <p:cNvPr id="45062" name="CaixaDeTexto 11"/>
          <p:cNvSpPr txBox="1">
            <a:spLocks noChangeArrowheads="1"/>
          </p:cNvSpPr>
          <p:nvPr/>
        </p:nvSpPr>
        <p:spPr bwMode="auto">
          <a:xfrm>
            <a:off x="-26988" y="1939925"/>
            <a:ext cx="1524001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/>
              <a:t> </a:t>
            </a:r>
            <a:r>
              <a:rPr lang="pt-PT" baseline="0"/>
              <a:t> </a:t>
            </a:r>
            <a:r>
              <a:rPr lang="pt-PT" sz="1400" baseline="0"/>
              <a:t>Gº (reagentes)</a:t>
            </a:r>
            <a:endParaRPr lang="pt-PT"/>
          </a:p>
        </p:txBody>
      </p:sp>
      <p:sp>
        <p:nvSpPr>
          <p:cNvPr id="45063" name="CaixaDeTexto 12"/>
          <p:cNvSpPr txBox="1">
            <a:spLocks noChangeArrowheads="1"/>
          </p:cNvSpPr>
          <p:nvPr/>
        </p:nvSpPr>
        <p:spPr bwMode="auto">
          <a:xfrm>
            <a:off x="3733800" y="4648200"/>
            <a:ext cx="1468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/>
              <a:t> </a:t>
            </a:r>
            <a:r>
              <a:rPr lang="pt-PT" baseline="0"/>
              <a:t> </a:t>
            </a:r>
            <a:r>
              <a:rPr lang="pt-PT" sz="1400" baseline="0"/>
              <a:t>Gº (produtos)</a:t>
            </a:r>
            <a:endParaRPr lang="pt-PT"/>
          </a:p>
        </p:txBody>
      </p:sp>
      <p:sp>
        <p:nvSpPr>
          <p:cNvPr id="14" name="CaixaDeTexto 13"/>
          <p:cNvSpPr txBox="1"/>
          <p:nvPr/>
        </p:nvSpPr>
        <p:spPr>
          <a:xfrm>
            <a:off x="4953000" y="2362200"/>
            <a:ext cx="3810000" cy="224676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pt-PT" sz="2000" b="1" baseline="0">
                <a:solidFill>
                  <a:srgbClr val="000000"/>
                </a:solidFill>
                <a:latin typeface="Arial" charset="0"/>
                <a:cs typeface="Arial" charset="0"/>
              </a:rPr>
              <a:t>∆</a:t>
            </a:r>
            <a:r>
              <a:rPr lang="pt-PT" sz="2000" b="1" i="1" baseline="0">
                <a:solidFill>
                  <a:srgbClr val="000000"/>
                </a:solidFill>
                <a:latin typeface="Arial" charset="0"/>
                <a:cs typeface="Arial" charset="0"/>
              </a:rPr>
              <a:t>G</a:t>
            </a:r>
            <a:r>
              <a:rPr lang="pt-PT" sz="2000" b="1" baseline="0">
                <a:solidFill>
                  <a:srgbClr val="000000"/>
                </a:solidFill>
                <a:latin typeface="Arial" charset="0"/>
                <a:cs typeface="Arial" charset="0"/>
              </a:rPr>
              <a:t>º &lt; 0, </a:t>
            </a:r>
          </a:p>
          <a:p>
            <a:endParaRPr lang="pt-PT" sz="2000" b="1" baseline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r>
              <a:rPr lang="pt-PT" sz="2000" b="1" baseline="0">
                <a:solidFill>
                  <a:srgbClr val="000000"/>
                </a:solidFill>
                <a:latin typeface="Arial" charset="0"/>
                <a:cs typeface="Arial" charset="0"/>
              </a:rPr>
              <a:t>pois </a:t>
            </a:r>
            <a:r>
              <a:rPr lang="pt-PT" sz="2000" b="1" i="1" baseline="0">
                <a:solidFill>
                  <a:srgbClr val="000000"/>
                </a:solidFill>
                <a:latin typeface="Arial" charset="0"/>
                <a:cs typeface="Arial" charset="0"/>
              </a:rPr>
              <a:t>G</a:t>
            </a:r>
            <a:r>
              <a:rPr lang="pt-PT" sz="2000" b="1" baseline="0">
                <a:solidFill>
                  <a:srgbClr val="000000"/>
                </a:solidFill>
                <a:latin typeface="Arial" charset="0"/>
                <a:cs typeface="Arial" charset="0"/>
              </a:rPr>
              <a:t>º</a:t>
            </a:r>
            <a:r>
              <a:rPr lang="pt-PT" sz="2000" b="1">
                <a:solidFill>
                  <a:srgbClr val="000000"/>
                </a:solidFill>
                <a:latin typeface="Arial" charset="0"/>
                <a:cs typeface="Arial" charset="0"/>
              </a:rPr>
              <a:t>produtos</a:t>
            </a:r>
            <a:r>
              <a:rPr lang="pt-PT" sz="2000" b="1" baseline="0">
                <a:solidFill>
                  <a:srgbClr val="000000"/>
                </a:solidFill>
                <a:latin typeface="Arial" charset="0"/>
                <a:cs typeface="Arial" charset="0"/>
              </a:rPr>
              <a:t> &lt; </a:t>
            </a:r>
            <a:r>
              <a:rPr lang="pt-PT" sz="2000" b="1" i="1" baseline="0">
                <a:solidFill>
                  <a:srgbClr val="000000"/>
                </a:solidFill>
                <a:latin typeface="Arial" charset="0"/>
                <a:cs typeface="Arial" charset="0"/>
              </a:rPr>
              <a:t>G</a:t>
            </a:r>
            <a:r>
              <a:rPr lang="pt-PT" sz="2000" b="1" baseline="0">
                <a:solidFill>
                  <a:srgbClr val="000000"/>
                </a:solidFill>
                <a:latin typeface="Arial" charset="0"/>
                <a:cs typeface="Arial" charset="0"/>
              </a:rPr>
              <a:t>º</a:t>
            </a:r>
            <a:r>
              <a:rPr lang="pt-PT" sz="2000" b="1">
                <a:solidFill>
                  <a:srgbClr val="000000"/>
                </a:solidFill>
                <a:latin typeface="Arial" charset="0"/>
                <a:cs typeface="Arial" charset="0"/>
              </a:rPr>
              <a:t> reagentes</a:t>
            </a:r>
          </a:p>
          <a:p>
            <a:endParaRPr lang="pt-PT" sz="2000" b="1" baseline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just"/>
            <a:r>
              <a:rPr lang="pt-PT" sz="2000" b="1" baseline="0">
                <a:solidFill>
                  <a:schemeClr val="tx1"/>
                </a:solidFill>
                <a:latin typeface="Arial" charset="0"/>
                <a:cs typeface="Arial" charset="0"/>
              </a:rPr>
              <a:t>A reacção é espontânea.</a:t>
            </a:r>
            <a:r>
              <a:rPr lang="pt-PT" sz="2000" baseline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</a:p>
          <a:p>
            <a:pPr algn="just"/>
            <a:r>
              <a:rPr lang="pt-PT" sz="2000" b="1" baseline="0">
                <a:solidFill>
                  <a:srgbClr val="000000"/>
                </a:solidFill>
                <a:latin typeface="Arial" charset="0"/>
                <a:cs typeface="Arial" charset="0"/>
              </a:rPr>
              <a:t>Os produtos são  favorecidos em relação aos reagentes.</a:t>
            </a:r>
          </a:p>
        </p:txBody>
      </p:sp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pt-PT" sz="4400" b="1" cap="none" smtClean="0">
                <a:solidFill>
                  <a:srgbClr val="3399FF"/>
                </a:solidFill>
                <a:latin typeface="Arial" charset="0"/>
                <a:cs typeface="Arial" charset="0"/>
              </a:rPr>
              <a:t>Reacção espontânea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0"/>
            <a:ext cx="80772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just"/>
            <a:r>
              <a:rPr lang="pt-PT" sz="4000" b="1" cap="none" smtClean="0">
                <a:solidFill>
                  <a:srgbClr val="3399FF"/>
                </a:solidFill>
                <a:latin typeface="Arial" charset="0"/>
                <a:cs typeface="Arial" charset="0"/>
              </a:rPr>
              <a:t>Reacção</a:t>
            </a:r>
            <a:r>
              <a:rPr lang="pt-PT" sz="2400" b="1" cap="none" smtClean="0">
                <a:solidFill>
                  <a:srgbClr val="2C71FF"/>
                </a:solidFill>
                <a:latin typeface="Arial" charset="0"/>
              </a:rPr>
              <a:t> </a:t>
            </a:r>
            <a:r>
              <a:rPr lang="pt-PT" sz="4000" b="1" cap="none" smtClean="0">
                <a:solidFill>
                  <a:srgbClr val="3399FF"/>
                </a:solidFill>
                <a:latin typeface="Arial" charset="0"/>
                <a:cs typeface="Arial" charset="0"/>
              </a:rPr>
              <a:t>em Equilíbrio Químico</a:t>
            </a:r>
          </a:p>
        </p:txBody>
      </p:sp>
      <p:pic>
        <p:nvPicPr>
          <p:cNvPr id="46083" name="Picture 2" descr="http://cwx.prenhall.com/petrucci/medialib/media_portfolio/text_images/FG20_11.JPG"/>
          <p:cNvPicPr>
            <a:picLocks noChangeAspect="1" noChangeArrowheads="1"/>
          </p:cNvPicPr>
          <p:nvPr/>
        </p:nvPicPr>
        <p:blipFill>
          <a:blip r:embed="rId3" cstate="print"/>
          <a:srcRect r="66293" b="8696"/>
          <a:stretch>
            <a:fillRect/>
          </a:stretch>
        </p:blipFill>
        <p:spPr bwMode="auto">
          <a:xfrm>
            <a:off x="1143000" y="1524000"/>
            <a:ext cx="3962400" cy="430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4876800" y="2895600"/>
            <a:ext cx="3810000" cy="163121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PT" sz="2000" b="1" baseline="0" dirty="0">
                <a:latin typeface="Arial" pitchFamily="34" charset="0"/>
                <a:cs typeface="Arial" pitchFamily="34" charset="0"/>
              </a:rPr>
              <a:t>∆</a:t>
            </a:r>
            <a:r>
              <a:rPr lang="pt-PT" sz="2000" b="1" i="1" baseline="0" dirty="0">
                <a:latin typeface="Arial" pitchFamily="34" charset="0"/>
                <a:cs typeface="Arial" pitchFamily="34" charset="0"/>
              </a:rPr>
              <a:t>G</a:t>
            </a:r>
            <a:r>
              <a:rPr lang="pt-PT" sz="2000" b="1" baseline="0" dirty="0">
                <a:latin typeface="Arial" pitchFamily="34" charset="0"/>
                <a:cs typeface="Arial" pitchFamily="34" charset="0"/>
              </a:rPr>
              <a:t>º = 0</a:t>
            </a:r>
          </a:p>
          <a:p>
            <a:pPr>
              <a:defRPr/>
            </a:pPr>
            <a:endParaRPr lang="pt-PT" sz="2000" b="1" baseline="0" dirty="0"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pt-PT" sz="2000" b="1" baseline="0" dirty="0">
                <a:latin typeface="Arial" pitchFamily="34" charset="0"/>
                <a:cs typeface="Arial" pitchFamily="34" charset="0"/>
              </a:rPr>
              <a:t>Os produtos e os reagentes são igualmente  favorecidos no equilíbrio.</a:t>
            </a:r>
            <a:endParaRPr lang="pt-PT" sz="2000" baseline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077200" cy="1143000"/>
          </a:xfrm>
        </p:spPr>
        <p:txBody>
          <a:bodyPr/>
          <a:lstStyle/>
          <a:p>
            <a:pPr>
              <a:defRPr/>
            </a:pPr>
            <a:r>
              <a:rPr lang="pt-PT" sz="3200" b="1" cap="none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</a:rPr>
              <a:t>Energia de </a:t>
            </a:r>
            <a:r>
              <a:rPr lang="pt-PT" sz="3200" b="1" cap="none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</a:rPr>
              <a:t>Gibbs</a:t>
            </a:r>
            <a:r>
              <a:rPr lang="pt-PT" sz="3200" b="1" cap="none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</a:rPr>
              <a:t> e Equilíbrio Químico</a:t>
            </a:r>
            <a:endParaRPr lang="pt-PT" dirty="0"/>
          </a:p>
        </p:txBody>
      </p:sp>
      <p:graphicFrame>
        <p:nvGraphicFramePr>
          <p:cNvPr id="47135" name="Group 31"/>
          <p:cNvGraphicFramePr>
            <a:graphicFrameLocks noGrp="1"/>
          </p:cNvGraphicFramePr>
          <p:nvPr>
            <p:ph sz="quarter" idx="1"/>
          </p:nvPr>
        </p:nvGraphicFramePr>
        <p:xfrm>
          <a:off x="457200" y="2057400"/>
          <a:ext cx="8153400" cy="3108960"/>
        </p:xfrm>
        <a:graphic>
          <a:graphicData uri="http://schemas.openxmlformats.org/drawingml/2006/table">
            <a:tbl>
              <a:tblPr/>
              <a:tblGrid>
                <a:gridCol w="749300"/>
                <a:gridCol w="1247775"/>
                <a:gridCol w="1247775"/>
                <a:gridCol w="490855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A6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6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00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ln </a:t>
                      </a:r>
                      <a:r>
                        <a:rPr kumimoji="0" lang="pt-PT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K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00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∆</a:t>
                      </a:r>
                      <a:r>
                        <a:rPr kumimoji="0" lang="pt-PT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G</a:t>
                      </a:r>
                      <a:r>
                        <a:rPr kumimoji="0" lang="pt-P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º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00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Comentários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A6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007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&gt;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A6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6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Positivo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Negativo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 reacção é espontânea. Os produtos são favorecidos em relação aos reagentes.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A6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=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A6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6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Os produtos e os reagentes são igualmente favorecidos.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A6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&lt;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A6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6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Negativo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Positivo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 reacção não é espontânea. Os reagentes são favorecidos em relação aos produtos.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A6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381000" y="2753816"/>
            <a:ext cx="8229600" cy="3555504"/>
          </a:xfrm>
        </p:spPr>
        <p:txBody>
          <a:bodyPr>
            <a:normAutofit/>
          </a:bodyPr>
          <a:lstStyle/>
          <a:p>
            <a:pPr marL="0" indent="446088" eaLnBrk="1" hangingPunct="1">
              <a:buClr>
                <a:srgbClr val="FFFF00"/>
              </a:buClr>
              <a:buFont typeface="Wingdings" pitchFamily="2" charset="2"/>
              <a:buNone/>
            </a:pPr>
            <a:endParaRPr lang="en-US" sz="1800" dirty="0" smtClean="0">
              <a:solidFill>
                <a:schemeClr val="bg1"/>
              </a:solidFill>
              <a:latin typeface="Tahoma" pitchFamily="34" charset="0"/>
            </a:endParaRPr>
          </a:p>
          <a:p>
            <a:pPr marL="0" indent="446088" algn="just" eaLnBrk="1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</a:pPr>
            <a:r>
              <a:rPr lang="pt-PT" dirty="0" smtClean="0">
                <a:latin typeface="Arial" charset="0"/>
                <a:cs typeface="Arial" charset="0"/>
              </a:rPr>
              <a:t>O equilíbrio químico não é alcançado instantaneamente.</a:t>
            </a:r>
          </a:p>
          <a:p>
            <a:pPr marL="0" indent="446088" algn="just" eaLnBrk="1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</a:pPr>
            <a:endParaRPr lang="pt-PT" dirty="0" smtClean="0">
              <a:latin typeface="Arial" charset="0"/>
              <a:cs typeface="Arial" charset="0"/>
            </a:endParaRPr>
          </a:p>
          <a:p>
            <a:pPr marL="0" indent="446088" algn="just" eaLnBrk="1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</a:pPr>
            <a:r>
              <a:rPr lang="pt-PT" dirty="0" smtClean="0">
                <a:latin typeface="Arial" charset="0"/>
                <a:cs typeface="Arial" charset="0"/>
              </a:rPr>
              <a:t> Segundo o Princípio de Le Châtelier, o equilíbrio químico pode ser perturbado (deslocado).</a:t>
            </a:r>
          </a:p>
        </p:txBody>
      </p:sp>
      <p:pic>
        <p:nvPicPr>
          <p:cNvPr id="9" name="Picture 6" descr="17228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61398" y="970037"/>
            <a:ext cx="15430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DEFINIÇÃO</a:t>
            </a:r>
            <a:endParaRPr lang="pt-BR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1001" t="20667" r="13000" b="69467"/>
          <a:stretch>
            <a:fillRect/>
          </a:stretch>
        </p:blipFill>
        <p:spPr bwMode="auto">
          <a:xfrm>
            <a:off x="971600" y="2780928"/>
            <a:ext cx="7086913" cy="1120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835696" y="4941168"/>
            <a:ext cx="533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dirty="0">
                <a:latin typeface="Arial" charset="0"/>
              </a:rPr>
              <a:t>A + B</a:t>
            </a:r>
            <a:r>
              <a:rPr lang="pt-BR" sz="3200" dirty="0">
                <a:latin typeface="Arial" charset="0"/>
              </a:rPr>
              <a:t>              </a:t>
            </a:r>
            <a:r>
              <a:rPr lang="pt-BR" dirty="0">
                <a:latin typeface="Arial" charset="0"/>
              </a:rPr>
              <a:t>C + D</a:t>
            </a:r>
          </a:p>
        </p:txBody>
      </p:sp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3794671" y="5144368"/>
            <a:ext cx="1339850" cy="228600"/>
            <a:chOff x="2612" y="1536"/>
            <a:chExt cx="536" cy="96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2612" y="1536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2620" y="1632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PT" sz="3200" b="1" cap="none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</a:rPr>
              <a:t>Reacções</a:t>
            </a:r>
            <a:r>
              <a:rPr lang="en-US" sz="3200" b="1" cap="none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</a:rPr>
              <a:t> </a:t>
            </a:r>
            <a:r>
              <a:rPr lang="en-US" sz="3200" b="1" cap="none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</a:rPr>
              <a:t>e </a:t>
            </a:r>
            <a:r>
              <a:rPr lang="pt-PT" sz="3200" b="1" cap="none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</a:rPr>
              <a:t>Equilíbrio</a:t>
            </a:r>
            <a:endParaRPr lang="pt-PT" sz="3200" b="1" cap="none" dirty="0">
              <a:solidFill>
                <a:schemeClr val="accent6">
                  <a:lumMod val="60000"/>
                  <a:lumOff val="40000"/>
                </a:schemeClr>
              </a:solidFill>
              <a:latin typeface="Arial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v"/>
              <a:defRPr/>
            </a:pPr>
            <a:r>
              <a:rPr lang="en-US" sz="2000" dirty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Algumas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reacções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parecem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gastar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todos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os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reagentes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:</a:t>
            </a:r>
            <a:br>
              <a:rPr lang="en-US" sz="2400" dirty="0"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>
                <a:latin typeface="Arial" pitchFamily="34" charset="0"/>
                <a:cs typeface="Arial" pitchFamily="34" charset="0"/>
              </a:rPr>
            </a:b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v"/>
              <a:defRPr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v"/>
              <a:defRPr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v"/>
              <a:defRPr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v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No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entanto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permanecem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pequenas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quantidades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sendo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mais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correcto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escrever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: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2">
                  <a:lumMod val="60000"/>
                  <a:lumOff val="40000"/>
                </a:schemeClr>
              </a:buClr>
              <a:buFont typeface="Wingdings"/>
              <a:buChar char=""/>
              <a:defRPr/>
            </a:pPr>
            <a:endParaRPr lang="pt-PT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26" name="Object 5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828800" y="5638800"/>
          <a:ext cx="4876800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ção" r:id="rId4" imgW="1828800" imgH="215640" progId="Equation.3">
                  <p:embed/>
                </p:oleObj>
              </mc:Choice>
              <mc:Fallback>
                <p:oleObj name="Equação" r:id="rId4" imgW="1828800" imgH="215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5638800"/>
                        <a:ext cx="4876800" cy="5762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7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438400" y="3200400"/>
          <a:ext cx="44958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Microsoft Equation 3.0" r:id="rId6" imgW="1803240" imgH="457200" progId="Equation.3">
                  <p:embed/>
                </p:oleObj>
              </mc:Choice>
              <mc:Fallback>
                <p:oleObj name="Microsoft Equation 3.0" r:id="rId6" imgW="1803240" imgH="457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33333"/>
                      <a:stretch>
                        <a:fillRect/>
                      </a:stretch>
                    </p:blipFill>
                    <p:spPr bwMode="auto">
                      <a:xfrm>
                        <a:off x="2438400" y="3200400"/>
                        <a:ext cx="4495800" cy="609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0" name="Picture 10" descr="explosive2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67200" y="19812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11" descr="explosive_safety_symbol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-2739744">
            <a:off x="4419600" y="4572000"/>
            <a:ext cx="8001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6016"/>
            <a:ext cx="8229600" cy="10668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b="1" cap="none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Estabelecer</a:t>
            </a:r>
            <a:r>
              <a:rPr lang="en-US" sz="3200" b="1" cap="none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o </a:t>
            </a:r>
            <a:r>
              <a:rPr lang="en-US" sz="3200" b="1" cap="none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equilíbrio</a:t>
            </a:r>
            <a:endParaRPr lang="pt-PT" sz="3200" b="1" cap="none" dirty="0">
              <a:solidFill>
                <a:schemeClr val="accent6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752600"/>
            <a:ext cx="8229600" cy="5105400"/>
          </a:xfrm>
        </p:spPr>
        <p:txBody>
          <a:bodyPr>
            <a:normAutofit/>
          </a:bodyPr>
          <a:lstStyle/>
          <a:p>
            <a:pPr marL="0" indent="357188" eaLnBrk="1" hangingPunct="1">
              <a:lnSpc>
                <a:spcPct val="80000"/>
              </a:lnSpc>
              <a:buClr>
                <a:srgbClr val="2C71FF"/>
              </a:buClr>
              <a:buSzPct val="100000"/>
              <a:buFont typeface="Wingdings" pitchFamily="2" charset="2"/>
              <a:buChar char="v"/>
            </a:pPr>
            <a:r>
              <a:rPr lang="en-US" sz="2400" dirty="0" err="1" smtClean="0">
                <a:latin typeface="Tahoma" pitchFamily="34" charset="0"/>
              </a:rPr>
              <a:t>Algumas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reacções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são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muito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rápidas</a:t>
            </a:r>
            <a:r>
              <a:rPr lang="en-US" sz="2400" dirty="0" smtClean="0">
                <a:latin typeface="Tahoma" pitchFamily="34" charset="0"/>
              </a:rPr>
              <a:t>, </a:t>
            </a:r>
            <a:r>
              <a:rPr lang="en-US" sz="2400" dirty="0" err="1" smtClean="0">
                <a:latin typeface="Tahoma" pitchFamily="34" charset="0"/>
              </a:rPr>
              <a:t>este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exemplo</a:t>
            </a:r>
            <a:r>
              <a:rPr lang="en-US" sz="2400" dirty="0" smtClean="0">
                <a:latin typeface="Tahoma" pitchFamily="34" charset="0"/>
              </a:rPr>
              <a:t>  é </a:t>
            </a:r>
            <a:r>
              <a:rPr lang="en-US" sz="2400" dirty="0" err="1" smtClean="0">
                <a:latin typeface="Tahoma" pitchFamily="34" charset="0"/>
              </a:rPr>
              <a:t>explosivo</a:t>
            </a:r>
            <a:endParaRPr lang="en-US" sz="2400" dirty="0" smtClean="0">
              <a:latin typeface="Tahoma" pitchFamily="34" charset="0"/>
            </a:endParaRPr>
          </a:p>
          <a:p>
            <a:pPr marL="0" indent="357188" eaLnBrk="1" hangingPunct="1">
              <a:lnSpc>
                <a:spcPct val="80000"/>
              </a:lnSpc>
              <a:buClr>
                <a:srgbClr val="00CC00"/>
              </a:buClr>
              <a:buFont typeface="Wingdings" pitchFamily="2" charset="2"/>
              <a:buChar char="v"/>
            </a:pPr>
            <a:endParaRPr lang="en-US" dirty="0" smtClean="0">
              <a:latin typeface="Tahoma" pitchFamily="34" charset="0"/>
            </a:endParaRPr>
          </a:p>
          <a:p>
            <a:pPr marL="0" indent="357188" eaLnBrk="1" hangingPunct="1">
              <a:lnSpc>
                <a:spcPct val="80000"/>
              </a:lnSpc>
              <a:buFontTx/>
              <a:buNone/>
            </a:pPr>
            <a:endParaRPr lang="en-US" dirty="0" smtClean="0"/>
          </a:p>
          <a:p>
            <a:pPr marL="0" indent="357188" eaLnBrk="1" hangingPunct="1">
              <a:lnSpc>
                <a:spcPct val="80000"/>
              </a:lnSpc>
              <a:buFontTx/>
              <a:buNone/>
            </a:pPr>
            <a:endParaRPr lang="en-US" dirty="0" smtClean="0"/>
          </a:p>
          <a:p>
            <a:pPr marL="0" indent="357188" eaLnBrk="1" hangingPunct="1">
              <a:lnSpc>
                <a:spcPct val="80000"/>
              </a:lnSpc>
              <a:buFontTx/>
              <a:buNone/>
            </a:pPr>
            <a:endParaRPr lang="en-US" dirty="0" smtClean="0"/>
          </a:p>
          <a:p>
            <a:pPr marL="0" indent="357188" eaLnBrk="1" hangingPunct="1">
              <a:lnSpc>
                <a:spcPct val="80000"/>
              </a:lnSpc>
              <a:buClr>
                <a:srgbClr val="00CC00"/>
              </a:buClr>
              <a:buFont typeface="Wingdings" pitchFamily="2" charset="2"/>
              <a:buNone/>
            </a:pPr>
            <a:endParaRPr lang="en-US" dirty="0" smtClean="0"/>
          </a:p>
          <a:p>
            <a:pPr marL="0" indent="357188" eaLnBrk="1" hangingPunct="1">
              <a:lnSpc>
                <a:spcPct val="80000"/>
              </a:lnSpc>
              <a:buClr>
                <a:srgbClr val="00CC00"/>
              </a:buClr>
              <a:buFont typeface="Wingdings" pitchFamily="2" charset="2"/>
              <a:buNone/>
            </a:pPr>
            <a:endParaRPr lang="en-US" dirty="0" smtClean="0"/>
          </a:p>
          <a:p>
            <a:pPr marL="0" indent="357188" eaLnBrk="1" hangingPunct="1">
              <a:lnSpc>
                <a:spcPct val="80000"/>
              </a:lnSpc>
              <a:buClr>
                <a:srgbClr val="00CC00"/>
              </a:buClr>
              <a:buFont typeface="Wingdings" pitchFamily="2" charset="2"/>
              <a:buNone/>
            </a:pPr>
            <a:endParaRPr lang="en-US" dirty="0" smtClean="0"/>
          </a:p>
          <a:p>
            <a:pPr marL="0" indent="357188" eaLnBrk="1" hangingPunct="1">
              <a:lnSpc>
                <a:spcPct val="80000"/>
              </a:lnSpc>
              <a:buClr>
                <a:srgbClr val="2C71FF"/>
              </a:buClr>
              <a:buSzPct val="100000"/>
              <a:buFont typeface="Wingdings" pitchFamily="2" charset="2"/>
              <a:buNone/>
            </a:pPr>
            <a:endParaRPr lang="pt-PT" sz="2000" dirty="0" smtClean="0">
              <a:solidFill>
                <a:srgbClr val="00CC00"/>
              </a:solidFill>
              <a:latin typeface="Tahoma" pitchFamily="34" charset="0"/>
            </a:endParaRPr>
          </a:p>
          <a:p>
            <a:pPr marL="0" indent="357188" eaLnBrk="1" hangingPunct="1">
              <a:lnSpc>
                <a:spcPct val="80000"/>
              </a:lnSpc>
              <a:buClr>
                <a:srgbClr val="00CC00"/>
              </a:buClr>
              <a:buFont typeface="Wingdings" pitchFamily="2" charset="2"/>
              <a:buNone/>
            </a:pPr>
            <a:endParaRPr lang="en-US" dirty="0" smtClean="0">
              <a:latin typeface="Tahoma" pitchFamily="34" charset="0"/>
            </a:endParaRPr>
          </a:p>
          <a:p>
            <a:pPr marL="0" indent="357188" eaLnBrk="1" hangingPunct="1">
              <a:lnSpc>
                <a:spcPct val="80000"/>
              </a:lnSpc>
              <a:buClr>
                <a:srgbClr val="00CC00"/>
              </a:buClr>
              <a:buFont typeface="Wingdings" pitchFamily="2" charset="2"/>
              <a:buNone/>
            </a:pPr>
            <a:r>
              <a:rPr lang="en-US" dirty="0" smtClean="0">
                <a:latin typeface="Tahoma" pitchFamily="34" charset="0"/>
              </a:rPr>
              <a:t> </a:t>
            </a:r>
            <a:endParaRPr lang="pt-PT" dirty="0" smtClean="0">
              <a:latin typeface="Tahoma" pitchFamily="34" charset="0"/>
            </a:endParaRPr>
          </a:p>
        </p:txBody>
      </p:sp>
      <p:pic>
        <p:nvPicPr>
          <p:cNvPr id="23556" name="Picture 8" descr="chemical_hazard_safety_explosive_rotate_lg_wm[1]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23622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3557" name="Object 5"/>
          <p:cNvGraphicFramePr>
            <a:graphicFrameLocks noChangeAspect="1"/>
          </p:cNvGraphicFramePr>
          <p:nvPr/>
        </p:nvGraphicFramePr>
        <p:xfrm>
          <a:off x="1295400" y="4495800"/>
          <a:ext cx="4876800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ção" r:id="rId5" imgW="1828800" imgH="215640" progId="Equation.3">
                  <p:embed/>
                </p:oleObj>
              </mc:Choice>
              <mc:Fallback>
                <p:oleObj name="Equação" r:id="rId5" imgW="1828800" imgH="215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495800"/>
                        <a:ext cx="4876800" cy="5762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3200" b="1" cap="none" smtClean="0">
                <a:solidFill>
                  <a:srgbClr val="2C71FF"/>
                </a:solidFill>
                <a:latin typeface="Arial" charset="0"/>
                <a:cs typeface="Arial" charset="0"/>
              </a:rPr>
              <a:t>O equilíbrio de uma reacção hipotética</a:t>
            </a:r>
            <a:endParaRPr lang="pt-PT" sz="3200" b="1" cap="none" smtClean="0">
              <a:solidFill>
                <a:srgbClr val="2C71FF"/>
              </a:solidFill>
              <a:latin typeface="Arial" charset="0"/>
              <a:cs typeface="Arial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457200" y="1752600"/>
            <a:ext cx="8229600" cy="5105400"/>
          </a:xfrm>
        </p:spPr>
        <p:txBody>
          <a:bodyPr>
            <a:normAutofit/>
          </a:bodyPr>
          <a:lstStyle/>
          <a:p>
            <a:pPr marL="0" indent="357188" eaLnBrk="1" hangingPunct="1">
              <a:lnSpc>
                <a:spcPct val="80000"/>
              </a:lnSpc>
              <a:buClr>
                <a:srgbClr val="2C71FF"/>
              </a:buClr>
              <a:buSzPct val="100000"/>
              <a:buFont typeface="Wingdings" pitchFamily="2" charset="2"/>
              <a:buNone/>
            </a:pPr>
            <a:endParaRPr lang="en-US" smtClean="0"/>
          </a:p>
          <a:p>
            <a:pPr marL="0" indent="357188" eaLnBrk="1" hangingPunct="1">
              <a:lnSpc>
                <a:spcPct val="80000"/>
              </a:lnSpc>
              <a:buClr>
                <a:srgbClr val="00CC00"/>
              </a:buClr>
              <a:buFont typeface="Wingdings" pitchFamily="2" charset="2"/>
              <a:buNone/>
            </a:pPr>
            <a:endParaRPr lang="en-US" smtClean="0"/>
          </a:p>
          <a:p>
            <a:pPr marL="0" indent="357188" eaLnBrk="1" hangingPunct="1">
              <a:lnSpc>
                <a:spcPct val="80000"/>
              </a:lnSpc>
              <a:buClr>
                <a:srgbClr val="2C71FF"/>
              </a:buClr>
              <a:buSzPct val="100000"/>
              <a:buFont typeface="Wingdings" pitchFamily="2" charset="2"/>
              <a:buChar char="v"/>
            </a:pPr>
            <a:r>
              <a:rPr lang="en-US" sz="2000" smtClean="0">
                <a:latin typeface="Tahoma" pitchFamily="34" charset="0"/>
              </a:rPr>
              <a:t>Reacção lenta, hipotética:</a:t>
            </a:r>
            <a:br>
              <a:rPr lang="en-US" sz="2000" smtClean="0">
                <a:latin typeface="Tahoma" pitchFamily="34" charset="0"/>
              </a:rPr>
            </a:br>
            <a:r>
              <a:rPr lang="en-US" sz="2000" smtClean="0">
                <a:latin typeface="Tahoma" pitchFamily="34" charset="0"/>
              </a:rPr>
              <a:t>	</a:t>
            </a:r>
          </a:p>
          <a:p>
            <a:pPr marL="0" indent="357188" eaLnBrk="1" hangingPunct="1">
              <a:lnSpc>
                <a:spcPct val="80000"/>
              </a:lnSpc>
              <a:buClr>
                <a:srgbClr val="00CC00"/>
              </a:buClr>
              <a:buFont typeface="Wingdings" pitchFamily="2" charset="2"/>
              <a:buNone/>
            </a:pPr>
            <a:r>
              <a:rPr lang="en-US" sz="3600" smtClean="0">
                <a:latin typeface="Tahoma" pitchFamily="34" charset="0"/>
              </a:rPr>
              <a:t>                     A+B </a:t>
            </a:r>
            <a:r>
              <a:rPr lang="en-US" sz="3600" smtClean="0">
                <a:latin typeface="Tahoma" pitchFamily="34" charset="0"/>
                <a:sym typeface="Symbol" pitchFamily="18" charset="2"/>
              </a:rPr>
              <a:t></a:t>
            </a:r>
            <a:r>
              <a:rPr lang="en-US" sz="3600" smtClean="0">
                <a:latin typeface="Tahoma" pitchFamily="34" charset="0"/>
              </a:rPr>
              <a:t> C+D</a:t>
            </a:r>
            <a:br>
              <a:rPr lang="en-US" sz="3600" smtClean="0">
                <a:latin typeface="Tahoma" pitchFamily="34" charset="0"/>
              </a:rPr>
            </a:br>
            <a:r>
              <a:rPr lang="en-US" sz="3600" smtClean="0">
                <a:solidFill>
                  <a:srgbClr val="E90062"/>
                </a:solidFill>
                <a:latin typeface="Tahoma" pitchFamily="34" charset="0"/>
              </a:rPr>
              <a:t>                reagentes       </a:t>
            </a:r>
            <a:r>
              <a:rPr lang="en-US" sz="3600" smtClean="0">
                <a:solidFill>
                  <a:srgbClr val="00CC00"/>
                </a:solidFill>
                <a:latin typeface="Tahoma" pitchFamily="34" charset="0"/>
              </a:rPr>
              <a:t>produtos</a:t>
            </a:r>
            <a:endParaRPr lang="pt-PT" sz="3600" smtClean="0">
              <a:solidFill>
                <a:srgbClr val="00CC00"/>
              </a:solidFill>
              <a:latin typeface="Tahoma" pitchFamily="34" charset="0"/>
            </a:endParaRPr>
          </a:p>
          <a:p>
            <a:pPr marL="0" indent="357188" eaLnBrk="1" hangingPunct="1">
              <a:lnSpc>
                <a:spcPct val="80000"/>
              </a:lnSpc>
              <a:buClr>
                <a:srgbClr val="00CC00"/>
              </a:buClr>
              <a:buFont typeface="Wingdings" pitchFamily="2" charset="2"/>
              <a:buNone/>
            </a:pPr>
            <a:endParaRPr lang="en-US" sz="4000" smtClean="0">
              <a:latin typeface="Tahoma" pitchFamily="34" charset="0"/>
            </a:endParaRPr>
          </a:p>
          <a:p>
            <a:pPr marL="0" indent="357188" eaLnBrk="1" hangingPunct="1">
              <a:lnSpc>
                <a:spcPct val="80000"/>
              </a:lnSpc>
              <a:buClr>
                <a:srgbClr val="00CC00"/>
              </a:buClr>
              <a:buFont typeface="Wingdings" pitchFamily="2" charset="2"/>
              <a:buNone/>
            </a:pPr>
            <a:r>
              <a:rPr lang="en-US" smtClean="0">
                <a:latin typeface="Tahoma" pitchFamily="34" charset="0"/>
              </a:rPr>
              <a:t> </a:t>
            </a:r>
            <a:endParaRPr lang="pt-PT" smtClean="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132</TotalTime>
  <Words>2097</Words>
  <Application>Microsoft Office PowerPoint</Application>
  <PresentationFormat>Apresentação na tela (4:3)</PresentationFormat>
  <Paragraphs>359</Paragraphs>
  <Slides>46</Slides>
  <Notes>38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4</vt:i4>
      </vt:variant>
      <vt:variant>
        <vt:lpstr>Títulos de slides</vt:lpstr>
      </vt:variant>
      <vt:variant>
        <vt:i4>46</vt:i4>
      </vt:variant>
    </vt:vector>
  </HeadingPairs>
  <TitlesOfParts>
    <vt:vector size="51" baseType="lpstr">
      <vt:lpstr>Urbano</vt:lpstr>
      <vt:lpstr>Equação</vt:lpstr>
      <vt:lpstr>Microsoft Equation 3.0</vt:lpstr>
      <vt:lpstr>Equation</vt:lpstr>
      <vt:lpstr>Documento</vt:lpstr>
      <vt:lpstr>Equilíbrio Químico</vt:lpstr>
      <vt:lpstr>SUMÁRIO</vt:lpstr>
      <vt:lpstr>OBJETIVOS</vt:lpstr>
      <vt:lpstr>INTRODUÇÃO</vt:lpstr>
      <vt:lpstr>INTRODUÇÃO</vt:lpstr>
      <vt:lpstr>DEFINIÇÃO</vt:lpstr>
      <vt:lpstr>Reacções e Equilíbrio</vt:lpstr>
      <vt:lpstr>Estabelecer o equilíbrio</vt:lpstr>
      <vt:lpstr>O equilíbrio de uma reacção hipotética</vt:lpstr>
      <vt:lpstr>Evolução da reacção A+B   C+D</vt:lpstr>
      <vt:lpstr>Equilíbrio e tempo</vt:lpstr>
      <vt:lpstr> A estequiometria e o equilíbrio</vt:lpstr>
      <vt:lpstr>Variação das concentrações de NO2 e N2O4 ao longo do tempo</vt:lpstr>
      <vt:lpstr>Kc : constante de equilíbrio</vt:lpstr>
      <vt:lpstr>Kp : Constante de equilíbrio gasoso </vt:lpstr>
      <vt:lpstr>Constante de equilíbrio: K</vt:lpstr>
      <vt:lpstr>Relação entre KC e KP </vt:lpstr>
      <vt:lpstr>Lei da acção das massas</vt:lpstr>
      <vt:lpstr>Fases e equilíbrio</vt:lpstr>
      <vt:lpstr>Equilíbrio heterogêneo</vt:lpstr>
      <vt:lpstr>Apresentação do PowerPoint</vt:lpstr>
      <vt:lpstr>Princípio Le Châtelier Perturbação do equilíbrio</vt:lpstr>
      <vt:lpstr>Factores que afectam o equilíbrio químico</vt:lpstr>
      <vt:lpstr>Concentração e equilíbrio</vt:lpstr>
      <vt:lpstr>Q&lt; K</vt:lpstr>
      <vt:lpstr>Q= K</vt:lpstr>
      <vt:lpstr>Q&gt;K</vt:lpstr>
      <vt:lpstr>Perturbação do equilíbrio</vt:lpstr>
      <vt:lpstr>Pressão e equilíbrio</vt:lpstr>
      <vt:lpstr>Variações no volume e na pressão</vt:lpstr>
      <vt:lpstr>Variações no volume e na pressão</vt:lpstr>
      <vt:lpstr>Calor e equilíbrio</vt:lpstr>
      <vt:lpstr>Variações na temperatura</vt:lpstr>
      <vt:lpstr>Processo Haber: Síntese de NH3</vt:lpstr>
      <vt:lpstr>A vida a altitudes elevadas e a produção de hemoglobina</vt:lpstr>
      <vt:lpstr>A vida a altitudes elevadas e a produção de hemoglobina</vt:lpstr>
      <vt:lpstr>A vida a altitudes elevadas e a produção de hemoglobina</vt:lpstr>
      <vt:lpstr>A vida a altitudes elevadas e a produção de hemoglobina</vt:lpstr>
      <vt:lpstr>Energia de Gibbs e Equilíbrio Químico</vt:lpstr>
      <vt:lpstr>Energia de Gibbs e Equilíbrio Químico</vt:lpstr>
      <vt:lpstr>Energia de Gibbs e Equilíbrio Químico</vt:lpstr>
      <vt:lpstr>Reacção não espontânea</vt:lpstr>
      <vt:lpstr>Reacção espontânea</vt:lpstr>
      <vt:lpstr>Reacção em Equilíbrio Químico</vt:lpstr>
      <vt:lpstr>Energia de Gibbs e Equilíbrio Químico</vt:lpstr>
      <vt:lpstr>Referências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Equilíbrio Químico</dc:title>
  <dc:creator>Albino</dc:creator>
  <cp:lastModifiedBy>Albino</cp:lastModifiedBy>
  <cp:revision>12</cp:revision>
  <dcterms:created xsi:type="dcterms:W3CDTF">2011-11-29T21:00:03Z</dcterms:created>
  <dcterms:modified xsi:type="dcterms:W3CDTF">2013-11-07T12:13:26Z</dcterms:modified>
</cp:coreProperties>
</file>