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7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F7657-36D9-48C5-A503-9DF6AF052E77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EFCDD-AE13-425E-9AB8-CD2412021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511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7DC6FBA-E4A5-42AC-96BC-A30C8D7449DE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7220CBC-592C-4BB6-BE14-534903056FF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Estudo dos gases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Professor; Albino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036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1" descr="http://www.qmc.ufsc.br/quimica/pages/aulas/images/gas_pressao_pisto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357313"/>
            <a:ext cx="671512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CaixaDeTexto 2"/>
          <p:cNvSpPr txBox="1">
            <a:spLocks noChangeArrowheads="1"/>
          </p:cNvSpPr>
          <p:nvPr/>
        </p:nvSpPr>
        <p:spPr bwMode="auto">
          <a:xfrm>
            <a:off x="1785938" y="285750"/>
            <a:ext cx="6357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400" b="1">
                <a:solidFill>
                  <a:srgbClr val="FF0000"/>
                </a:solidFill>
              </a:rPr>
              <a:t>RELAÇÃO ENTRE PRESSÃO E VOLUME </a:t>
            </a:r>
          </a:p>
        </p:txBody>
      </p:sp>
    </p:spTree>
    <p:extLst>
      <p:ext uri="{BB962C8B-B14F-4D97-AF65-F5344CB8AC3E}">
        <p14:creationId xmlns:p14="http://schemas.microsoft.com/office/powerpoint/2010/main" val="255577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1" descr="http://www.qmc.ufsc.br/quimica/pages/aulas/images/gas_boyle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357313"/>
            <a:ext cx="5929313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143000" y="500063"/>
            <a:ext cx="7786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400">
                <a:latin typeface="Calibri" pitchFamily="34" charset="0"/>
              </a:rPr>
              <a:t>Em temperatura constante  quanto maior for a pressão, menor será o volume ocupado pela massa gasosa.</a:t>
            </a:r>
          </a:p>
        </p:txBody>
      </p:sp>
      <p:sp>
        <p:nvSpPr>
          <p:cNvPr id="10244" name="CaixaDeTexto 3"/>
          <p:cNvSpPr txBox="1">
            <a:spLocks noChangeArrowheads="1"/>
          </p:cNvSpPr>
          <p:nvPr/>
        </p:nvSpPr>
        <p:spPr bwMode="auto">
          <a:xfrm>
            <a:off x="1428750" y="6000750"/>
            <a:ext cx="6429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400" b="1">
                <a:latin typeface="Calibri" pitchFamily="34" charset="0"/>
              </a:rPr>
              <a:t>Lei de Boyle-Mariotte : </a:t>
            </a:r>
            <a:r>
              <a:rPr lang="pt-BR" sz="2400">
                <a:latin typeface="Calibri" pitchFamily="34" charset="0"/>
              </a:rPr>
              <a:t> </a:t>
            </a:r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P</a:t>
            </a:r>
            <a:r>
              <a:rPr lang="pt-BR" sz="2400" b="1" baseline="-2500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 V</a:t>
            </a:r>
            <a:r>
              <a:rPr lang="pt-BR" sz="2400" b="1" baseline="-25000">
                <a:solidFill>
                  <a:srgbClr val="FF0000"/>
                </a:solidFill>
                <a:latin typeface="Calibri" pitchFamily="34" charset="0"/>
              </a:rPr>
              <a:t>1 </a:t>
            </a:r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 = P</a:t>
            </a:r>
            <a:r>
              <a:rPr lang="pt-BR" sz="2400" b="1" baseline="-2500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 V</a:t>
            </a:r>
            <a:r>
              <a:rPr lang="pt-BR" sz="2400" b="1" baseline="-25000">
                <a:solidFill>
                  <a:srgbClr val="FF0000"/>
                </a:solidFill>
                <a:latin typeface="Calibri" pitchFamily="34" charset="0"/>
              </a:rPr>
              <a:t>2 </a:t>
            </a:r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521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FF0000"/>
                </a:solidFill>
              </a:rPr>
              <a:t>Transformação Isobárica</a:t>
            </a:r>
            <a:endParaRPr lang="pt-BR" smtClean="0"/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pt-BR" sz="2400" dirty="0" smtClean="0"/>
              <a:t>A transformação </a:t>
            </a:r>
            <a:r>
              <a:rPr lang="pt-BR" sz="2400" dirty="0" smtClean="0">
                <a:solidFill>
                  <a:srgbClr val="FF0000"/>
                </a:solidFill>
              </a:rPr>
              <a:t>isobárica</a:t>
            </a:r>
            <a:r>
              <a:rPr lang="pt-BR" sz="2400" dirty="0" smtClean="0"/>
              <a:t> ocorre a </a:t>
            </a:r>
            <a:r>
              <a:rPr lang="pt-BR" sz="2400" dirty="0" smtClean="0">
                <a:solidFill>
                  <a:srgbClr val="FF0000"/>
                </a:solidFill>
              </a:rPr>
              <a:t>pressão constante.</a:t>
            </a:r>
          </a:p>
          <a:p>
            <a:pPr algn="just" eaLnBrk="1" hangingPunct="1"/>
            <a:r>
              <a:rPr lang="pt-BR" sz="2400" dirty="0" smtClean="0"/>
              <a:t>O </a:t>
            </a:r>
            <a:r>
              <a:rPr lang="pt-BR" sz="2400" dirty="0" smtClean="0">
                <a:solidFill>
                  <a:srgbClr val="FF0000"/>
                </a:solidFill>
              </a:rPr>
              <a:t>volume</a:t>
            </a:r>
            <a:r>
              <a:rPr lang="pt-BR" sz="2400" dirty="0" smtClean="0"/>
              <a:t> ocupado por uma massa de gás é </a:t>
            </a:r>
            <a:r>
              <a:rPr lang="pt-BR" sz="2400" b="1" dirty="0" smtClean="0">
                <a:solidFill>
                  <a:srgbClr val="002060"/>
                </a:solidFill>
              </a:rPr>
              <a:t>diretamente proporcional </a:t>
            </a:r>
            <a:r>
              <a:rPr lang="pt-BR" sz="2400" dirty="0" smtClean="0"/>
              <a:t>a sua </a:t>
            </a:r>
            <a:r>
              <a:rPr lang="pt-BR" sz="2400" dirty="0" smtClean="0">
                <a:solidFill>
                  <a:srgbClr val="FF0000"/>
                </a:solidFill>
              </a:rPr>
              <a:t>temperatura</a:t>
            </a:r>
            <a:r>
              <a:rPr lang="pt-BR" sz="2400" dirty="0" smtClean="0"/>
              <a:t>.</a:t>
            </a:r>
          </a:p>
          <a:p>
            <a:pPr algn="just" eaLnBrk="1" hangingPunct="1"/>
            <a:r>
              <a:rPr lang="pt-BR" sz="2400" dirty="0" smtClean="0"/>
              <a:t>O aumento da temperatura aumenta a energia cinética (movimento) das moléculas do gás.</a:t>
            </a:r>
          </a:p>
        </p:txBody>
      </p:sp>
    </p:spTree>
    <p:extLst>
      <p:ext uri="{BB962C8B-B14F-4D97-AF65-F5344CB8AC3E}">
        <p14:creationId xmlns:p14="http://schemas.microsoft.com/office/powerpoint/2010/main" val="80782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1" descr="http://www.qmc.ufsc.br/quimica/pages/aulas/images/gas_charles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556792"/>
            <a:ext cx="685800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CaixaDeTexto 3"/>
          <p:cNvSpPr txBox="1">
            <a:spLocks noChangeArrowheads="1"/>
          </p:cNvSpPr>
          <p:nvPr/>
        </p:nvSpPr>
        <p:spPr bwMode="auto">
          <a:xfrm>
            <a:off x="1724025" y="723900"/>
            <a:ext cx="3643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12292" name="CaixaDeTexto 4"/>
          <p:cNvSpPr txBox="1">
            <a:spLocks noChangeArrowheads="1"/>
          </p:cNvSpPr>
          <p:nvPr/>
        </p:nvSpPr>
        <p:spPr bwMode="auto">
          <a:xfrm>
            <a:off x="1071563" y="571500"/>
            <a:ext cx="7072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400" b="1">
                <a:solidFill>
                  <a:srgbClr val="FF0000"/>
                </a:solidFill>
              </a:rPr>
              <a:t>RELAÇÃO ENTRE TEMPERATURA E VOLUME </a:t>
            </a:r>
          </a:p>
        </p:txBody>
      </p:sp>
    </p:spTree>
    <p:extLst>
      <p:ext uri="{BB962C8B-B14F-4D97-AF65-F5344CB8AC3E}">
        <p14:creationId xmlns:p14="http://schemas.microsoft.com/office/powerpoint/2010/main" val="107095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A pressão constante, quanto maior a temperatura maior o volume ocupado pelo gás.</a:t>
            </a:r>
          </a:p>
        </p:txBody>
      </p:sp>
      <p:pic>
        <p:nvPicPr>
          <p:cNvPr id="13315" name="Espaço Reservado para Conteúdo 3" descr="http://luizclaudionovaes.sites.uol.com.br/gasesl6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375" y="1571625"/>
            <a:ext cx="4786313" cy="3714750"/>
          </a:xfrm>
        </p:spPr>
      </p:pic>
      <p:sp>
        <p:nvSpPr>
          <p:cNvPr id="13316" name="CaixaDeTexto 4"/>
          <p:cNvSpPr txBox="1">
            <a:spLocks noChangeArrowheads="1"/>
          </p:cNvSpPr>
          <p:nvPr/>
        </p:nvSpPr>
        <p:spPr bwMode="auto">
          <a:xfrm>
            <a:off x="1285875" y="5572125"/>
            <a:ext cx="6572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/>
              <a:t>Lei de Charles/Gay-Lussac : </a:t>
            </a:r>
            <a:r>
              <a:rPr lang="pt-BR" b="1">
                <a:solidFill>
                  <a:srgbClr val="FF0000"/>
                </a:solidFill>
              </a:rPr>
              <a:t>V</a:t>
            </a:r>
            <a:r>
              <a:rPr lang="pt-BR" b="1" baseline="-25000">
                <a:solidFill>
                  <a:srgbClr val="FF0000"/>
                </a:solidFill>
              </a:rPr>
              <a:t>1</a:t>
            </a:r>
            <a:r>
              <a:rPr lang="pt-BR" b="1">
                <a:solidFill>
                  <a:srgbClr val="FF0000"/>
                </a:solidFill>
              </a:rPr>
              <a:t> / T</a:t>
            </a:r>
            <a:r>
              <a:rPr lang="pt-BR" b="1" baseline="-25000">
                <a:solidFill>
                  <a:srgbClr val="FF0000"/>
                </a:solidFill>
              </a:rPr>
              <a:t>1</a:t>
            </a:r>
            <a:r>
              <a:rPr lang="pt-BR" b="1">
                <a:solidFill>
                  <a:srgbClr val="FF0000"/>
                </a:solidFill>
              </a:rPr>
              <a:t> =  V</a:t>
            </a:r>
            <a:r>
              <a:rPr lang="pt-BR" b="1" baseline="-25000">
                <a:solidFill>
                  <a:srgbClr val="FF0000"/>
                </a:solidFill>
              </a:rPr>
              <a:t>2</a:t>
            </a:r>
            <a:r>
              <a:rPr lang="pt-BR" b="1">
                <a:solidFill>
                  <a:srgbClr val="FF0000"/>
                </a:solidFill>
              </a:rPr>
              <a:t> / T</a:t>
            </a:r>
            <a:r>
              <a:rPr lang="pt-BR" b="1" baseline="-25000">
                <a:solidFill>
                  <a:srgbClr val="FF0000"/>
                </a:solidFill>
              </a:rPr>
              <a:t>2</a:t>
            </a:r>
            <a:r>
              <a:rPr lang="pt-BR" b="1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pt-B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05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FF0000"/>
                </a:solidFill>
              </a:rPr>
              <a:t>Transformação isovolumétrica</a:t>
            </a:r>
            <a:br>
              <a:rPr lang="pt-BR" smtClean="0">
                <a:solidFill>
                  <a:srgbClr val="FF0000"/>
                </a:solidFill>
              </a:rPr>
            </a:br>
            <a:r>
              <a:rPr lang="pt-BR" smtClean="0">
                <a:solidFill>
                  <a:srgbClr val="FF0000"/>
                </a:solidFill>
              </a:rPr>
              <a:t>(isocórica ou isométrica)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289311"/>
            <a:ext cx="7520940" cy="3579849"/>
          </a:xfrm>
        </p:spPr>
        <p:txBody>
          <a:bodyPr>
            <a:normAutofit/>
          </a:bodyPr>
          <a:lstStyle/>
          <a:p>
            <a:pPr eaLnBrk="1" hangingPunct="1"/>
            <a:endParaRPr lang="pt-BR" sz="2400" dirty="0" smtClean="0"/>
          </a:p>
          <a:p>
            <a:pPr eaLnBrk="1" hangingPunct="1"/>
            <a:r>
              <a:rPr lang="pt-BR" sz="2400" dirty="0" smtClean="0"/>
              <a:t>A transformação </a:t>
            </a:r>
            <a:r>
              <a:rPr lang="pt-BR" sz="2400" dirty="0" smtClean="0">
                <a:solidFill>
                  <a:srgbClr val="FF0000"/>
                </a:solidFill>
              </a:rPr>
              <a:t>isovolumétrica</a:t>
            </a:r>
            <a:r>
              <a:rPr lang="pt-BR" sz="2400" dirty="0" smtClean="0"/>
              <a:t> ocorre a </a:t>
            </a:r>
            <a:r>
              <a:rPr lang="pt-BR" sz="2400" dirty="0" smtClean="0">
                <a:solidFill>
                  <a:srgbClr val="FF0000"/>
                </a:solidFill>
              </a:rPr>
              <a:t>volume constante</a:t>
            </a:r>
            <a:r>
              <a:rPr lang="pt-BR" sz="2400" dirty="0" smtClean="0"/>
              <a:t>.</a:t>
            </a:r>
          </a:p>
          <a:p>
            <a:pPr eaLnBrk="1" hangingPunct="1">
              <a:buFont typeface="Arial" charset="0"/>
              <a:buNone/>
            </a:pPr>
            <a:endParaRPr lang="pt-BR" sz="2400" dirty="0" smtClean="0"/>
          </a:p>
          <a:p>
            <a:pPr eaLnBrk="1" hangingPunct="1"/>
            <a:r>
              <a:rPr lang="pt-BR" sz="2400" dirty="0" smtClean="0"/>
              <a:t>O aumento da </a:t>
            </a:r>
            <a:r>
              <a:rPr lang="pt-BR" sz="2400" dirty="0" smtClean="0">
                <a:solidFill>
                  <a:srgbClr val="FF0000"/>
                </a:solidFill>
              </a:rPr>
              <a:t>temperatura</a:t>
            </a:r>
            <a:r>
              <a:rPr lang="pt-BR" sz="2400" dirty="0" smtClean="0"/>
              <a:t> provoca um </a:t>
            </a:r>
            <a:r>
              <a:rPr lang="pt-BR" sz="2400" b="1" dirty="0" smtClean="0">
                <a:solidFill>
                  <a:srgbClr val="002060"/>
                </a:solidFill>
              </a:rPr>
              <a:t>aumento</a:t>
            </a:r>
            <a:r>
              <a:rPr lang="pt-BR" sz="2400" dirty="0" smtClean="0"/>
              <a:t> na </a:t>
            </a:r>
            <a:r>
              <a:rPr lang="pt-BR" sz="2400" dirty="0" smtClean="0">
                <a:solidFill>
                  <a:srgbClr val="FF0000"/>
                </a:solidFill>
              </a:rPr>
              <a:t>pressão</a:t>
            </a:r>
            <a:r>
              <a:rPr lang="pt-BR" sz="2400" dirty="0" smtClean="0"/>
              <a:t> exercida pelo gás.</a:t>
            </a:r>
          </a:p>
        </p:txBody>
      </p:sp>
    </p:spTree>
    <p:extLst>
      <p:ext uri="{BB962C8B-B14F-4D97-AF65-F5344CB8AC3E}">
        <p14:creationId xmlns:p14="http://schemas.microsoft.com/office/powerpoint/2010/main" val="38400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A volume constante, quanto maior a temperatura maior a pressão exercida  pelo gás.</a:t>
            </a:r>
          </a:p>
        </p:txBody>
      </p:sp>
      <p:pic>
        <p:nvPicPr>
          <p:cNvPr id="15363" name="Espaço Reservado para Conteúdo 3" descr="http://luizclaudionovaes.sites.uol.com.br/gasesl7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7438" y="1857375"/>
            <a:ext cx="3857625" cy="3571875"/>
          </a:xfrm>
        </p:spPr>
      </p:pic>
      <p:sp>
        <p:nvSpPr>
          <p:cNvPr id="15364" name="CaixaDeTexto 4"/>
          <p:cNvSpPr txBox="1">
            <a:spLocks noChangeArrowheads="1"/>
          </p:cNvSpPr>
          <p:nvPr/>
        </p:nvSpPr>
        <p:spPr bwMode="auto">
          <a:xfrm>
            <a:off x="1285875" y="5715000"/>
            <a:ext cx="6357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/>
              <a:t>Lei de Charles/Gay-Lussac : </a:t>
            </a:r>
            <a:r>
              <a:rPr lang="pt-BR" b="1">
                <a:solidFill>
                  <a:srgbClr val="FF0000"/>
                </a:solidFill>
              </a:rPr>
              <a:t>P</a:t>
            </a:r>
            <a:r>
              <a:rPr lang="pt-BR" b="1" baseline="-25000">
                <a:solidFill>
                  <a:srgbClr val="FF0000"/>
                </a:solidFill>
              </a:rPr>
              <a:t>1</a:t>
            </a:r>
            <a:r>
              <a:rPr lang="pt-BR" b="1">
                <a:solidFill>
                  <a:srgbClr val="FF0000"/>
                </a:solidFill>
              </a:rPr>
              <a:t> / T</a:t>
            </a:r>
            <a:r>
              <a:rPr lang="pt-BR" b="1" baseline="-25000">
                <a:solidFill>
                  <a:srgbClr val="FF0000"/>
                </a:solidFill>
              </a:rPr>
              <a:t>1</a:t>
            </a:r>
            <a:r>
              <a:rPr lang="pt-BR" b="1">
                <a:solidFill>
                  <a:srgbClr val="FF0000"/>
                </a:solidFill>
              </a:rPr>
              <a:t> = P</a:t>
            </a:r>
            <a:r>
              <a:rPr lang="pt-BR" b="1" baseline="-25000">
                <a:solidFill>
                  <a:srgbClr val="FF0000"/>
                </a:solidFill>
              </a:rPr>
              <a:t>2</a:t>
            </a:r>
            <a:r>
              <a:rPr lang="pt-BR" b="1">
                <a:solidFill>
                  <a:srgbClr val="FF0000"/>
                </a:solidFill>
              </a:rPr>
              <a:t> / T</a:t>
            </a:r>
            <a:r>
              <a:rPr lang="pt-BR" b="1" baseline="-25000">
                <a:solidFill>
                  <a:srgbClr val="FF0000"/>
                </a:solidFill>
              </a:rPr>
              <a:t>2</a:t>
            </a:r>
            <a:r>
              <a:rPr lang="pt-BR" b="1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136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Equação de Clapeyron</a:t>
            </a:r>
            <a:r>
              <a:rPr lang="pt-BR" smtClean="0"/>
              <a:t> 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 Relaciona quantidade de mols de um gás com pressão, volume e temperatura. </a:t>
            </a:r>
          </a:p>
          <a:p>
            <a:pPr algn="ctr" eaLnBrk="1" hangingPunct="1">
              <a:buFont typeface="Arial" charset="0"/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P . V   =   n . R . T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P= pressão (</a:t>
            </a:r>
            <a:r>
              <a:rPr lang="pt-BR" sz="2000" dirty="0" err="1" smtClean="0">
                <a:solidFill>
                  <a:srgbClr val="FF0000"/>
                </a:solidFill>
              </a:rPr>
              <a:t>atm</a:t>
            </a:r>
            <a:r>
              <a:rPr lang="pt-BR" sz="2000" dirty="0" smtClean="0">
                <a:solidFill>
                  <a:srgbClr val="FF0000"/>
                </a:solidFill>
              </a:rPr>
              <a:t> ou mmHg)</a:t>
            </a:r>
          </a:p>
          <a:p>
            <a:pPr eaLnBrk="1" hangingPunct="1">
              <a:buFont typeface="Arial" charset="0"/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V= volume (L)</a:t>
            </a:r>
          </a:p>
          <a:p>
            <a:pPr eaLnBrk="1" hangingPunct="1">
              <a:buFont typeface="Arial" charset="0"/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n= nº de mol</a:t>
            </a:r>
          </a:p>
          <a:p>
            <a:pPr eaLnBrk="1" hangingPunct="1">
              <a:buFont typeface="Arial" charset="0"/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R= constante dos gases (</a:t>
            </a:r>
            <a:r>
              <a:rPr lang="pt-BR" sz="2000" dirty="0" smtClean="0"/>
              <a:t>0,082 </a:t>
            </a:r>
            <a:r>
              <a:rPr lang="pt-BR" sz="2000" dirty="0" err="1" smtClean="0"/>
              <a:t>atm.L</a:t>
            </a:r>
            <a:r>
              <a:rPr lang="pt-BR" sz="2000" dirty="0" smtClean="0"/>
              <a:t>/</a:t>
            </a:r>
            <a:r>
              <a:rPr lang="pt-BR" sz="2000" dirty="0" err="1" smtClean="0"/>
              <a:t>mol.K</a:t>
            </a:r>
            <a:r>
              <a:rPr lang="pt-BR" sz="2000" dirty="0" smtClean="0"/>
              <a:t> ou 62,3 </a:t>
            </a:r>
            <a:r>
              <a:rPr lang="pt-BR" sz="2000" dirty="0" err="1" smtClean="0"/>
              <a:t>mmHg.L</a:t>
            </a:r>
            <a:r>
              <a:rPr lang="pt-BR" sz="2000" dirty="0" smtClean="0"/>
              <a:t>/</a:t>
            </a:r>
            <a:r>
              <a:rPr lang="pt-BR" sz="2000" dirty="0" err="1" smtClean="0"/>
              <a:t>mol.K</a:t>
            </a:r>
            <a:r>
              <a:rPr lang="pt-BR" sz="2000" dirty="0" smtClean="0"/>
              <a:t>)</a:t>
            </a:r>
          </a:p>
          <a:p>
            <a:pPr eaLnBrk="1" hangingPunct="1">
              <a:buFont typeface="Arial" charset="0"/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T= temperatura em Kelvin</a:t>
            </a:r>
          </a:p>
          <a:p>
            <a:pPr eaLnBrk="1" hangingPunct="1">
              <a:buFont typeface="Arial" charset="0"/>
              <a:buNone/>
            </a:pPr>
            <a:endParaRPr lang="pt-BR" sz="2000" dirty="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60841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2009391"/>
            <a:ext cx="7520940" cy="357984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COMPREENDER AS VARIAVÉIS DE ESTADO DE UM GÁS;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COMPREENDER AS TRANSFORMAÇÕES FÍSICAS PELAS QUAIS OS GASES PASSAM;</a:t>
            </a:r>
          </a:p>
          <a:p>
            <a:pPr>
              <a:buFont typeface="Arial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0820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pt-BR" dirty="0"/>
              <a:t>GASES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56134"/>
            <a:ext cx="8629650" cy="5429250"/>
          </a:xfrm>
        </p:spPr>
        <p:txBody>
          <a:bodyPr>
            <a:normAutofit/>
          </a:bodyPr>
          <a:lstStyle/>
          <a:p>
            <a:r>
              <a:rPr lang="pt-BR" sz="2400" dirty="0" smtClean="0"/>
              <a:t>Gás </a:t>
            </a:r>
            <a:r>
              <a:rPr lang="pt-BR" sz="2400" dirty="0">
                <a:sym typeface="Symbol" pitchFamily="18" charset="2"/>
              </a:rPr>
              <a:t> Vapor</a:t>
            </a:r>
          </a:p>
          <a:p>
            <a:pPr algn="just"/>
            <a:r>
              <a:rPr lang="pt-BR" sz="2400" dirty="0">
                <a:sym typeface="Symbol" pitchFamily="18" charset="2"/>
              </a:rPr>
              <a:t>Gás: uma substância que normalmente se encontra no estado gasoso na temperatura e pressão ambiente. </a:t>
            </a:r>
            <a:r>
              <a:rPr lang="pt-BR" sz="2400" dirty="0" err="1">
                <a:sym typeface="Symbol" pitchFamily="18" charset="2"/>
              </a:rPr>
              <a:t>Exs</a:t>
            </a:r>
            <a:r>
              <a:rPr lang="pt-BR" sz="2400" dirty="0">
                <a:sym typeface="Symbol" pitchFamily="18" charset="2"/>
              </a:rPr>
              <a:t>.:Hélio, Hidrogênio, Oxigênio, entre outros. </a:t>
            </a:r>
          </a:p>
          <a:p>
            <a:r>
              <a:rPr lang="pt-BR" sz="2400" dirty="0">
                <a:sym typeface="Symbol" pitchFamily="18" charset="2"/>
              </a:rPr>
              <a:t>Vapor: a forma gasosa de uma substância que normalmente é um líquido ou um sólido na temperatura e pressão </a:t>
            </a:r>
            <a:r>
              <a:rPr lang="pt-BR" sz="2400" dirty="0" err="1">
                <a:sym typeface="Symbol" pitchFamily="18" charset="2"/>
              </a:rPr>
              <a:t>ambiente.Ex</a:t>
            </a:r>
            <a:r>
              <a:rPr lang="pt-BR" sz="2400" dirty="0">
                <a:sym typeface="Symbol" pitchFamily="18" charset="2"/>
              </a:rPr>
              <a:t>.: Água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0923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FF0000"/>
                </a:solidFill>
              </a:rPr>
              <a:t>Compressibilidade e Expansibilidade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400" dirty="0" smtClean="0"/>
              <a:t>Ao </a:t>
            </a:r>
            <a:r>
              <a:rPr lang="pt-BR" sz="2400" dirty="0" smtClean="0">
                <a:solidFill>
                  <a:srgbClr val="FF0000"/>
                </a:solidFill>
              </a:rPr>
              <a:t>dobrar a pressão </a:t>
            </a:r>
            <a:r>
              <a:rPr lang="pt-BR" sz="2400" dirty="0" smtClean="0"/>
              <a:t>exercida sobre um gás seu </a:t>
            </a:r>
            <a:r>
              <a:rPr lang="pt-BR" sz="2400" dirty="0" smtClean="0">
                <a:solidFill>
                  <a:srgbClr val="FF0000"/>
                </a:solidFill>
              </a:rPr>
              <a:t>volume se reduz à metade</a:t>
            </a:r>
            <a:r>
              <a:rPr lang="pt-BR" sz="2400" dirty="0" smtClean="0"/>
              <a:t>.</a:t>
            </a:r>
          </a:p>
          <a:p>
            <a:pPr eaLnBrk="1" hangingPunct="1"/>
            <a:r>
              <a:rPr lang="pt-BR" sz="2400" dirty="0" smtClean="0"/>
              <a:t>Ao </a:t>
            </a:r>
            <a:r>
              <a:rPr lang="pt-BR" sz="2400" dirty="0" smtClean="0">
                <a:solidFill>
                  <a:srgbClr val="FF0000"/>
                </a:solidFill>
              </a:rPr>
              <a:t>reduzir a pressão </a:t>
            </a:r>
            <a:r>
              <a:rPr lang="pt-BR" sz="2400" dirty="0" smtClean="0"/>
              <a:t>pela metade o </a:t>
            </a:r>
            <a:r>
              <a:rPr lang="pt-BR" sz="2400" dirty="0" smtClean="0">
                <a:solidFill>
                  <a:srgbClr val="FF0000"/>
                </a:solidFill>
              </a:rPr>
              <a:t>volume do gás é duplicado.</a:t>
            </a:r>
          </a:p>
        </p:txBody>
      </p:sp>
      <p:pic>
        <p:nvPicPr>
          <p:cNvPr id="3076" name="Imagem 4" descr="http://1.bp.blogspot.com/_seXpqen0aQo/SN5MLpq-0aI/AAAAAAAAB_Y/AxAzPqD343A/s400/compres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3714750"/>
            <a:ext cx="3486150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31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pt-BR" b="1" smtClean="0">
                <a:solidFill>
                  <a:srgbClr val="FF0000"/>
                </a:solidFill>
              </a:rPr>
              <a:t>TEORIA CINÉTICA DOS GASES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875"/>
            <a:ext cx="8229600" cy="25542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As moléculas de um gás estão em </a:t>
            </a:r>
            <a:r>
              <a:rPr lang="pt-BR" sz="2000" dirty="0" smtClean="0">
                <a:solidFill>
                  <a:srgbClr val="FF0000"/>
                </a:solidFill>
              </a:rPr>
              <a:t>contínuo movimento</a:t>
            </a:r>
            <a:r>
              <a:rPr lang="pt-BR" sz="2000" dirty="0" smtClean="0"/>
              <a:t> e separadas por grandes espaços vazios.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O </a:t>
            </a:r>
            <a:r>
              <a:rPr lang="pt-BR" sz="2000" dirty="0" smtClean="0">
                <a:solidFill>
                  <a:srgbClr val="FF0000"/>
                </a:solidFill>
              </a:rPr>
              <a:t>movimento </a:t>
            </a:r>
            <a:r>
              <a:rPr lang="pt-BR" sz="2000" dirty="0" smtClean="0"/>
              <a:t>das moléculas ocorre ao acaso e em </a:t>
            </a:r>
            <a:r>
              <a:rPr lang="pt-BR" sz="2000" dirty="0" smtClean="0">
                <a:solidFill>
                  <a:srgbClr val="FF0000"/>
                </a:solidFill>
              </a:rPr>
              <a:t>todas as direções e sentidos</a:t>
            </a:r>
            <a:r>
              <a:rPr lang="pt-BR" sz="2000" dirty="0" smtClean="0"/>
              <a:t>.</a:t>
            </a:r>
          </a:p>
        </p:txBody>
      </p:sp>
      <p:pic>
        <p:nvPicPr>
          <p:cNvPr id="4100" name="Imagem 3" descr="http://luizclaudionovaes.sites.uol.com.br/gasesl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85875"/>
            <a:ext cx="2071688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8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28400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A </a:t>
            </a:r>
            <a:r>
              <a:rPr lang="pt-BR" sz="2000" dirty="0" smtClean="0">
                <a:solidFill>
                  <a:srgbClr val="FF0000"/>
                </a:solidFill>
              </a:rPr>
              <a:t>pressão do gás </a:t>
            </a:r>
            <a:r>
              <a:rPr lang="pt-BR" sz="2000" dirty="0" smtClean="0"/>
              <a:t>é resultante das </a:t>
            </a:r>
            <a:r>
              <a:rPr lang="pt-BR" sz="2000" dirty="0" smtClean="0">
                <a:solidFill>
                  <a:srgbClr val="FF0000"/>
                </a:solidFill>
              </a:rPr>
              <a:t>colisões</a:t>
            </a:r>
            <a:r>
              <a:rPr lang="pt-BR" sz="2000" dirty="0" smtClean="0"/>
              <a:t> das moléculas  contra as paredes do recipiente.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Estas colisões e as </a:t>
            </a:r>
            <a:r>
              <a:rPr lang="pt-BR" sz="2000" dirty="0" smtClean="0">
                <a:solidFill>
                  <a:srgbClr val="FF0000"/>
                </a:solidFill>
              </a:rPr>
              <a:t>colisões</a:t>
            </a:r>
            <a:r>
              <a:rPr lang="pt-BR" sz="2000" dirty="0" smtClean="0"/>
              <a:t> entre as moléculas são </a:t>
            </a:r>
            <a:r>
              <a:rPr lang="pt-BR" sz="2000" dirty="0" smtClean="0">
                <a:solidFill>
                  <a:srgbClr val="FF0000"/>
                </a:solidFill>
              </a:rPr>
              <a:t>elásticas</a:t>
            </a:r>
            <a:r>
              <a:rPr lang="pt-BR" sz="2000" dirty="0" smtClean="0"/>
              <a:t> (sem perda de energia)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As moléculas são livres em seu movimento, ou seja, </a:t>
            </a:r>
            <a:r>
              <a:rPr lang="pt-BR" sz="2000" dirty="0" smtClean="0">
                <a:solidFill>
                  <a:srgbClr val="FF0000"/>
                </a:solidFill>
              </a:rPr>
              <a:t>não existe atração </a:t>
            </a:r>
            <a:r>
              <a:rPr lang="pt-BR" sz="2000" dirty="0" smtClean="0"/>
              <a:t>entre as moléculas.</a:t>
            </a:r>
          </a:p>
        </p:txBody>
      </p:sp>
      <p:pic>
        <p:nvPicPr>
          <p:cNvPr id="5123" name="Imagem 3" descr="http://br.geocities.com/slbz2002/hpeja/gases_arquivos/qfigura3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88640"/>
            <a:ext cx="3500437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16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pt-BR" sz="3600" b="1" smtClean="0">
                <a:solidFill>
                  <a:srgbClr val="FF0000"/>
                </a:solidFill>
              </a:rPr>
              <a:t>Variáveis de estado de um gás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357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rgbClr val="FF0000"/>
                </a:solidFill>
              </a:rPr>
              <a:t>Volume:</a:t>
            </a:r>
            <a:r>
              <a:rPr lang="pt-BR" sz="2000" dirty="0" smtClean="0"/>
              <a:t> é igual ao volume do recipiente que o contém.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1m</a:t>
            </a:r>
            <a:r>
              <a:rPr lang="pt-BR" sz="2000" baseline="30000" dirty="0" smtClean="0"/>
              <a:t>3</a:t>
            </a:r>
            <a:r>
              <a:rPr lang="pt-BR" sz="2000" dirty="0" smtClean="0"/>
              <a:t> = 1000dm</a:t>
            </a:r>
            <a:r>
              <a:rPr lang="pt-BR" sz="2000" baseline="30000" dirty="0" smtClean="0"/>
              <a:t>3 </a:t>
            </a:r>
            <a:r>
              <a:rPr lang="pt-BR" sz="2000" dirty="0" smtClean="0"/>
              <a:t>  = 1000L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1dm</a:t>
            </a:r>
            <a:r>
              <a:rPr lang="pt-BR" sz="2000" baseline="30000" dirty="0" smtClean="0"/>
              <a:t>3 </a:t>
            </a:r>
            <a:r>
              <a:rPr lang="pt-BR" sz="2000" dirty="0" smtClean="0"/>
              <a:t> = 1L = 1000cm</a:t>
            </a:r>
            <a:r>
              <a:rPr lang="pt-BR" sz="2000" baseline="30000" dirty="0" smtClean="0"/>
              <a:t>3 </a:t>
            </a:r>
            <a:r>
              <a:rPr lang="pt-BR" sz="2000" dirty="0" smtClean="0"/>
              <a:t> = 1000mL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rgbClr val="FF0000"/>
                </a:solidFill>
              </a:rPr>
              <a:t>Pressão</a:t>
            </a:r>
            <a:r>
              <a:rPr lang="pt-BR" sz="2000" dirty="0" smtClean="0"/>
              <a:t>: quanto maior a altitude menor a pressão . A nível do mar :	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 1atm =760mmHg = 760 torr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rgbClr val="FF0000"/>
                </a:solidFill>
              </a:rPr>
              <a:t>Temperatura</a:t>
            </a:r>
            <a:r>
              <a:rPr lang="pt-BR" sz="2000" dirty="0" smtClean="0"/>
              <a:t>: nos interessam as escalas Celsius e Kelvin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T(K) = T</a:t>
            </a:r>
            <a:r>
              <a:rPr lang="pt-BR" sz="2000" dirty="0" smtClean="0">
                <a:sym typeface="Symbol"/>
              </a:rPr>
              <a:t>C + 273</a:t>
            </a:r>
            <a:endParaRPr lang="pt-BR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964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EQUAÇÃO GERAL DOS GASES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>
          <a:xfrm>
            <a:off x="2071688" y="1714500"/>
            <a:ext cx="4329112" cy="12144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t-BR" smtClean="0"/>
              <a:t>	</a:t>
            </a:r>
          </a:p>
        </p:txBody>
      </p:sp>
      <p:sp>
        <p:nvSpPr>
          <p:cNvPr id="7172" name="CaixaDeTexto 8"/>
          <p:cNvSpPr txBox="1">
            <a:spLocks noChangeArrowheads="1"/>
          </p:cNvSpPr>
          <p:nvPr/>
        </p:nvSpPr>
        <p:spPr bwMode="auto">
          <a:xfrm>
            <a:off x="1214438" y="3143250"/>
            <a:ext cx="25003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dirty="0"/>
              <a:t>SITUAÇÃO </a:t>
            </a:r>
            <a:r>
              <a:rPr lang="pt-BR" dirty="0">
                <a:solidFill>
                  <a:srgbClr val="FF0000"/>
                </a:solidFill>
              </a:rPr>
              <a:t>INICIAL</a:t>
            </a:r>
            <a:r>
              <a:rPr lang="pt-BR" dirty="0"/>
              <a:t> EM QUE O GÁS SE ENCONTRA.</a:t>
            </a:r>
          </a:p>
          <a:p>
            <a:pPr eaLnBrk="1" hangingPunct="1"/>
            <a:r>
              <a:rPr lang="pt-BR" dirty="0"/>
              <a:t>PRESSÃO</a:t>
            </a:r>
          </a:p>
          <a:p>
            <a:pPr eaLnBrk="1" hangingPunct="1"/>
            <a:r>
              <a:rPr lang="pt-BR" dirty="0"/>
              <a:t>VOLUME </a:t>
            </a:r>
          </a:p>
          <a:p>
            <a:pPr eaLnBrk="1" hangingPunct="1"/>
            <a:r>
              <a:rPr lang="pt-BR" dirty="0"/>
              <a:t>TEMPERATURA</a:t>
            </a:r>
          </a:p>
        </p:txBody>
      </p:sp>
      <p:sp>
        <p:nvSpPr>
          <p:cNvPr id="7173" name="CaixaDeTexto 10"/>
          <p:cNvSpPr txBox="1">
            <a:spLocks noChangeArrowheads="1"/>
          </p:cNvSpPr>
          <p:nvPr/>
        </p:nvSpPr>
        <p:spPr bwMode="auto">
          <a:xfrm>
            <a:off x="4000500" y="3143250"/>
            <a:ext cx="292893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/>
              <a:t>SITUAÇÃO </a:t>
            </a:r>
            <a:r>
              <a:rPr lang="pt-BR">
                <a:solidFill>
                  <a:srgbClr val="FF0000"/>
                </a:solidFill>
              </a:rPr>
              <a:t>FINAL</a:t>
            </a:r>
            <a:r>
              <a:rPr lang="pt-BR"/>
              <a:t> </a:t>
            </a:r>
          </a:p>
          <a:p>
            <a:pPr eaLnBrk="1" hangingPunct="1"/>
            <a:r>
              <a:rPr lang="pt-BR"/>
              <a:t>EM QUE O GÁS SE ENCONTRA.</a:t>
            </a:r>
          </a:p>
          <a:p>
            <a:pPr eaLnBrk="1" hangingPunct="1"/>
            <a:r>
              <a:rPr lang="pt-BR"/>
              <a:t>PRESSÃO</a:t>
            </a:r>
          </a:p>
          <a:p>
            <a:pPr eaLnBrk="1" hangingPunct="1"/>
            <a:r>
              <a:rPr lang="pt-BR"/>
              <a:t>VOLUME </a:t>
            </a:r>
          </a:p>
          <a:p>
            <a:pPr eaLnBrk="1" hangingPunct="1"/>
            <a:r>
              <a:rPr lang="pt-BR"/>
              <a:t>TEMPERATURA</a:t>
            </a:r>
          </a:p>
        </p:txBody>
      </p:sp>
      <p:pic>
        <p:nvPicPr>
          <p:cNvPr id="7174" name="Imagem 11" descr="Lei dos Gases Idea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357313"/>
            <a:ext cx="30003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11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FF0000"/>
                </a:solidFill>
              </a:rPr>
              <a:t>Transformação Isotérmica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pt-BR" sz="2400" dirty="0" smtClean="0"/>
              <a:t>As transformações gasosas envolvem as variáveis de estado (volume, pressão e temperatura).</a:t>
            </a:r>
          </a:p>
          <a:p>
            <a:pPr algn="just" eaLnBrk="1" hangingPunct="1"/>
            <a:r>
              <a:rPr lang="pt-BR" sz="2400" dirty="0" smtClean="0"/>
              <a:t>A transformação </a:t>
            </a:r>
            <a:r>
              <a:rPr lang="pt-BR" sz="2400" dirty="0" smtClean="0">
                <a:solidFill>
                  <a:srgbClr val="FF0000"/>
                </a:solidFill>
              </a:rPr>
              <a:t>isotérmica</a:t>
            </a:r>
            <a:r>
              <a:rPr lang="pt-BR" sz="2400" dirty="0" smtClean="0"/>
              <a:t> ocorre a </a:t>
            </a:r>
            <a:r>
              <a:rPr lang="pt-BR" sz="2400" dirty="0" smtClean="0">
                <a:solidFill>
                  <a:srgbClr val="FF0000"/>
                </a:solidFill>
              </a:rPr>
              <a:t>temperatura constante</a:t>
            </a:r>
            <a:r>
              <a:rPr lang="pt-BR" sz="2400" dirty="0" smtClean="0"/>
              <a:t>.</a:t>
            </a:r>
          </a:p>
          <a:p>
            <a:pPr algn="just" eaLnBrk="1" hangingPunct="1"/>
            <a:r>
              <a:rPr lang="pt-BR" sz="2400" dirty="0" smtClean="0"/>
              <a:t>O </a:t>
            </a:r>
            <a:r>
              <a:rPr lang="pt-BR" sz="2400" dirty="0" smtClean="0">
                <a:solidFill>
                  <a:srgbClr val="FF0000"/>
                </a:solidFill>
              </a:rPr>
              <a:t>volume</a:t>
            </a:r>
            <a:r>
              <a:rPr lang="pt-BR" sz="2400" dirty="0" smtClean="0"/>
              <a:t> ocupado por uma massa de gás é </a:t>
            </a:r>
            <a:r>
              <a:rPr lang="pt-BR" sz="2400" b="1" dirty="0" smtClean="0">
                <a:solidFill>
                  <a:srgbClr val="002060"/>
                </a:solidFill>
              </a:rPr>
              <a:t>inversamente proporcional </a:t>
            </a:r>
            <a:r>
              <a:rPr lang="pt-BR" sz="2400" dirty="0" smtClean="0"/>
              <a:t>à </a:t>
            </a:r>
            <a:r>
              <a:rPr lang="pt-BR" sz="2400" dirty="0" smtClean="0">
                <a:solidFill>
                  <a:srgbClr val="FF0000"/>
                </a:solidFill>
              </a:rPr>
              <a:t>pressão</a:t>
            </a:r>
            <a:r>
              <a:rPr lang="pt-BR" sz="2400" dirty="0" smtClean="0"/>
              <a:t> exercida sobre ele.</a:t>
            </a:r>
          </a:p>
        </p:txBody>
      </p:sp>
    </p:spTree>
    <p:extLst>
      <p:ext uri="{BB962C8B-B14F-4D97-AF65-F5344CB8AC3E}">
        <p14:creationId xmlns:p14="http://schemas.microsoft.com/office/powerpoint/2010/main" val="11567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</TotalTime>
  <Words>479</Words>
  <Application>Microsoft Office PowerPoint</Application>
  <PresentationFormat>Apresentação na tela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Ângulos</vt:lpstr>
      <vt:lpstr>Estudo dos gases</vt:lpstr>
      <vt:lpstr>OBJETIVOS </vt:lpstr>
      <vt:lpstr>GASES</vt:lpstr>
      <vt:lpstr>Compressibilidade e Expansibilidade</vt:lpstr>
      <vt:lpstr>TEORIA CINÉTICA DOS GASES</vt:lpstr>
      <vt:lpstr>Apresentação do PowerPoint</vt:lpstr>
      <vt:lpstr>Variáveis de estado de um gás</vt:lpstr>
      <vt:lpstr>EQUAÇÃO GERAL DOS GASES</vt:lpstr>
      <vt:lpstr>Transformação Isotérmica</vt:lpstr>
      <vt:lpstr>Apresentação do PowerPoint</vt:lpstr>
      <vt:lpstr>Apresentação do PowerPoint</vt:lpstr>
      <vt:lpstr>Transformação Isobárica</vt:lpstr>
      <vt:lpstr>Apresentação do PowerPoint</vt:lpstr>
      <vt:lpstr>A pressão constante, quanto maior a temperatura maior o volume ocupado pelo gás.</vt:lpstr>
      <vt:lpstr>Transformação isovolumétrica (isocórica ou isométrica)</vt:lpstr>
      <vt:lpstr>A volume constante, quanto maior a temperatura maior a pressão exercida  pelo gás.</vt:lpstr>
      <vt:lpstr>Equação de Clapeyron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dos gases</dc:title>
  <dc:creator>Albino Oliveira Nunes</dc:creator>
  <cp:lastModifiedBy>Albino</cp:lastModifiedBy>
  <cp:revision>3</cp:revision>
  <dcterms:created xsi:type="dcterms:W3CDTF">2011-03-31T17:01:58Z</dcterms:created>
  <dcterms:modified xsi:type="dcterms:W3CDTF">2013-10-31T23:41:05Z</dcterms:modified>
</cp:coreProperties>
</file>