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540" r:id="rId3"/>
    <p:sldId id="541" r:id="rId4"/>
    <p:sldId id="542" r:id="rId5"/>
    <p:sldId id="543" r:id="rId6"/>
    <p:sldId id="544" r:id="rId7"/>
    <p:sldId id="546" r:id="rId8"/>
    <p:sldId id="547" r:id="rId9"/>
    <p:sldId id="568" r:id="rId10"/>
    <p:sldId id="548" r:id="rId11"/>
    <p:sldId id="549" r:id="rId12"/>
    <p:sldId id="550" r:id="rId13"/>
    <p:sldId id="551" r:id="rId14"/>
    <p:sldId id="552" r:id="rId15"/>
    <p:sldId id="553" r:id="rId16"/>
    <p:sldId id="554" r:id="rId17"/>
    <p:sldId id="555" r:id="rId18"/>
    <p:sldId id="556" r:id="rId19"/>
    <p:sldId id="557" r:id="rId20"/>
    <p:sldId id="558" r:id="rId21"/>
    <p:sldId id="559" r:id="rId22"/>
    <p:sldId id="560" r:id="rId23"/>
    <p:sldId id="561" r:id="rId24"/>
    <p:sldId id="562" r:id="rId25"/>
    <p:sldId id="563" r:id="rId26"/>
    <p:sldId id="564" r:id="rId27"/>
    <p:sldId id="565" r:id="rId28"/>
    <p:sldId id="566" r:id="rId29"/>
    <p:sldId id="567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00" autoAdjust="0"/>
  </p:normalViewPr>
  <p:slideViewPr>
    <p:cSldViewPr snapToGrid="0" showGuides="1">
      <p:cViewPr varScale="1">
        <p:scale>
          <a:sx n="68" d="100"/>
          <a:sy n="68" d="100"/>
        </p:scale>
        <p:origin x="816" y="60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598B8-6A55-4747-8D0F-4A74B9A72D3E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F05E5-4D7C-4387-8F19-EEDA029FB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44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6062-EE29-4892-B0E3-1561CB73112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17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6062-EE29-4892-B0E3-1561CB731127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96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E6D3-7A9F-46A9-B3ED-7B018EE5BC4F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74C-8264-47E1-B3BB-0D835A060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92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E6D3-7A9F-46A9-B3ED-7B018EE5BC4F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74C-8264-47E1-B3BB-0D835A060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48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E6D3-7A9F-46A9-B3ED-7B018EE5BC4F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74C-8264-47E1-B3BB-0D835A060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76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E6D3-7A9F-46A9-B3ED-7B018EE5BC4F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74C-8264-47E1-B3BB-0D835A060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31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E6D3-7A9F-46A9-B3ED-7B018EE5BC4F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74C-8264-47E1-B3BB-0D835A060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77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E6D3-7A9F-46A9-B3ED-7B018EE5BC4F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74C-8264-47E1-B3BB-0D835A060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33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E6D3-7A9F-46A9-B3ED-7B018EE5BC4F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74C-8264-47E1-B3BB-0D835A060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01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E6D3-7A9F-46A9-B3ED-7B018EE5BC4F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74C-8264-47E1-B3BB-0D835A060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6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E6D3-7A9F-46A9-B3ED-7B018EE5BC4F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74C-8264-47E1-B3BB-0D835A060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2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E6D3-7A9F-46A9-B3ED-7B018EE5BC4F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74C-8264-47E1-B3BB-0D835A060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32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E6D3-7A9F-46A9-B3ED-7B018EE5BC4F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74C-8264-47E1-B3BB-0D835A060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48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5E6D3-7A9F-46A9-B3ED-7B018EE5BC4F}" type="datetimeFigureOut">
              <a:rPr lang="pt-BR" smtClean="0"/>
              <a:t>30/07/2021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0C74C-8264-47E1-B3BB-0D835A060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7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3891" y="1122363"/>
            <a:ext cx="6816436" cy="2387600"/>
          </a:xfrm>
        </p:spPr>
        <p:txBody>
          <a:bodyPr/>
          <a:lstStyle/>
          <a:p>
            <a:r>
              <a:rPr lang="pt-BR" dirty="0"/>
              <a:t>                    </a:t>
            </a:r>
            <a:r>
              <a:rPr lang="pt-BR" b="1" dirty="0"/>
              <a:t>Filosofia 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3055" y="3657600"/>
            <a:ext cx="10958945" cy="2821577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							         Prof. Alexandre Araújo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3818"/>
            <a:ext cx="7218218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9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17418" y="1302327"/>
            <a:ext cx="11014364" cy="534138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Segundo Platão e Aristóteles, a filosofia nasce  de uma experiência caracterizada pelo </a:t>
            </a:r>
            <a:r>
              <a:rPr lang="pt-BR" i="1" dirty="0" err="1"/>
              <a:t>Thauma</a:t>
            </a:r>
            <a:r>
              <a:rPr lang="pt-BR" i="1" dirty="0"/>
              <a:t> </a:t>
            </a:r>
            <a:r>
              <a:rPr lang="pt-BR" dirty="0"/>
              <a:t>(espanto, admiração, perplexidade) que coloca em movimento o pensamento. </a:t>
            </a:r>
          </a:p>
          <a:p>
            <a:pPr algn="just"/>
            <a:endParaRPr lang="pt-BR" i="1" dirty="0"/>
          </a:p>
          <a:p>
            <a:pPr algn="just"/>
            <a:r>
              <a:rPr lang="pt-BR" dirty="0" err="1"/>
              <a:t>Teeteto</a:t>
            </a:r>
            <a:r>
              <a:rPr lang="pt-BR" dirty="0"/>
              <a:t> – E, pelos deuses, Sócrates, meu espanto é inimaginável ao indagar-me o que isso significa; e, às vezes, ao contemplar essas coisas, verdadeiramente sinto vertigem.</a:t>
            </a:r>
          </a:p>
          <a:p>
            <a:pPr algn="just"/>
            <a:r>
              <a:rPr lang="pt-BR" dirty="0"/>
              <a:t>Sócrates – Teodoro, meu caro, parece que não julgou mal a tua natureza. É absolutamente de um filósofo esse sentimento: espantar-se. A filosofia não tem outra origem... (Platão, </a:t>
            </a:r>
            <a:r>
              <a:rPr lang="pt-BR" i="1" dirty="0" err="1"/>
              <a:t>Teeteto</a:t>
            </a:r>
            <a:r>
              <a:rPr lang="pt-BR" dirty="0"/>
              <a:t>, 155 c8)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Com efeito, foi pela admiração [</a:t>
            </a:r>
            <a:r>
              <a:rPr lang="pt-BR" i="1" dirty="0" err="1"/>
              <a:t>thauma</a:t>
            </a:r>
            <a:r>
              <a:rPr lang="pt-BR" dirty="0"/>
              <a:t>] que os homens começaram a filosofar tanto no princípio como agora; (Aristóteles, </a:t>
            </a:r>
            <a:r>
              <a:rPr lang="pt-BR" i="1" dirty="0"/>
              <a:t>Metafísica</a:t>
            </a:r>
            <a:r>
              <a:rPr lang="pt-BR" dirty="0"/>
              <a:t>, A 982 b).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sz="1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20436" y="274638"/>
            <a:ext cx="10958946" cy="1143000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+mn-lt"/>
              </a:rPr>
              <a:t>  A origem da filosofia ou sobre “o que nos faz pensar?”</a:t>
            </a:r>
          </a:p>
        </p:txBody>
      </p:sp>
    </p:spTree>
    <p:extLst>
      <p:ext uri="{BB962C8B-B14F-4D97-AF65-F5344CB8AC3E}">
        <p14:creationId xmlns:p14="http://schemas.microsoft.com/office/powerpoint/2010/main" val="3946505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54032"/>
          </a:xfrm>
        </p:spPr>
        <p:txBody>
          <a:bodyPr>
            <a:normAutofit/>
          </a:bodyPr>
          <a:lstStyle/>
          <a:p>
            <a:r>
              <a:rPr lang="pt-BR" sz="2000" dirty="0"/>
              <a:t>                       “</a:t>
            </a:r>
            <a:r>
              <a:rPr lang="pt-BR" sz="2400" dirty="0">
                <a:latin typeface="+mn-lt"/>
              </a:rPr>
              <a:t>A escola de Atenas” de Rafael </a:t>
            </a:r>
            <a:r>
              <a:rPr lang="pt-BR" sz="2400" dirty="0" err="1">
                <a:latin typeface="+mn-lt"/>
              </a:rPr>
              <a:t>Sanzio</a:t>
            </a:r>
            <a:endParaRPr lang="pt-BR" sz="2400" dirty="0">
              <a:latin typeface="+mn-lt"/>
            </a:endParaRPr>
          </a:p>
        </p:txBody>
      </p:sp>
      <p:pic>
        <p:nvPicPr>
          <p:cNvPr id="6" name="Espaço Reservado para Conteúdo 5" descr="800px-Sanzio_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9786" y="857232"/>
            <a:ext cx="7786742" cy="5572164"/>
          </a:xfrm>
        </p:spPr>
      </p:pic>
    </p:spTree>
    <p:extLst>
      <p:ext uri="{BB962C8B-B14F-4D97-AF65-F5344CB8AC3E}">
        <p14:creationId xmlns:p14="http://schemas.microsoft.com/office/powerpoint/2010/main" val="129055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17417" y="-110836"/>
            <a:ext cx="10778837" cy="675454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32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3200" dirty="0"/>
              <a:t>A </a:t>
            </a:r>
            <a:r>
              <a:rPr lang="pt-BR" sz="3200" b="1" dirty="0"/>
              <a:t>admiração</a:t>
            </a:r>
            <a:r>
              <a:rPr lang="pt-BR" sz="3200" dirty="0"/>
              <a:t> ou o </a:t>
            </a:r>
            <a:r>
              <a:rPr lang="pt-BR" sz="3200" b="1" dirty="0"/>
              <a:t>espanto</a:t>
            </a:r>
            <a:r>
              <a:rPr lang="pt-BR" sz="3200" dirty="0"/>
              <a:t> que põe o pensamento em movimento dando início ao filosofar ocorre quando deixamos de lado os preconceitos e nos perguntamos o que as coisas são de verdade (o que é isso? Por que é assim? Como é possível que seja assim?). A interrogação provocada pelo espanto exige que se busque uma explicação. Mas não são propriamente as respostas que caracterizam a filosofia. Nesse sentido, “a filosofia não é tanto um saber mas antes uma atividade: a da busca, a do cultivo do saber.”</a:t>
            </a:r>
          </a:p>
          <a:p>
            <a:pPr algn="just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 flipV="1">
            <a:off x="1981200" y="214290"/>
            <a:ext cx="8229600" cy="60348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986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958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/>
              <a:t> Mas muitos são os obstáculos ao filosofar. Eis alguns desses obstáculos:</a:t>
            </a:r>
          </a:p>
          <a:p>
            <a:pPr algn="just">
              <a:buNone/>
            </a:pPr>
            <a:endParaRPr lang="pt-BR" dirty="0"/>
          </a:p>
          <a:p>
            <a:pPr algn="just"/>
            <a:r>
              <a:rPr lang="pt-BR" b="1" dirty="0"/>
              <a:t>Preconceitos e acomodamento mental</a:t>
            </a:r>
            <a:r>
              <a:rPr lang="pt-BR" dirty="0"/>
              <a:t>;</a:t>
            </a:r>
          </a:p>
          <a:p>
            <a:pPr algn="just">
              <a:buNone/>
            </a:pPr>
            <a:endParaRPr lang="pt-BR" dirty="0"/>
          </a:p>
          <a:p>
            <a:pPr algn="just"/>
            <a:r>
              <a:rPr lang="pt-BR" b="1" dirty="0"/>
              <a:t>Resistências que a reflexão pode engendrar face ao imediatismo e à rapidez que nosso estilo de vida comporta atualmente</a:t>
            </a:r>
            <a:r>
              <a:rPr lang="pt-BR" dirty="0"/>
              <a:t>;</a:t>
            </a:r>
          </a:p>
          <a:p>
            <a:pPr algn="just"/>
            <a:endParaRPr lang="pt-BR" dirty="0"/>
          </a:p>
          <a:p>
            <a:pPr algn="just">
              <a:buNone/>
            </a:pPr>
            <a:endParaRPr lang="pt-BR" sz="29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latin typeface="+mn-lt"/>
              </a:rPr>
              <a:t>    Os obstáculos com relação à filosofia:</a:t>
            </a:r>
          </a:p>
        </p:txBody>
      </p:sp>
    </p:spTree>
    <p:extLst>
      <p:ext uri="{BB962C8B-B14F-4D97-AF65-F5344CB8AC3E}">
        <p14:creationId xmlns:p14="http://schemas.microsoft.com/office/powerpoint/2010/main" val="3698170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4400" dirty="0"/>
              <a:t>Segundo Chauí, “a filosofia começa dizendo não às crenças e aos preconceitos do dia-a-dia para que possam ser avaliados racional e criticamente, admitindo que não sabemos o que imaginávamos saber.”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930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3373" y="1500174"/>
            <a:ext cx="7711808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97527" y="274638"/>
            <a:ext cx="10280073" cy="939784"/>
          </a:xfrm>
        </p:spPr>
        <p:txBody>
          <a:bodyPr>
            <a:normAutofit/>
          </a:bodyPr>
          <a:lstStyle/>
          <a:p>
            <a:pPr algn="just"/>
            <a:br>
              <a:rPr lang="pt-BR" sz="2400" b="1" dirty="0">
                <a:latin typeface="+mn-lt"/>
              </a:rPr>
            </a:br>
            <a:r>
              <a:rPr lang="pt-BR" sz="2400" b="1" dirty="0">
                <a:latin typeface="+mn-lt"/>
              </a:rPr>
              <a:t>Aula 2:  A Tradição Filosófica e os Diferentes Modos de conceber a Filosofia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8480" y="5643579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Um Filósofo. Jean Honoré </a:t>
            </a:r>
            <a:r>
              <a:rPr lang="pt-BR" dirty="0" err="1"/>
              <a:t>Fragonard</a:t>
            </a:r>
            <a:r>
              <a:rPr lang="pt-BR" dirty="0"/>
              <a:t> (1732-1806). </a:t>
            </a:r>
          </a:p>
        </p:txBody>
      </p:sp>
    </p:spTree>
    <p:extLst>
      <p:ext uri="{BB962C8B-B14F-4D97-AF65-F5344CB8AC3E}">
        <p14:creationId xmlns:p14="http://schemas.microsoft.com/office/powerpoint/2010/main" val="2117640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		Grécia Antiga, Séc. VI a. C</a:t>
            </a:r>
          </a:p>
        </p:txBody>
      </p:sp>
      <p:pic>
        <p:nvPicPr>
          <p:cNvPr id="2050" name="Picture 2" descr="http://upload.wikimedia.org/wikipedia/commons/f/f7/Greek_Colonization_Archaic_Perio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78" y="1481137"/>
            <a:ext cx="9188068" cy="493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71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255923" y="404664"/>
            <a:ext cx="9727894" cy="64533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b="1" dirty="0"/>
              <a:t> Ponto de vista histórico</a:t>
            </a:r>
            <a:r>
              <a:rPr lang="pt-BR" dirty="0"/>
              <a:t>: a partir do seu surgimento na Grécia do séc. VI a. C.</a:t>
            </a:r>
          </a:p>
          <a:p>
            <a:pPr algn="just">
              <a:buNone/>
            </a:pPr>
            <a:r>
              <a:rPr lang="pt-BR" dirty="0"/>
              <a:t> </a:t>
            </a:r>
          </a:p>
          <a:p>
            <a:pPr algn="just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05608" y="404664"/>
            <a:ext cx="8229600" cy="1082660"/>
          </a:xfrm>
        </p:spPr>
        <p:txBody>
          <a:bodyPr>
            <a:normAutofit/>
          </a:bodyPr>
          <a:lstStyle/>
          <a:p>
            <a:pPr algn="ctr"/>
            <a:endParaRPr lang="pt-BR" sz="3200" dirty="0"/>
          </a:p>
        </p:txBody>
      </p:sp>
      <p:pic>
        <p:nvPicPr>
          <p:cNvPr id="4" name="Picture 2" descr="http://3.bp.blogspot.com/-2TEFiOCCGhI/UkrWSkAmPHI/AAAAAAAAALg/tFJXBnjIrZ4/s1600/mapagrec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23" y="1377109"/>
            <a:ext cx="10058400" cy="522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040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38131" y="1619479"/>
            <a:ext cx="11116018" cy="455748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Diversas das primeiras características atribuídas à filosofia e a sua atividade dizem respeito à personalidade do filósofo, mais do que à significação geral da filosofia.</a:t>
            </a:r>
          </a:p>
          <a:p>
            <a:pPr algn="just"/>
            <a:r>
              <a:rPr lang="pt-BR" dirty="0"/>
              <a:t>O filósofo deve possuir certas </a:t>
            </a:r>
            <a:r>
              <a:rPr lang="pt-BR" b="1" dirty="0"/>
              <a:t>virtudes</a:t>
            </a:r>
            <a:r>
              <a:rPr lang="pt-BR" dirty="0"/>
              <a:t>, mas duas delas são principais, isto é, sem elas nada do filosofar se desdobra. </a:t>
            </a:r>
          </a:p>
          <a:p>
            <a:pPr marL="0" indent="0" algn="just">
              <a:buNone/>
            </a:pPr>
            <a:endParaRPr lang="pt-BR" sz="3600" dirty="0"/>
          </a:p>
          <a:p>
            <a:pPr marL="0" indent="0" algn="just">
              <a:buNone/>
            </a:pPr>
            <a:r>
              <a:rPr lang="pt-BR" sz="3600" dirty="0"/>
              <a:t>			Que virtudes são essas?  </a:t>
            </a:r>
          </a:p>
          <a:p>
            <a:pPr marL="0" indent="0" algn="just">
              <a:buNone/>
            </a:pPr>
            <a:r>
              <a:rPr lang="pt-BR" sz="3600" dirty="0"/>
              <a:t>		    A </a:t>
            </a:r>
            <a:r>
              <a:rPr lang="pt-BR" sz="3600" b="1" dirty="0"/>
              <a:t>temperança</a:t>
            </a:r>
            <a:r>
              <a:rPr lang="pt-BR" sz="3600" dirty="0"/>
              <a:t> e a </a:t>
            </a:r>
            <a:r>
              <a:rPr lang="pt-BR" sz="3600" b="1" dirty="0"/>
              <a:t>humildade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>
            <a:normAutofit fontScale="90000"/>
          </a:bodyPr>
          <a:lstStyle/>
          <a:p>
            <a:br>
              <a:rPr lang="pt-BR" b="1" dirty="0"/>
            </a:br>
            <a:br>
              <a:rPr lang="pt-BR" b="1" dirty="0"/>
            </a:br>
            <a:r>
              <a:rPr lang="pt-BR" b="1" dirty="0">
                <a:latin typeface="+mn-lt"/>
              </a:rPr>
              <a:t>Como a atividade da filosofia nos diz algo sobre o filósofo?</a:t>
            </a:r>
            <a:br>
              <a:rPr lang="pt-BR" dirty="0"/>
            </a:br>
            <a:br>
              <a:rPr lang="pt-BR" dirty="0">
                <a:effectLst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2121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4000" dirty="0"/>
              <a:t>A segunda virtude destacada do filósofo é a </a:t>
            </a:r>
            <a:r>
              <a:rPr lang="pt-BR" sz="4000" b="1" dirty="0"/>
              <a:t>humildade</a:t>
            </a:r>
            <a:r>
              <a:rPr lang="pt-BR" sz="4000" dirty="0"/>
              <a:t>, não no sentido de alguém que deprecia a si próprio, mas </a:t>
            </a:r>
            <a:r>
              <a:rPr lang="pt-BR" sz="4000" b="1" dirty="0"/>
              <a:t>no sentindo de alguém que não é presunçoso, orgulhoso. </a:t>
            </a:r>
            <a:r>
              <a:rPr lang="pt-BR" sz="4000" dirty="0"/>
              <a:t>A humildade no filósofo se conecta diretamente ao necessário reconhecimento de sua própria ignorância e consequentemente ao seu desejar genuinamente o saber.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09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         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1" y="110837"/>
            <a:ext cx="11180618" cy="561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aixaDeTexto 14"/>
          <p:cNvSpPr txBox="1"/>
          <p:nvPr/>
        </p:nvSpPr>
        <p:spPr>
          <a:xfrm rot="10800000" flipV="1">
            <a:off x="762001" y="5842337"/>
            <a:ext cx="11429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 </a:t>
            </a:r>
            <a:r>
              <a:rPr lang="pt-BR" sz="2000" b="1" dirty="0" err="1"/>
              <a:t>Eugène</a:t>
            </a:r>
            <a:r>
              <a:rPr lang="pt-BR" sz="2000" b="1" dirty="0"/>
              <a:t> </a:t>
            </a:r>
            <a:r>
              <a:rPr lang="pt-BR" sz="2000" b="1" dirty="0" err="1"/>
              <a:t>Delacroix</a:t>
            </a:r>
            <a:r>
              <a:rPr lang="pt-BR" sz="2000" b="1" i="1" dirty="0"/>
              <a:t>. O Limbo.  </a:t>
            </a:r>
            <a:r>
              <a:rPr lang="pt-BR" sz="2000" b="1" dirty="0"/>
              <a:t>Conforme</a:t>
            </a:r>
            <a:r>
              <a:rPr lang="pt-BR" sz="2000" b="1" i="1" dirty="0"/>
              <a:t> A Divina Comédia, </a:t>
            </a:r>
            <a:r>
              <a:rPr lang="pt-BR" sz="2000" b="1" dirty="0"/>
              <a:t>de Dante Alighieri. Na pintura de cúpula acima, dentre outros, estão vários filósofos e homens ilustres da antiguidade: Aristóteles, Platão, Sócrates </a:t>
            </a:r>
            <a:r>
              <a:rPr lang="pt-BR" sz="2000" b="1" dirty="0" err="1"/>
              <a:t>Xenofonte</a:t>
            </a:r>
            <a:r>
              <a:rPr lang="pt-BR" sz="2000" b="1" dirty="0"/>
              <a:t>, Aquiles, Alexandre, o Grande, Aspásia, Alcibíades, etc.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238348" y="3429001"/>
            <a:ext cx="728667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                </a:t>
            </a:r>
          </a:p>
          <a:p>
            <a:r>
              <a:rPr lang="pt-BR" sz="3200" dirty="0"/>
              <a:t>      </a:t>
            </a:r>
          </a:p>
          <a:p>
            <a:r>
              <a:rPr lang="pt-BR" sz="3200" dirty="0"/>
              <a:t> </a:t>
            </a:r>
          </a:p>
          <a:p>
            <a:r>
              <a:rPr lang="pt-BR" sz="3200" dirty="0"/>
              <a:t>         </a:t>
            </a:r>
            <a:endParaRPr lang="pt-BR" sz="3600" dirty="0"/>
          </a:p>
          <a:p>
            <a:r>
              <a:rPr lang="pt-BR" sz="1500" dirty="0"/>
              <a:t>				</a:t>
            </a:r>
          </a:p>
          <a:p>
            <a:endParaRPr lang="pt-BR" sz="1500" dirty="0"/>
          </a:p>
          <a:p>
            <a:r>
              <a:rPr lang="pt-BR" sz="1500" dirty="0"/>
              <a:t>                                                             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41339424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764705"/>
            <a:ext cx="11093067" cy="5878466"/>
          </a:xfrm>
        </p:spPr>
        <p:txBody>
          <a:bodyPr>
            <a:normAutofit/>
          </a:bodyPr>
          <a:lstStyle/>
          <a:p>
            <a:pPr algn="just"/>
            <a:r>
              <a:rPr lang="pt-BR" sz="4800" dirty="0"/>
              <a:t> Com relação à </a:t>
            </a:r>
            <a:r>
              <a:rPr lang="pt-BR" sz="4800" b="1" dirty="0"/>
              <a:t>humildade</a:t>
            </a:r>
            <a:r>
              <a:rPr lang="pt-BR" sz="4800" dirty="0"/>
              <a:t>, ela está intimamente ligada ao reconhecimento da ignorância. </a:t>
            </a:r>
            <a:r>
              <a:rPr lang="pt-BR" sz="4800" b="1" dirty="0"/>
              <a:t>A primeira qualidade da filósofo é o reconhecimento de sua ignorância.</a:t>
            </a:r>
            <a:r>
              <a:rPr lang="pt-BR" sz="4800" dirty="0"/>
              <a:t> “Só sei que nada sei” – eis o conhecido refrão de Sócrates.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903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None/>
            </a:pPr>
            <a:r>
              <a:rPr lang="pt-BR" b="1" dirty="0"/>
              <a:t>Poemas</a:t>
            </a:r>
            <a:r>
              <a:rPr lang="pt-BR" dirty="0"/>
              <a:t> (tal como fizeram os pré-socráticos);</a:t>
            </a:r>
          </a:p>
          <a:p>
            <a:pPr marL="624078" indent="-514350">
              <a:buNone/>
            </a:pPr>
            <a:endParaRPr lang="pt-BR" dirty="0"/>
          </a:p>
          <a:p>
            <a:pPr marL="624078" indent="-514350">
              <a:buNone/>
            </a:pPr>
            <a:r>
              <a:rPr lang="pt-BR" b="1" dirty="0"/>
              <a:t>Diálogos</a:t>
            </a:r>
            <a:r>
              <a:rPr lang="pt-BR" dirty="0"/>
              <a:t> (expressão literária escolhida por Platão);</a:t>
            </a:r>
          </a:p>
          <a:p>
            <a:pPr marL="624078" indent="-514350">
              <a:buNone/>
            </a:pPr>
            <a:endParaRPr lang="pt-BR" dirty="0"/>
          </a:p>
          <a:p>
            <a:pPr marL="624078" indent="-514350">
              <a:buNone/>
            </a:pPr>
            <a:r>
              <a:rPr lang="pt-BR" b="1" dirty="0"/>
              <a:t>Cartas;</a:t>
            </a:r>
            <a:r>
              <a:rPr lang="pt-BR" dirty="0"/>
              <a:t> ( Platão, Cícero, Sêneca, Santo Agostinho);</a:t>
            </a:r>
          </a:p>
          <a:p>
            <a:pPr marL="624078" indent="-514350">
              <a:buNone/>
            </a:pPr>
            <a:endParaRPr lang="pt-BR" dirty="0"/>
          </a:p>
          <a:p>
            <a:pPr marL="624078" indent="-514350">
              <a:buNone/>
            </a:pPr>
            <a:r>
              <a:rPr lang="pt-BR" b="1" dirty="0"/>
              <a:t>Tratados</a:t>
            </a:r>
            <a:r>
              <a:rPr lang="pt-BR" dirty="0"/>
              <a:t> (como o da maior parte dos filósofos);</a:t>
            </a:r>
          </a:p>
          <a:p>
            <a:pPr marL="624078" indent="-514350">
              <a:buNone/>
            </a:pPr>
            <a:r>
              <a:rPr lang="pt-BR" dirty="0"/>
              <a:t> </a:t>
            </a:r>
          </a:p>
          <a:p>
            <a:pPr marL="624078" indent="-514350">
              <a:buNone/>
            </a:pPr>
            <a:r>
              <a:rPr lang="pt-BR" b="1" dirty="0"/>
              <a:t>Aforismos</a:t>
            </a:r>
            <a:r>
              <a:rPr lang="pt-BR" dirty="0"/>
              <a:t> (como, por exemplo, os de Nietzsche).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latin typeface="+mn-lt"/>
              </a:rPr>
              <a:t>            Os estilos literários da filosofia:</a:t>
            </a:r>
          </a:p>
        </p:txBody>
      </p:sp>
    </p:spTree>
    <p:extLst>
      <p:ext uri="{BB962C8B-B14F-4D97-AF65-F5344CB8AC3E}">
        <p14:creationId xmlns:p14="http://schemas.microsoft.com/office/powerpoint/2010/main" val="3679308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35169" y="404665"/>
            <a:ext cx="10248181" cy="64533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4000" b="1" dirty="0"/>
              <a:t>Destacamos aqui cinco visões gerais do que é filosofia:</a:t>
            </a:r>
          </a:p>
          <a:p>
            <a:pPr algn="just">
              <a:buNone/>
            </a:pPr>
            <a:endParaRPr lang="pt-BR" dirty="0"/>
          </a:p>
          <a:p>
            <a:r>
              <a:rPr lang="pt-BR" dirty="0"/>
              <a:t>Filosofia como sabedoria de vida. </a:t>
            </a:r>
          </a:p>
          <a:p>
            <a:r>
              <a:rPr lang="pt-BR" dirty="0"/>
              <a:t>Filosofia como visão de mundo. </a:t>
            </a:r>
          </a:p>
          <a:p>
            <a:r>
              <a:rPr lang="pt-BR" dirty="0"/>
              <a:t>Filosofia como atitude crítica e questionadora. </a:t>
            </a:r>
          </a:p>
          <a:p>
            <a:r>
              <a:rPr lang="pt-BR" dirty="0"/>
              <a:t>Filosofia como sistema de pensamento. </a:t>
            </a:r>
          </a:p>
          <a:p>
            <a:r>
              <a:rPr lang="pt-BR" dirty="0"/>
              <a:t>Filosofia como busca pelo autoconhecimento. </a:t>
            </a:r>
          </a:p>
          <a:p>
            <a:pPr>
              <a:buNone/>
            </a:pPr>
            <a:endParaRPr lang="pt-BR" dirty="0"/>
          </a:p>
          <a:p>
            <a:pPr algn="just">
              <a:buNone/>
            </a:pPr>
            <a:r>
              <a:rPr lang="pt-BR" sz="2200" dirty="0"/>
              <a:t>Tais visões não se excluem mutuamente, embora apresentem perspectivas diferentes ao longo da tradição filosófica. Ao contrário, no mais das vezes, essas visões se complementam, se implicam.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81200" y="1785926"/>
            <a:ext cx="8229600" cy="4451386"/>
          </a:xfrm>
        </p:spPr>
        <p:txBody>
          <a:bodyPr/>
          <a:lstStyle/>
          <a:p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5948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04231" y="925416"/>
            <a:ext cx="11138053" cy="5932583"/>
          </a:xfrm>
        </p:spPr>
        <p:txBody>
          <a:bodyPr>
            <a:normAutofit/>
          </a:bodyPr>
          <a:lstStyle/>
          <a:p>
            <a:pPr algn="just"/>
            <a:r>
              <a:rPr lang="pt-BR" sz="3200" dirty="0"/>
              <a:t>Visão da filosofia prática, isto é, uma reflexão voltada para as condições e os critérios segundo os quais tomamos decisões em nossa vida concreta.</a:t>
            </a:r>
          </a:p>
          <a:p>
            <a:pPr algn="just"/>
            <a:r>
              <a:rPr lang="pt-BR" sz="3200" dirty="0"/>
              <a:t>Segundo essa concepção, a filosofia é importante enquanto pode contribuir para nossa vida prática e não enquanto discussão teórica de problemas abstratos. Essa sabedoria de vida frequentemente é vista como resultando de nossa experiência, de uma atitude mais reflexiva, que não se deixa perturbar por questões ou controvérsias menos importantes.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“Como devemos viver, de modo a vivermos bem?” é essencial e comum a todas elas. É para ela que convergem todas as questões acerca do sentido das virtudes —“quais são?”; “o que são?” “como obtê-las?”;</a:t>
            </a:r>
          </a:p>
          <a:p>
            <a:pPr algn="just"/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26115" y="-369065"/>
            <a:ext cx="8229600" cy="738130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1</a:t>
            </a:r>
            <a:r>
              <a:rPr lang="pt-BR" dirty="0">
                <a:latin typeface="+mn-lt"/>
              </a:rPr>
              <a:t>. A Filosofia como </a:t>
            </a:r>
            <a:r>
              <a:rPr lang="pt-BR" b="1" dirty="0">
                <a:latin typeface="+mn-lt"/>
              </a:rPr>
              <a:t>Sabedoria de Vida 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8304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61012" y="1175629"/>
            <a:ext cx="10994833" cy="52141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3600" dirty="0"/>
          </a:p>
          <a:p>
            <a:pPr algn="just"/>
            <a:r>
              <a:rPr lang="pt-BR" sz="3600" dirty="0"/>
              <a:t>A filosofia como visão de mundo está muito ligada à anterior, pois tem também um sentido prático. Contudo, é mais abrangente, mais geral, incluindo uma concepção mais ampla de realidade em seus aspectos cognitivos, políticos, estéticos, ou seja, uma visão mais integrada das várias questões sobre a realidade, podendo inclusive servir de base para a tomada de decisões práticas. </a:t>
            </a:r>
          </a:p>
          <a:p>
            <a:pPr marL="0" indent="0" algn="just">
              <a:buNone/>
            </a:pPr>
            <a:endParaRPr lang="pt-BR" sz="3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14731" y="274638"/>
            <a:ext cx="9489057" cy="1143000"/>
          </a:xfrm>
        </p:spPr>
        <p:txBody>
          <a:bodyPr>
            <a:normAutofit/>
          </a:bodyPr>
          <a:lstStyle/>
          <a:p>
            <a:r>
              <a:rPr lang="pt-BR" b="1" dirty="0"/>
              <a:t>2. A Filosofia como Visão de Mundo </a:t>
            </a:r>
          </a:p>
        </p:txBody>
      </p:sp>
    </p:spTree>
    <p:extLst>
      <p:ext uri="{BB962C8B-B14F-4D97-AF65-F5344CB8AC3E}">
        <p14:creationId xmlns:p14="http://schemas.microsoft.com/office/powerpoint/2010/main" val="3546966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199" y="1481328"/>
            <a:ext cx="11004933" cy="5376672"/>
          </a:xfrm>
        </p:spPr>
        <p:txBody>
          <a:bodyPr>
            <a:normAutofit/>
          </a:bodyPr>
          <a:lstStyle/>
          <a:p>
            <a:pPr algn="just"/>
            <a:endParaRPr lang="pt-BR" sz="3600" dirty="0"/>
          </a:p>
          <a:p>
            <a:pPr algn="just"/>
            <a:r>
              <a:rPr lang="pt-BR" sz="3600" dirty="0"/>
              <a:t>A filosofia como atitude crítica e questionadora atribui à filosofia um papel essencialmente questionador, ou seja, de colocar em questão nossas opiniões e crenças habituais, perguntar sobre seu sentido e seu fundamento, problematizar o senso comum, buscar alternativas, não aceitar a primeira resposta dada, a solução aparentemente mais fácil e mais óbvia.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latin typeface="+mn-lt"/>
              </a:rPr>
              <a:t>3. A Filosofia como Atitude Crítica e Questionadora </a:t>
            </a:r>
          </a:p>
        </p:txBody>
      </p:sp>
    </p:spTree>
    <p:extLst>
      <p:ext uri="{BB962C8B-B14F-4D97-AF65-F5344CB8AC3E}">
        <p14:creationId xmlns:p14="http://schemas.microsoft.com/office/powerpoint/2010/main" val="2898480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8" descr="1 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74638"/>
            <a:ext cx="6480720" cy="632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707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pt-BR" sz="4000" dirty="0"/>
              <a:t>A filosofia como sistema de pensamento é próxima à filosofia como visão de mundo, mas tem um caráter mais sistemático, mais elaborado, visando desenvolver um saber sistemático, isto é integrar as várias questões da filosofia, da ciência dos vários tipos de saber em um todo articulado.</a:t>
            </a:r>
          </a:p>
          <a:p>
            <a:pPr algn="just"/>
            <a:r>
              <a:rPr lang="pt-BR" sz="3200" dirty="0"/>
              <a:t>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4. </a:t>
            </a:r>
            <a:r>
              <a:rPr lang="pt-BR" b="1" dirty="0">
                <a:latin typeface="+mn-lt"/>
              </a:rPr>
              <a:t>A Filosofia como sistema de pensamento </a:t>
            </a:r>
          </a:p>
        </p:txBody>
      </p:sp>
    </p:spTree>
    <p:extLst>
      <p:ext uri="{BB962C8B-B14F-4D97-AF65-F5344CB8AC3E}">
        <p14:creationId xmlns:p14="http://schemas.microsoft.com/office/powerpoint/2010/main" val="2001165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2492896"/>
            <a:ext cx="814724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36" y="548680"/>
            <a:ext cx="7499176" cy="23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28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18149" y="902006"/>
            <a:ext cx="10755702" cy="509094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3600" dirty="0"/>
              <a:t>A filosofia como busca do autoconhecimento está ligada a uma concepção cujo objetivo principal remonta às palavras do oráculo retomadas por Sócrates </a:t>
            </a:r>
            <a:r>
              <a:rPr lang="pt-BR" sz="3600" b="1" dirty="0"/>
              <a:t>“Conhece-te a ti mesmo</a:t>
            </a:r>
            <a:r>
              <a:rPr lang="pt-BR" sz="3600" dirty="0"/>
              <a:t>”, </a:t>
            </a:r>
            <a:r>
              <a:rPr lang="pt-BR" sz="3600" b="1" dirty="0"/>
              <a:t>isto é, reflita sobre si mesmo, entenda suas preocupações, limitações, desejos, necessidades e, através dessa busca, chegue a um amadurecimento, a uma atitude mais reflexiva, mais equilibrada.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</a:rPr>
              <a:t>5. A Filosofia como busca pelo autoconhecimento</a:t>
            </a:r>
          </a:p>
        </p:txBody>
      </p:sp>
    </p:spTree>
    <p:extLst>
      <p:ext uri="{BB962C8B-B14F-4D97-AF65-F5344CB8AC3E}">
        <p14:creationId xmlns:p14="http://schemas.microsoft.com/office/powerpoint/2010/main" val="253515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1273" y="1496291"/>
            <a:ext cx="10806545" cy="500454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3600" b="1" dirty="0"/>
              <a:t>A pergunta sobre o que é filosofia já é um problema filosófico;</a:t>
            </a:r>
          </a:p>
          <a:p>
            <a:pPr algn="just">
              <a:buNone/>
            </a:pPr>
            <a:endParaRPr lang="pt-BR" b="1" dirty="0"/>
          </a:p>
          <a:p>
            <a:pPr algn="just"/>
            <a:r>
              <a:rPr lang="pt-BR" sz="3600" b="1" dirty="0"/>
              <a:t>Múltiplas definições que não se excluem nem exigem uma adesão plena;</a:t>
            </a:r>
          </a:p>
          <a:p>
            <a:pPr algn="just"/>
            <a:endParaRPr lang="pt-BR" sz="3600" b="1" dirty="0"/>
          </a:p>
          <a:p>
            <a:pPr algn="just"/>
            <a:r>
              <a:rPr lang="pt-BR" sz="3600" b="1" dirty="0"/>
              <a:t>Saber que constantemente interroga a si mesmo acerca do seu próprio sentido.  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r>
              <a:rPr lang="pt-BR" sz="2600" dirty="0"/>
              <a:t>“A filosofia enquanto pensamento crítico e reflexivo tem como característica colocar a si mesma em questão.” (Marcondes, D. 2011, p. 7).  </a:t>
            </a:r>
          </a:p>
          <a:p>
            <a:pPr>
              <a:buNone/>
            </a:pPr>
            <a:endParaRPr lang="pt-BR" sz="2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273" y="-124690"/>
            <a:ext cx="11097491" cy="126076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   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sz="3600" dirty="0"/>
            </a:br>
            <a:r>
              <a:rPr lang="pt-BR" sz="3600" b="1" dirty="0">
                <a:latin typeface="+mn-lt"/>
              </a:rPr>
              <a:t>Introdução à filosofia: o problema da caracterização: uma só pergunta e múltiplas respostas</a:t>
            </a:r>
            <a:br>
              <a:rPr lang="pt-BR" sz="3600" b="1" dirty="0">
                <a:latin typeface="+mn-lt"/>
              </a:rPr>
            </a:br>
            <a:br>
              <a:rPr lang="pt-BR" sz="3100" b="1" dirty="0">
                <a:latin typeface="+mn-lt"/>
              </a:rPr>
            </a:br>
            <a:br>
              <a:rPr lang="pt-BR" sz="1600" dirty="0"/>
            </a:br>
            <a:br>
              <a:rPr lang="pt-BR" sz="1800" dirty="0"/>
            </a:br>
            <a:br>
              <a:rPr lang="pt-BR" sz="1800" dirty="0"/>
            </a:br>
            <a:r>
              <a:rPr lang="pt-BR" dirty="0"/>
              <a:t>                                                      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677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1273" y="1500174"/>
            <a:ext cx="10515600" cy="45720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4000" dirty="0"/>
          </a:p>
          <a:p>
            <a:endParaRPr lang="pt-BR" sz="4000" dirty="0"/>
          </a:p>
          <a:p>
            <a:r>
              <a:rPr lang="pt-BR" sz="4000" dirty="0"/>
              <a:t>Liberdade de pensamento;</a:t>
            </a:r>
          </a:p>
          <a:p>
            <a:endParaRPr lang="pt-BR" sz="4000" dirty="0"/>
          </a:p>
          <a:p>
            <a:pPr>
              <a:buNone/>
            </a:pPr>
            <a:endParaRPr lang="pt-BR" sz="4000" dirty="0"/>
          </a:p>
          <a:p>
            <a:r>
              <a:rPr lang="pt-BR" sz="4000" dirty="0"/>
              <a:t>Diálogo.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66800" y="357166"/>
            <a:ext cx="10404764" cy="1643074"/>
          </a:xfrm>
        </p:spPr>
        <p:txBody>
          <a:bodyPr>
            <a:normAutofit/>
          </a:bodyPr>
          <a:lstStyle/>
          <a:p>
            <a:r>
              <a:rPr lang="pt-BR" b="1" dirty="0">
                <a:latin typeface="+mn-lt"/>
              </a:rPr>
              <a:t>Características fundamentais da filosofia:</a:t>
            </a:r>
          </a:p>
        </p:txBody>
      </p:sp>
    </p:spTree>
    <p:extLst>
      <p:ext uri="{BB962C8B-B14F-4D97-AF65-F5344CB8AC3E}">
        <p14:creationId xmlns:p14="http://schemas.microsoft.com/office/powerpoint/2010/main" val="421516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34291" y="1643050"/>
            <a:ext cx="11055927" cy="5572164"/>
          </a:xfrm>
        </p:spPr>
        <p:txBody>
          <a:bodyPr>
            <a:normAutofit/>
          </a:bodyPr>
          <a:lstStyle/>
          <a:p>
            <a:pPr algn="just"/>
            <a:r>
              <a:rPr lang="pt-BR" sz="3600" dirty="0"/>
              <a:t>Não há propriamente um início ou uma introdução, </a:t>
            </a:r>
            <a:r>
              <a:rPr lang="pt-BR" sz="3600" b="1" dirty="0"/>
              <a:t>pois muitas são as “portas de entrada” para a filosofia</a:t>
            </a:r>
            <a:r>
              <a:rPr lang="pt-BR" sz="3600" dirty="0"/>
              <a:t>, muitos são os possíveis caminhos a serem percorridos, e tanto faz por onde comece se estará sempre em alguma parte dessa trajetória.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55964" y="142852"/>
            <a:ext cx="10834254" cy="1785950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+mn-lt"/>
              </a:rPr>
              <a:t> As portas de entrada ao estudo da filosofia</a:t>
            </a:r>
          </a:p>
        </p:txBody>
      </p:sp>
    </p:spTree>
    <p:extLst>
      <p:ext uri="{BB962C8B-B14F-4D97-AF65-F5344CB8AC3E}">
        <p14:creationId xmlns:p14="http://schemas.microsoft.com/office/powerpoint/2010/main" val="247909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81200" y="1857364"/>
            <a:ext cx="8229600" cy="5000636"/>
          </a:xfrm>
        </p:spPr>
        <p:txBody>
          <a:bodyPr/>
          <a:lstStyle/>
          <a:p>
            <a:pPr algn="just"/>
            <a:r>
              <a:rPr lang="pt-BR" dirty="0"/>
              <a:t> </a:t>
            </a:r>
            <a:r>
              <a:rPr lang="pt-BR" dirty="0">
                <a:latin typeface="Times New Roman"/>
                <a:ea typeface="Times New Roman"/>
              </a:rPr>
              <a:t> </a:t>
            </a:r>
            <a:r>
              <a:rPr lang="pt-BR" dirty="0"/>
              <a:t>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37309" y="214290"/>
            <a:ext cx="11139055" cy="2286016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+mn-lt"/>
              </a:rPr>
              <a:t>Essa </a:t>
            </a:r>
            <a:r>
              <a:rPr lang="pt-BR" sz="2800" b="1" dirty="0" err="1">
                <a:latin typeface="+mn-lt"/>
              </a:rPr>
              <a:t>ideia</a:t>
            </a:r>
            <a:r>
              <a:rPr lang="pt-BR" sz="2800" b="1" dirty="0">
                <a:latin typeface="+mn-lt"/>
              </a:rPr>
              <a:t> de uma rede de perguntas e respostas “labirintos lógicos”, criados pelo grande escritor, tradutor, crítico argentino Jorge Luis Borges, conhecido como “o poeta dos labirintos”. </a:t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298" y="2000240"/>
            <a:ext cx="4214842" cy="45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9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78873" y="1825625"/>
            <a:ext cx="10778836" cy="4351338"/>
          </a:xfrm>
        </p:spPr>
        <p:txBody>
          <a:bodyPr>
            <a:normAutofit/>
          </a:bodyPr>
          <a:lstStyle/>
          <a:p>
            <a:pPr algn="just"/>
            <a:r>
              <a:rPr lang="pt-BR" sz="3600" dirty="0"/>
              <a:t>Não serve para fins imediatos da vida cotidiana;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/>
              <a:t>O valor da filosofia para a vida humana consiste em fazer que os seres humanos possam ser mais críticos com relação às suas formas de existir: o </a:t>
            </a:r>
            <a:r>
              <a:rPr lang="pt-BR" sz="3600" b="1" dirty="0"/>
              <a:t>conhecer</a:t>
            </a:r>
            <a:r>
              <a:rPr lang="pt-BR" sz="3600" dirty="0"/>
              <a:t>, o </a:t>
            </a:r>
            <a:r>
              <a:rPr lang="pt-BR" sz="3600" b="1" dirty="0"/>
              <a:t>sentir</a:t>
            </a:r>
            <a:r>
              <a:rPr lang="pt-BR" sz="3600" dirty="0"/>
              <a:t> e o </a:t>
            </a:r>
            <a:r>
              <a:rPr lang="pt-BR" sz="3600" b="1" dirty="0"/>
              <a:t>agir no mundo</a:t>
            </a:r>
            <a:r>
              <a:rPr lang="pt-BR" sz="3600" dirty="0"/>
              <a:t>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latin typeface="+mn-lt"/>
              </a:rPr>
              <a:t>          Sobre o valor e a utilidade da Filosofia</a:t>
            </a:r>
          </a:p>
        </p:txBody>
      </p:sp>
    </p:spTree>
    <p:extLst>
      <p:ext uri="{BB962C8B-B14F-4D97-AF65-F5344CB8AC3E}">
        <p14:creationId xmlns:p14="http://schemas.microsoft.com/office/powerpoint/2010/main" val="2312399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599" y="1357298"/>
            <a:ext cx="11443855" cy="5500702"/>
          </a:xfrm>
        </p:spPr>
        <p:txBody>
          <a:bodyPr>
            <a:noAutofit/>
          </a:bodyPr>
          <a:lstStyle/>
          <a:p>
            <a:pPr algn="just"/>
            <a:r>
              <a:rPr lang="pt-BR" sz="3600" dirty="0"/>
              <a:t>Segundo a definição de Aristóteles, </a:t>
            </a:r>
            <a:r>
              <a:rPr lang="pt-BR" sz="3600" b="1" dirty="0"/>
              <a:t>a filosofia é a busca de uma “</a:t>
            </a:r>
            <a:r>
              <a:rPr lang="pt-BR" sz="3600" b="1" dirty="0" err="1"/>
              <a:t>sophia</a:t>
            </a:r>
            <a:r>
              <a:rPr lang="pt-BR" sz="3600" b="1" dirty="0"/>
              <a:t>” (sabedoria) que seja a maior, a mais importante, a primeira sabedoria”.</a:t>
            </a:r>
            <a:r>
              <a:rPr lang="pt-BR" sz="3600" dirty="0"/>
              <a:t> Definição que pode ser dividida nos seguintes pontos:</a:t>
            </a:r>
          </a:p>
          <a:p>
            <a:pPr algn="just"/>
            <a:r>
              <a:rPr lang="pt-BR" sz="3600" dirty="0"/>
              <a:t>1) é um </a:t>
            </a:r>
            <a:r>
              <a:rPr lang="pt-BR" sz="3600" b="1" dirty="0"/>
              <a:t>saber “de todas as coisas”, </a:t>
            </a:r>
            <a:r>
              <a:rPr lang="pt-BR" sz="3600" dirty="0"/>
              <a:t>um saber universal; pois que se interroga sobre todas as coisas;</a:t>
            </a:r>
          </a:p>
          <a:p>
            <a:pPr algn="just"/>
            <a:r>
              <a:rPr lang="pt-BR" sz="3600" dirty="0"/>
              <a:t>2) é um </a:t>
            </a:r>
            <a:r>
              <a:rPr lang="pt-BR" sz="3600" b="1" dirty="0"/>
              <a:t>saber pelo saber</a:t>
            </a:r>
            <a:r>
              <a:rPr lang="pt-BR" sz="3600" dirty="0"/>
              <a:t>: um saber livre, e não um saber que se constitui para resolver uma dificuldade de ordem prática;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75855" y="142852"/>
            <a:ext cx="10737272" cy="107157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+mn-lt"/>
              </a:rPr>
              <a:t>Definições clássicas da filosofia e origem do filosofar:</a:t>
            </a:r>
          </a:p>
        </p:txBody>
      </p:sp>
    </p:spTree>
    <p:extLst>
      <p:ext uri="{BB962C8B-B14F-4D97-AF65-F5344CB8AC3E}">
        <p14:creationId xmlns:p14="http://schemas.microsoft.com/office/powerpoint/2010/main" val="336577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72877"/>
            <a:ext cx="10515600" cy="599317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600" dirty="0"/>
              <a:t>3) é um </a:t>
            </a:r>
            <a:r>
              <a:rPr lang="pt-BR" sz="3600" b="1" dirty="0"/>
              <a:t>saber pelas </a:t>
            </a:r>
            <a:r>
              <a:rPr lang="pt-BR" sz="3600" b="1" i="1" dirty="0"/>
              <a:t>causas</a:t>
            </a:r>
            <a:r>
              <a:rPr lang="pt-BR" sz="3600" b="1" dirty="0"/>
              <a:t> </a:t>
            </a:r>
            <a:r>
              <a:rPr lang="pt-BR" sz="3600" dirty="0"/>
              <a:t>que envolve o exercício da razão, e esta envolve a crítica: o saber filosófico é, pois, um saber crítico.</a:t>
            </a:r>
          </a:p>
          <a:p>
            <a:pPr marL="0" indent="0" algn="just">
              <a:buNone/>
            </a:pPr>
            <a:endParaRPr lang="pt-BR" sz="3600" dirty="0"/>
          </a:p>
          <a:p>
            <a:pPr algn="just"/>
            <a:r>
              <a:rPr lang="pt-BR" sz="3600" dirty="0"/>
              <a:t>“</a:t>
            </a:r>
            <a:r>
              <a:rPr lang="pt-BR" sz="3600" i="1" dirty="0"/>
              <a:t>E, entre as ciências, pensamos que é mais sabedoria a que é desejável por si mesma e por amor ao saber, do que aquela que se procura por causa dos resultados, e [pensamos] que aquela destinada a mandar é mais sabedoria que a subordinada</a:t>
            </a:r>
            <a:r>
              <a:rPr lang="pt-BR" sz="3600" dirty="0"/>
              <a:t>”.</a:t>
            </a:r>
          </a:p>
          <a:p>
            <a:pPr algn="just"/>
            <a:endParaRPr lang="pt-BR" sz="3600" dirty="0"/>
          </a:p>
          <a:p>
            <a:pPr marL="0" indent="0" algn="just">
              <a:buNone/>
            </a:pPr>
            <a:r>
              <a:rPr lang="pt-BR" sz="3600" dirty="0"/>
              <a:t>(Aristóteles, </a:t>
            </a:r>
            <a:r>
              <a:rPr lang="pt-BR" sz="3600" i="1" dirty="0"/>
              <a:t>Metafísica</a:t>
            </a:r>
            <a:r>
              <a:rPr lang="pt-BR" sz="3600" dirty="0"/>
              <a:t>, A 982 a)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04320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1669</Words>
  <Application>Microsoft Office PowerPoint</Application>
  <PresentationFormat>Widescreen</PresentationFormat>
  <Paragraphs>112</Paragraphs>
  <Slides>29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Tema do Office</vt:lpstr>
      <vt:lpstr>                    Filosofia I</vt:lpstr>
      <vt:lpstr>          </vt:lpstr>
      <vt:lpstr>          Introdução à filosofia: o problema da caracterização: uma só pergunta e múltiplas respostas                                                              </vt:lpstr>
      <vt:lpstr>Características fundamentais da filosofia:</vt:lpstr>
      <vt:lpstr> As portas de entrada ao estudo da filosofia</vt:lpstr>
      <vt:lpstr>Essa ideia de uma rede de perguntas e respostas “labirintos lógicos”, criados pelo grande escritor, tradutor, crítico argentino Jorge Luis Borges, conhecido como “o poeta dos labirintos”.  </vt:lpstr>
      <vt:lpstr>          Sobre o valor e a utilidade da Filosofia</vt:lpstr>
      <vt:lpstr>Definições clássicas da filosofia e origem do filosofar:</vt:lpstr>
      <vt:lpstr>Apresentação do PowerPoint</vt:lpstr>
      <vt:lpstr>  A origem da filosofia ou sobre “o que nos faz pensar?”</vt:lpstr>
      <vt:lpstr>                       “A escola de Atenas” de Rafael Sanzio</vt:lpstr>
      <vt:lpstr>  </vt:lpstr>
      <vt:lpstr>    Os obstáculos com relação à filosofia:</vt:lpstr>
      <vt:lpstr>Apresentação do PowerPoint</vt:lpstr>
      <vt:lpstr> Aula 2:  A Tradição Filosófica e os Diferentes Modos de conceber a Filosofia </vt:lpstr>
      <vt:lpstr>    Grécia Antiga, Séc. VI a. C</vt:lpstr>
      <vt:lpstr>Apresentação do PowerPoint</vt:lpstr>
      <vt:lpstr>  Como a atividade da filosofia nos diz algo sobre o filósofo?  </vt:lpstr>
      <vt:lpstr>Apresentação do PowerPoint</vt:lpstr>
      <vt:lpstr>Apresentação do PowerPoint</vt:lpstr>
      <vt:lpstr>            Os estilos literários da filosofia:</vt:lpstr>
      <vt:lpstr>  </vt:lpstr>
      <vt:lpstr>      1. A Filosofia como Sabedoria de Vida    </vt:lpstr>
      <vt:lpstr>2. A Filosofia como Visão de Mundo </vt:lpstr>
      <vt:lpstr>3. A Filosofia como Atitude Crítica e Questionadora </vt:lpstr>
      <vt:lpstr>Apresentação do PowerPoint</vt:lpstr>
      <vt:lpstr>4. A Filosofia como sistema de pensamento </vt:lpstr>
      <vt:lpstr>Apresentação do PowerPoint</vt:lpstr>
      <vt:lpstr>5. A Filosofia como busca pelo autoconhecimento</vt:lpstr>
    </vt:vector>
  </TitlesOfParts>
  <Company>Octoplus Networks AL2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ÉTICA</dc:title>
  <dc:creator>Alexandre Araújo</dc:creator>
  <cp:lastModifiedBy>Xandeiros</cp:lastModifiedBy>
  <cp:revision>76</cp:revision>
  <dcterms:created xsi:type="dcterms:W3CDTF">2016-09-26T18:55:38Z</dcterms:created>
  <dcterms:modified xsi:type="dcterms:W3CDTF">2021-07-30T16:57:36Z</dcterms:modified>
</cp:coreProperties>
</file>