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7" r:id="rId4"/>
    <p:sldId id="268" r:id="rId5"/>
    <p:sldId id="259" r:id="rId6"/>
    <p:sldId id="260" r:id="rId7"/>
    <p:sldId id="261" r:id="rId8"/>
    <p:sldId id="266" r:id="rId9"/>
    <p:sldId id="262" r:id="rId10"/>
    <p:sldId id="263" r:id="rId11"/>
    <p:sldId id="264" r:id="rId12"/>
    <p:sldId id="265"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68" d="100"/>
          <a:sy n="68" d="100"/>
        </p:scale>
        <p:origin x="84"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2485929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2073484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551767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3280316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2149770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F25E6D3-7A9F-46A9-B3ED-7B018EE5BC4F}" type="datetimeFigureOut">
              <a:rPr lang="pt-BR" smtClean="0"/>
              <a:t>04/08/2021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191033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F25E6D3-7A9F-46A9-B3ED-7B018EE5BC4F}" type="datetimeFigureOut">
              <a:rPr lang="pt-BR" smtClean="0"/>
              <a:t>04/08/2021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3624017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F25E6D3-7A9F-46A9-B3ED-7B018EE5BC4F}" type="datetimeFigureOut">
              <a:rPr lang="pt-BR" smtClean="0"/>
              <a:t>04/08/2021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5436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F25E6D3-7A9F-46A9-B3ED-7B018EE5BC4F}" type="datetimeFigureOut">
              <a:rPr lang="pt-BR" smtClean="0"/>
              <a:t>04/08/2021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330027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8F25E6D3-7A9F-46A9-B3ED-7B018EE5BC4F}" type="datetimeFigureOut">
              <a:rPr lang="pt-BR" smtClean="0"/>
              <a:t>04/08/2021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373932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8F25E6D3-7A9F-46A9-B3ED-7B018EE5BC4F}" type="datetimeFigureOut">
              <a:rPr lang="pt-BR" smtClean="0"/>
              <a:t>04/08/2021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800C74C-8264-47E1-B3BB-0D835A0602EF}" type="slidenum">
              <a:rPr lang="pt-BR" smtClean="0"/>
              <a:t>‹nº›</a:t>
            </a:fld>
            <a:endParaRPr lang="pt-BR"/>
          </a:p>
        </p:txBody>
      </p:sp>
    </p:spTree>
    <p:extLst>
      <p:ext uri="{BB962C8B-B14F-4D97-AF65-F5344CB8AC3E}">
        <p14:creationId xmlns:p14="http://schemas.microsoft.com/office/powerpoint/2010/main" val="3078489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5E6D3-7A9F-46A9-B3ED-7B018EE5BC4F}" type="datetimeFigureOut">
              <a:rPr lang="pt-BR" smtClean="0"/>
              <a:t>04/08/2021</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00C74C-8264-47E1-B3BB-0D835A0602EF}" type="slidenum">
              <a:rPr lang="pt-BR" smtClean="0"/>
              <a:t>‹nº›</a:t>
            </a:fld>
            <a:endParaRPr lang="pt-BR"/>
          </a:p>
        </p:txBody>
      </p:sp>
    </p:spTree>
    <p:extLst>
      <p:ext uri="{BB962C8B-B14F-4D97-AF65-F5344CB8AC3E}">
        <p14:creationId xmlns:p14="http://schemas.microsoft.com/office/powerpoint/2010/main" val="120171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879496" y="3429000"/>
            <a:ext cx="7286886" cy="1687131"/>
          </a:xfrm>
        </p:spPr>
        <p:txBody>
          <a:bodyPr>
            <a:normAutofit fontScale="90000"/>
          </a:bodyPr>
          <a:lstStyle/>
          <a:p>
            <a:r>
              <a:rPr lang="pt-BR" b="1" dirty="0">
                <a:solidFill>
                  <a:schemeClr val="bg1"/>
                </a:solidFill>
                <a:latin typeface="+mn-lt"/>
              </a:rPr>
              <a:t>Metodologia do Trabalho Científico </a:t>
            </a:r>
          </a:p>
        </p:txBody>
      </p:sp>
      <p:sp>
        <p:nvSpPr>
          <p:cNvPr id="3" name="Subtítulo 2"/>
          <p:cNvSpPr>
            <a:spLocks noGrp="1"/>
          </p:cNvSpPr>
          <p:nvPr>
            <p:ph type="subTitle" idx="1"/>
          </p:nvPr>
        </p:nvSpPr>
        <p:spPr>
          <a:xfrm>
            <a:off x="5045115" y="4353059"/>
            <a:ext cx="6955649" cy="2504941"/>
          </a:xfrm>
        </p:spPr>
        <p:txBody>
          <a:bodyPr>
            <a:normAutofit fontScale="92500" lnSpcReduction="10000"/>
          </a:bodyPr>
          <a:lstStyle/>
          <a:p>
            <a:br>
              <a:rPr lang="pt-BR" sz="3000" i="1" dirty="0"/>
            </a:br>
            <a:r>
              <a:rPr lang="pt-BR" sz="2300" i="1" dirty="0">
                <a:solidFill>
                  <a:schemeClr val="bg1"/>
                </a:solidFill>
              </a:rPr>
              <a:t>					</a:t>
            </a:r>
          </a:p>
          <a:p>
            <a:r>
              <a:rPr lang="pt-BR" sz="4300" dirty="0">
                <a:solidFill>
                  <a:schemeClr val="bg1"/>
                </a:solidFill>
              </a:rPr>
              <a:t>“Todos os homens têm, por natureza, o desejo de conhecer”.   </a:t>
            </a:r>
          </a:p>
          <a:p>
            <a:r>
              <a:rPr lang="pt-BR" sz="2000" dirty="0">
                <a:solidFill>
                  <a:schemeClr val="bg1"/>
                </a:solidFill>
              </a:rPr>
              <a:t>Aristóteles </a:t>
            </a:r>
            <a:br>
              <a:rPr lang="pt-BR" sz="2000" i="1" dirty="0">
                <a:solidFill>
                  <a:schemeClr val="bg1"/>
                </a:solidFill>
              </a:rPr>
            </a:br>
            <a:r>
              <a:rPr lang="pt-BR" sz="2000" dirty="0">
                <a:solidFill>
                  <a:schemeClr val="bg1"/>
                </a:solidFill>
              </a:rPr>
              <a:t> 						</a:t>
            </a:r>
          </a:p>
          <a:p>
            <a:endParaRPr lang="pt-BR" sz="2000" dirty="0">
              <a:solidFill>
                <a:schemeClr val="bg1"/>
              </a:solidFill>
            </a:endParaRPr>
          </a:p>
          <a:p>
            <a:endParaRPr lang="pt-BR" sz="2000" dirty="0">
              <a:solidFill>
                <a:schemeClr val="bg1"/>
              </a:solidFill>
            </a:endParaRPr>
          </a:p>
          <a:p>
            <a:endParaRPr lang="pt-BR" sz="2000" dirty="0">
              <a:solidFill>
                <a:schemeClr val="bg1"/>
              </a:solidFill>
            </a:endParaRPr>
          </a:p>
        </p:txBody>
      </p:sp>
      <p:pic>
        <p:nvPicPr>
          <p:cNvPr id="5" name="Imagem 4" descr="Grupo de pessoas posando para foto&#10;&#10;Descrição gerada automaticamente">
            <a:extLst>
              <a:ext uri="{FF2B5EF4-FFF2-40B4-BE49-F238E27FC236}">
                <a16:creationId xmlns:a16="http://schemas.microsoft.com/office/drawing/2014/main" id="{02D1EEF4-A2D0-4A34-BF44-4B1394D29C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3428999"/>
            <a:ext cx="5045115" cy="3403847"/>
          </a:xfrm>
          <a:prstGeom prst="rect">
            <a:avLst/>
          </a:prstGeom>
        </p:spPr>
      </p:pic>
    </p:spTree>
    <p:extLst>
      <p:ext uri="{BB962C8B-B14F-4D97-AF65-F5344CB8AC3E}">
        <p14:creationId xmlns:p14="http://schemas.microsoft.com/office/powerpoint/2010/main" val="4072299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Arial" panose="020B0604020202020204" pitchFamily="34" charset="0"/>
                <a:cs typeface="Arial" panose="020B0604020202020204" pitchFamily="34" charset="0"/>
              </a:rPr>
              <a:t>O</a:t>
            </a:r>
            <a:r>
              <a:rPr lang="pt-BR" dirty="0">
                <a:latin typeface="Arial" panose="020B0604020202020204" pitchFamily="34" charset="0"/>
                <a:cs typeface="Arial" panose="020B0604020202020204" pitchFamily="34" charset="0"/>
              </a:rPr>
              <a:t> </a:t>
            </a:r>
            <a:r>
              <a:rPr lang="pt-BR" b="1" dirty="0">
                <a:latin typeface="Arial" panose="020B0604020202020204" pitchFamily="34" charset="0"/>
                <a:cs typeface="Arial" panose="020B0604020202020204" pitchFamily="34" charset="0"/>
              </a:rPr>
              <a:t>conhecimento filosófico</a:t>
            </a:r>
            <a:endParaRPr lang="pt-BR"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838199" y="1454726"/>
            <a:ext cx="10872355" cy="5403273"/>
          </a:xfrm>
        </p:spPr>
        <p:txBody>
          <a:bodyPr>
            <a:normAutofit fontScale="92500" lnSpcReduction="10000"/>
          </a:bodyPr>
          <a:lstStyle/>
          <a:p>
            <a:pPr algn="just"/>
            <a:r>
              <a:rPr lang="pt-BR" dirty="0"/>
              <a:t>Diferente do conhecimento popular, a filosofia é um conhecimento racional e sistemático que tem por objetivo esclarecer conceitos, justificar princípios.   </a:t>
            </a:r>
          </a:p>
          <a:p>
            <a:pPr algn="just"/>
            <a:r>
              <a:rPr lang="pt-BR" dirty="0"/>
              <a:t>Tem sua origem na capacidade de reflexão do homem. Como a ciência não é suficiente para dar contas de todas as explicações do mundo real, o homem busca essas explicações por meio da Filosofia. </a:t>
            </a:r>
          </a:p>
          <a:p>
            <a:pPr algn="just"/>
            <a:r>
              <a:rPr lang="pt-BR" dirty="0"/>
              <a:t>É por meio da Filosofia que conseguimos buscar uma análise crítica  do  que podemos saber, dos fundamentos das nossas crenças, da realidade social em que vivemos.</a:t>
            </a:r>
          </a:p>
          <a:p>
            <a:pPr algn="just"/>
            <a:r>
              <a:rPr lang="pt-BR" b="1" dirty="0"/>
              <a:t>Tem duas dimensões</a:t>
            </a:r>
            <a:r>
              <a:rPr lang="pt-BR" dirty="0"/>
              <a:t>: </a:t>
            </a:r>
          </a:p>
          <a:p>
            <a:pPr algn="just"/>
            <a:r>
              <a:rPr lang="pt-BR" dirty="0"/>
              <a:t>uma teórica: de investigação e análise dos conceitos dados na nossa experiência para elucidarmos o seu princípio, ou os fundamentos pelos quais conhecemos as coisas.</a:t>
            </a:r>
          </a:p>
          <a:p>
            <a:pPr algn="just"/>
            <a:r>
              <a:rPr lang="pt-BR" dirty="0"/>
              <a:t>Uma prática: se refere ao esclarecimento e justificação dos princípios da nossa conduta ética e política. </a:t>
            </a:r>
          </a:p>
          <a:p>
            <a:endParaRPr lang="pt-BR" dirty="0"/>
          </a:p>
        </p:txBody>
      </p:sp>
    </p:spTree>
    <p:extLst>
      <p:ext uri="{BB962C8B-B14F-4D97-AF65-F5344CB8AC3E}">
        <p14:creationId xmlns:p14="http://schemas.microsoft.com/office/powerpoint/2010/main" val="99364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latin typeface="Arial" panose="020B0604020202020204" pitchFamily="34" charset="0"/>
                <a:cs typeface="Arial" panose="020B0604020202020204" pitchFamily="34" charset="0"/>
              </a:rPr>
              <a:t>O </a:t>
            </a:r>
            <a:r>
              <a:rPr lang="pt-BR" b="1" dirty="0">
                <a:latin typeface="Arial" panose="020B0604020202020204" pitchFamily="34" charset="0"/>
                <a:cs typeface="Arial" panose="020B0604020202020204" pitchFamily="34" charset="0"/>
              </a:rPr>
              <a:t>conhecimento religioso</a:t>
            </a:r>
            <a:endParaRPr lang="pt-BR"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lstStyle/>
          <a:p>
            <a:pPr algn="just"/>
            <a:r>
              <a:rPr lang="pt-BR" sz="3600" dirty="0"/>
              <a:t>É o conhecimento que investiga as revelações do mistério, do culto, do sagrado.  Interpretando mensagens ou manifestações divina. Essas revelações podem ser transmitidas por alguém, por tradição acumulada ao longo da história ou por meio de escritos sagrados.</a:t>
            </a:r>
          </a:p>
          <a:p>
            <a:endParaRPr lang="pt-BR" dirty="0"/>
          </a:p>
        </p:txBody>
      </p:sp>
    </p:spTree>
    <p:extLst>
      <p:ext uri="{BB962C8B-B14F-4D97-AF65-F5344CB8AC3E}">
        <p14:creationId xmlns:p14="http://schemas.microsoft.com/office/powerpoint/2010/main" val="1395217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228600" lvl="1">
              <a:spcBef>
                <a:spcPts val="1000"/>
              </a:spcBef>
            </a:pPr>
            <a:r>
              <a:rPr lang="pt-BR" b="1" dirty="0"/>
              <a:t>ATIVIDADE 1:</a:t>
            </a:r>
          </a:p>
          <a:p>
            <a:pPr marL="0" lvl="1" indent="0" algn="just">
              <a:spcBef>
                <a:spcPts val="1000"/>
              </a:spcBef>
              <a:buNone/>
            </a:pPr>
            <a:endParaRPr lang="pt-BR" sz="3200" b="1" dirty="0">
              <a:latin typeface="Arial" panose="020B0604020202020204" pitchFamily="34" charset="0"/>
              <a:cs typeface="Arial" panose="020B0604020202020204" pitchFamily="34" charset="0"/>
            </a:endParaRPr>
          </a:p>
          <a:p>
            <a:pPr marL="0" lvl="1" indent="0" algn="just">
              <a:spcBef>
                <a:spcPts val="1000"/>
              </a:spcBef>
              <a:buNone/>
            </a:pPr>
            <a:r>
              <a:rPr lang="pt-BR" sz="3200" b="1" dirty="0">
                <a:latin typeface="Arial" panose="020B0604020202020204" pitchFamily="34" charset="0"/>
                <a:cs typeface="Arial" panose="020B0604020202020204" pitchFamily="34" charset="0"/>
              </a:rPr>
              <a:t>Consulte em livros, coleções e enciclopédias informações sobre ciência e conhecimento científico. Faça um quadro-síntese sobre as principais características do conhecimento científico.</a:t>
            </a:r>
          </a:p>
          <a:p>
            <a:endParaRPr lang="pt-BR" dirty="0"/>
          </a:p>
        </p:txBody>
      </p:sp>
    </p:spTree>
    <p:extLst>
      <p:ext uri="{BB962C8B-B14F-4D97-AF65-F5344CB8AC3E}">
        <p14:creationId xmlns:p14="http://schemas.microsoft.com/office/powerpoint/2010/main" val="1038388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mn-lt"/>
              </a:rPr>
              <a:t> a) Ciência x Opinião</a:t>
            </a:r>
          </a:p>
        </p:txBody>
      </p:sp>
      <p:sp>
        <p:nvSpPr>
          <p:cNvPr id="3" name="Espaço Reservado para Conteúdo 2"/>
          <p:cNvSpPr>
            <a:spLocks noGrp="1"/>
          </p:cNvSpPr>
          <p:nvPr>
            <p:ph idx="1"/>
          </p:nvPr>
        </p:nvSpPr>
        <p:spPr>
          <a:xfrm>
            <a:off x="838200" y="1532586"/>
            <a:ext cx="11255062" cy="5415566"/>
          </a:xfrm>
        </p:spPr>
        <p:txBody>
          <a:bodyPr/>
          <a:lstStyle/>
          <a:p>
            <a:pPr marL="109728" indent="0">
              <a:buNone/>
            </a:pPr>
            <a:r>
              <a:rPr lang="pt-BR" sz="3200" dirty="0"/>
              <a:t>A opinião, também chamada de </a:t>
            </a:r>
            <a:r>
              <a:rPr lang="pt-BR" sz="3200" b="1" dirty="0"/>
              <a:t>senso comum</a:t>
            </a:r>
            <a:r>
              <a:rPr lang="pt-BR" sz="3200" dirty="0"/>
              <a:t>, de uma maneira geral, pode ser caracterizado como:</a:t>
            </a:r>
            <a:endParaRPr lang="pt-BR" sz="3200" u="sng" dirty="0"/>
          </a:p>
          <a:p>
            <a:pPr marL="109728" indent="0" algn="just">
              <a:buNone/>
            </a:pPr>
            <a:r>
              <a:rPr lang="pt-BR" sz="3200" dirty="0"/>
              <a:t>1) </a:t>
            </a:r>
            <a:r>
              <a:rPr lang="pt-BR" sz="3200" b="1" dirty="0"/>
              <a:t>conhecimento espontâneo</a:t>
            </a:r>
            <a:r>
              <a:rPr lang="pt-BR" sz="3200" dirty="0"/>
              <a:t>, baseado em dados  sensoriais, crenças e preconceitos que expressam a experiência de uma pessoa ou comunidade;</a:t>
            </a:r>
          </a:p>
          <a:p>
            <a:pPr marL="109728" indent="0" algn="just">
              <a:buNone/>
            </a:pPr>
            <a:r>
              <a:rPr lang="pt-BR" sz="3200" dirty="0"/>
              <a:t>2) Não fornece explicação e nem permite a compreensão da verdadeira natureza da realidade por se tratar de um conhecimento fragmentado obtido por dados imprecisos;</a:t>
            </a:r>
          </a:p>
          <a:p>
            <a:pPr marL="109728" indent="0" algn="just">
              <a:buNone/>
            </a:pPr>
            <a:r>
              <a:rPr lang="pt-BR" sz="3200" dirty="0"/>
              <a:t>3) Pode resolver algum caso particular ou não.</a:t>
            </a:r>
          </a:p>
          <a:p>
            <a:endParaRPr lang="pt-BR" dirty="0"/>
          </a:p>
        </p:txBody>
      </p:sp>
    </p:spTree>
    <p:extLst>
      <p:ext uri="{BB962C8B-B14F-4D97-AF65-F5344CB8AC3E}">
        <p14:creationId xmlns:p14="http://schemas.microsoft.com/office/powerpoint/2010/main" val="1638816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b="1" dirty="0">
                <a:latin typeface="Arial" panose="020B0604020202020204" pitchFamily="34" charset="0"/>
                <a:cs typeface="Arial" panose="020B0604020202020204" pitchFamily="34" charset="0"/>
              </a:rPr>
              <a:t>Mas para entendermos melhor as notas gerais que caracterizam o conceito de ciência, voltemos à sua origem:</a:t>
            </a:r>
            <a:endParaRPr lang="pt-BR"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838199" y="2109354"/>
            <a:ext cx="10945091" cy="4655127"/>
          </a:xfrm>
        </p:spPr>
        <p:txBody>
          <a:bodyPr>
            <a:normAutofit fontScale="92500"/>
          </a:bodyPr>
          <a:lstStyle/>
          <a:p>
            <a:pPr marL="0" indent="0" algn="just">
              <a:buNone/>
            </a:pPr>
            <a:r>
              <a:rPr lang="pt-BR" sz="3200" dirty="0">
                <a:latin typeface="Arial" panose="020B0604020202020204" pitchFamily="34" charset="0"/>
                <a:cs typeface="Arial" panose="020B0604020202020204" pitchFamily="34" charset="0"/>
              </a:rPr>
              <a:t>Foram os gregos que, no séc. VI a. C., pela primeira vez, conceberam e formularam a exigência intelectual do saber teórico: </a:t>
            </a:r>
            <a:r>
              <a:rPr lang="pt-BR" sz="3200" b="1" dirty="0">
                <a:latin typeface="Arial" panose="020B0604020202020204" pitchFamily="34" charset="0"/>
                <a:cs typeface="Arial" panose="020B0604020202020204" pitchFamily="34" charset="0"/>
              </a:rPr>
              <a:t>preservar os fenômenos</a:t>
            </a:r>
            <a:r>
              <a:rPr lang="pt-BR" sz="3200" dirty="0">
                <a:latin typeface="Arial" panose="020B0604020202020204" pitchFamily="34" charset="0"/>
                <a:cs typeface="Arial" panose="020B0604020202020204" pitchFamily="34" charset="0"/>
              </a:rPr>
              <a:t>. </a:t>
            </a:r>
          </a:p>
          <a:p>
            <a:pPr marL="0" indent="0" algn="just">
              <a:buNone/>
            </a:pPr>
            <a:endParaRPr lang="pt-BR" sz="3200" dirty="0">
              <a:latin typeface="Arial" panose="020B0604020202020204" pitchFamily="34" charset="0"/>
              <a:cs typeface="Arial" panose="020B0604020202020204" pitchFamily="34" charset="0"/>
            </a:endParaRPr>
          </a:p>
          <a:p>
            <a:pPr marL="0" indent="0" algn="just">
              <a:buNone/>
            </a:pPr>
            <a:r>
              <a:rPr lang="pt-BR" sz="3600" dirty="0">
                <a:latin typeface="Arial" panose="020B0604020202020204" pitchFamily="34" charset="0"/>
                <a:cs typeface="Arial" panose="020B0604020202020204" pitchFamily="34" charset="0"/>
              </a:rPr>
              <a:t>1) Formulação de uma teoria explicativa do dado observável, dos fenômenos;</a:t>
            </a:r>
          </a:p>
          <a:p>
            <a:pPr marL="0" indent="0" algn="just">
              <a:buNone/>
            </a:pPr>
            <a:r>
              <a:rPr lang="pt-BR" sz="3600" dirty="0">
                <a:latin typeface="Arial" panose="020B0604020202020204" pitchFamily="34" charset="0"/>
                <a:cs typeface="Arial" panose="020B0604020202020204" pitchFamily="34" charset="0"/>
              </a:rPr>
              <a:t>2) Revelar, sob a aparente desordem do dado imediato, uma unidade real, ordenada e inteligível. Descobrir uma realidade mais profunda e que lhes forneça a explicação.</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endParaRPr lang="pt-BR"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3019057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latin typeface="Arial" panose="020B0604020202020204" pitchFamily="34" charset="0"/>
                <a:cs typeface="Arial" panose="020B0604020202020204" pitchFamily="34" charset="0"/>
              </a:rPr>
              <a:t> </a:t>
            </a:r>
            <a:r>
              <a:rPr lang="pt-BR" b="1" i="1" dirty="0">
                <a:latin typeface="Arial" panose="020B0604020202020204" pitchFamily="34" charset="0"/>
                <a:cs typeface="Arial" panose="020B0604020202020204" pitchFamily="34" charset="0"/>
              </a:rPr>
              <a:t>A origem do pensamento científico </a:t>
            </a:r>
            <a:br>
              <a:rPr lang="pt-BR" dirty="0"/>
            </a:br>
            <a:r>
              <a:rPr lang="pt-BR" dirty="0"/>
              <a:t>                     (Grécia Séc. VI a. C.)</a:t>
            </a:r>
          </a:p>
        </p:txBody>
      </p:sp>
      <p:sp>
        <p:nvSpPr>
          <p:cNvPr id="3" name="Espaço Reservado para Conteúdo 2"/>
          <p:cNvSpPr>
            <a:spLocks noGrp="1"/>
          </p:cNvSpPr>
          <p:nvPr>
            <p:ph idx="1"/>
          </p:nvPr>
        </p:nvSpPr>
        <p:spPr/>
        <p:txBody>
          <a:bodyPr/>
          <a:lstStyle/>
          <a:p>
            <a:pPr algn="just"/>
            <a:r>
              <a:rPr lang="pt-BR" dirty="0">
                <a:latin typeface="Georgia" panose="02040502050405020303" pitchFamily="18" charset="0"/>
                <a:cs typeface="Arial" panose="020B0604020202020204" pitchFamily="34" charset="0"/>
              </a:rPr>
              <a:t>Nasce de uma insatisfação com o tipo de explicação do real que encontramos no pensamento mítico.</a:t>
            </a:r>
          </a:p>
          <a:p>
            <a:pPr marL="0" indent="0" algn="just">
              <a:buNone/>
            </a:pPr>
            <a:endParaRPr lang="pt-BR" dirty="0">
              <a:latin typeface="Georgia" panose="02040502050405020303" pitchFamily="18" charset="0"/>
              <a:cs typeface="Arial" panose="020B0604020202020204" pitchFamily="34" charset="0"/>
            </a:endParaRPr>
          </a:p>
          <a:p>
            <a:pPr algn="just"/>
            <a:r>
              <a:rPr lang="pt-BR" dirty="0">
                <a:latin typeface="Georgia" panose="02040502050405020303" pitchFamily="18" charset="0"/>
                <a:cs typeface="Arial" panose="020B0604020202020204" pitchFamily="34" charset="0"/>
              </a:rPr>
              <a:t>A chave da explicação do mundo, para os primeiros filósofos, estaria no próprio mundo e não fora dele, em alguma realidade misteriosa e inacessível. </a:t>
            </a:r>
          </a:p>
          <a:p>
            <a:pPr marL="0" indent="0" algn="just">
              <a:buNone/>
            </a:pPr>
            <a:endParaRPr lang="pt-BR" dirty="0">
              <a:latin typeface="Georgia" panose="02040502050405020303" pitchFamily="18" charset="0"/>
              <a:cs typeface="Arial" panose="020B0604020202020204" pitchFamily="34" charset="0"/>
            </a:endParaRPr>
          </a:p>
          <a:p>
            <a:pPr algn="just"/>
            <a:r>
              <a:rPr lang="pt-BR" dirty="0">
                <a:latin typeface="Georgia" panose="02040502050405020303" pitchFamily="18" charset="0"/>
                <a:cs typeface="Arial" panose="020B0604020202020204" pitchFamily="34" charset="0"/>
              </a:rPr>
              <a:t>O mundo se abre, assim, ao conhecimento, à possibilidade total de explicação – ao menos em princípio- à ciência portanto.   </a:t>
            </a:r>
          </a:p>
          <a:p>
            <a:endParaRPr lang="pt-BR" dirty="0"/>
          </a:p>
        </p:txBody>
      </p:sp>
    </p:spTree>
    <p:extLst>
      <p:ext uri="{BB962C8B-B14F-4D97-AF65-F5344CB8AC3E}">
        <p14:creationId xmlns:p14="http://schemas.microsoft.com/office/powerpoint/2010/main" val="3995463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sz="6000" b="1" i="1" dirty="0">
                <a:latin typeface="+mn-lt"/>
              </a:rPr>
              <a:t>Definição tradicional do que é Ciência</a:t>
            </a:r>
            <a:endParaRPr lang="pt-BR" sz="6000" b="1" dirty="0">
              <a:latin typeface="+mn-lt"/>
            </a:endParaRPr>
          </a:p>
        </p:txBody>
      </p:sp>
      <p:sp>
        <p:nvSpPr>
          <p:cNvPr id="3" name="Espaço Reservado para Conteúdo 2"/>
          <p:cNvSpPr>
            <a:spLocks noGrp="1"/>
          </p:cNvSpPr>
          <p:nvPr>
            <p:ph idx="1"/>
          </p:nvPr>
        </p:nvSpPr>
        <p:spPr>
          <a:xfrm>
            <a:off x="721217" y="2253803"/>
            <a:ext cx="11140225" cy="5241701"/>
          </a:xfrm>
        </p:spPr>
        <p:txBody>
          <a:bodyPr/>
          <a:lstStyle/>
          <a:p>
            <a:pPr algn="just"/>
            <a:r>
              <a:rPr lang="pt-BR" sz="4000" dirty="0"/>
              <a:t>É uma construção racional com base na análise metódica e objetiva dos fenômenos, que explica de forma precisa, rigorosa e operacional tais fenômenos usando processos metodológicos próprios para explicar os fenômenos naturais ou sociais, formulando leis (causa e efeito) e teorias explicativas que permitam conhecer e controlar a natureza.</a:t>
            </a:r>
          </a:p>
          <a:p>
            <a:endParaRPr lang="pt-BR" dirty="0"/>
          </a:p>
        </p:txBody>
      </p:sp>
    </p:spTree>
    <p:extLst>
      <p:ext uri="{BB962C8B-B14F-4D97-AF65-F5344CB8AC3E}">
        <p14:creationId xmlns:p14="http://schemas.microsoft.com/office/powerpoint/2010/main" val="1761022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a:xfrm>
            <a:off x="656823" y="365125"/>
            <a:ext cx="10419008" cy="7339085"/>
          </a:xfrm>
        </p:spPr>
        <p:txBody>
          <a:bodyPr/>
          <a:lstStyle/>
          <a:p>
            <a:r>
              <a:rPr lang="pt-BR" sz="5400" dirty="0"/>
              <a:t>Segundo Aristóteles, </a:t>
            </a:r>
          </a:p>
          <a:p>
            <a:pPr marL="0" indent="0">
              <a:buNone/>
            </a:pPr>
            <a:r>
              <a:rPr lang="pt-BR" sz="5400" dirty="0"/>
              <a:t>conhecer algo cientificamente “é saber a </a:t>
            </a:r>
            <a:r>
              <a:rPr lang="pt-BR" sz="5400" b="1" dirty="0"/>
              <a:t>causa ou razão </a:t>
            </a:r>
            <a:r>
              <a:rPr lang="pt-BR" sz="5400" dirty="0"/>
              <a:t>por que </a:t>
            </a:r>
          </a:p>
          <a:p>
            <a:pPr marL="0" indent="0">
              <a:buNone/>
            </a:pPr>
            <a:r>
              <a:rPr lang="pt-BR" sz="5400" dirty="0"/>
              <a:t>tem de ser como é, e não </a:t>
            </a:r>
          </a:p>
          <a:p>
            <a:pPr marL="0" indent="0">
              <a:buNone/>
            </a:pPr>
            <a:r>
              <a:rPr lang="pt-BR" sz="5400" dirty="0"/>
              <a:t>pode  ser de outra maneira”.  </a:t>
            </a:r>
          </a:p>
          <a:p>
            <a:endParaRPr lang="pt-BR" dirty="0"/>
          </a:p>
        </p:txBody>
      </p:sp>
      <p:pic>
        <p:nvPicPr>
          <p:cNvPr id="4" name="Image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56624" y="3050515"/>
            <a:ext cx="3344150" cy="3638282"/>
          </a:xfrm>
          <a:prstGeom prst="rect">
            <a:avLst/>
          </a:prstGeom>
        </p:spPr>
      </p:pic>
    </p:spTree>
    <p:extLst>
      <p:ext uri="{BB962C8B-B14F-4D97-AF65-F5344CB8AC3E}">
        <p14:creationId xmlns:p14="http://schemas.microsoft.com/office/powerpoint/2010/main" val="2813548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6636" y="285028"/>
            <a:ext cx="10515600" cy="1325563"/>
          </a:xfrm>
        </p:spPr>
        <p:txBody>
          <a:bodyPr>
            <a:normAutofit fontScale="90000"/>
          </a:bodyPr>
          <a:lstStyle/>
          <a:p>
            <a:pPr algn="ctr"/>
            <a:r>
              <a:rPr lang="pt-BR" b="1" dirty="0">
                <a:latin typeface="+mn-lt"/>
              </a:rPr>
              <a:t>Breve discussão sobre ciência e conhecimento científico</a:t>
            </a:r>
            <a:br>
              <a:rPr lang="pt-BR" dirty="0"/>
            </a:br>
            <a:endParaRPr lang="pt-BR" dirty="0"/>
          </a:p>
        </p:txBody>
      </p:sp>
      <p:sp>
        <p:nvSpPr>
          <p:cNvPr id="3" name="Espaço Reservado para Conteúdo 2"/>
          <p:cNvSpPr>
            <a:spLocks noGrp="1"/>
          </p:cNvSpPr>
          <p:nvPr>
            <p:ph idx="1"/>
          </p:nvPr>
        </p:nvSpPr>
        <p:spPr>
          <a:xfrm>
            <a:off x="610720" y="1234323"/>
            <a:ext cx="11243257" cy="5634068"/>
          </a:xfrm>
        </p:spPr>
        <p:txBody>
          <a:bodyPr>
            <a:normAutofit lnSpcReduction="10000"/>
          </a:bodyPr>
          <a:lstStyle/>
          <a:p>
            <a:pPr algn="just"/>
            <a:r>
              <a:rPr lang="pt-BR" sz="3200" b="1" dirty="0">
                <a:latin typeface="Arial" panose="020B0604020202020204" pitchFamily="34" charset="0"/>
                <a:cs typeface="Arial" panose="020B0604020202020204" pitchFamily="34" charset="0"/>
              </a:rPr>
              <a:t>Ciência: </a:t>
            </a:r>
            <a:r>
              <a:rPr lang="pt-BR" sz="3200" dirty="0">
                <a:latin typeface="Arial" panose="020B0604020202020204" pitchFamily="34" charset="0"/>
                <a:cs typeface="Arial" panose="020B0604020202020204" pitchFamily="34" charset="0"/>
              </a:rPr>
              <a:t>pode ser definida como um conjunto de conhecimentos sistematizados sobre um objeto de estudo específico, delimitado e bem definido. </a:t>
            </a:r>
          </a:p>
          <a:p>
            <a:pPr algn="just"/>
            <a:r>
              <a:rPr lang="pt-BR" sz="3200" dirty="0">
                <a:latin typeface="Arial" panose="020B0604020202020204" pitchFamily="34" charset="0"/>
                <a:cs typeface="Arial" panose="020B0604020202020204" pitchFamily="34" charset="0"/>
              </a:rPr>
              <a:t>A ciência está sempre limitada às condições de sua época. Entretanto, considerando o desenvolvimento da humanidade, a ciência está sempre limitada às condições de sua época. </a:t>
            </a:r>
          </a:p>
          <a:p>
            <a:pPr algn="just"/>
            <a:r>
              <a:rPr lang="pt-BR" sz="3200" dirty="0">
                <a:latin typeface="Arial" panose="020B0604020202020204" pitchFamily="34" charset="0"/>
                <a:cs typeface="Arial" panose="020B0604020202020204" pitchFamily="34" charset="0"/>
              </a:rPr>
              <a:t>O que era conhecimento verdadeiro para o sábio da </a:t>
            </a:r>
            <a:r>
              <a:rPr lang="pt-BR" sz="3200" dirty="0" err="1">
                <a:latin typeface="Arial" panose="020B0604020202020204" pitchFamily="34" charset="0"/>
                <a:cs typeface="Arial" panose="020B0604020202020204" pitchFamily="34" charset="0"/>
              </a:rPr>
              <a:t>Antigüidade</a:t>
            </a:r>
            <a:r>
              <a:rPr lang="pt-BR" sz="3200" dirty="0">
                <a:latin typeface="Arial" panose="020B0604020202020204" pitchFamily="34" charset="0"/>
                <a:cs typeface="Arial" panose="020B0604020202020204" pitchFamily="34" charset="0"/>
              </a:rPr>
              <a:t>, já não o era para o do Renascimento. O que foi verdadeiro para o cientista do século XVIII já não o é para o cientista do século XXI. Nesse sentido, pode-se dizer que a </a:t>
            </a:r>
            <a:r>
              <a:rPr lang="pt-BR" sz="3200" b="1" dirty="0">
                <a:latin typeface="Arial" panose="020B0604020202020204" pitchFamily="34" charset="0"/>
                <a:cs typeface="Arial" panose="020B0604020202020204" pitchFamily="34" charset="0"/>
              </a:rPr>
              <a:t>ciência é falível, ou seja, pode ser exata apenas para um determinado momento.</a:t>
            </a:r>
            <a:r>
              <a:rPr lang="pt-BR" sz="3200" dirty="0">
                <a:latin typeface="Arial" panose="020B0604020202020204" pitchFamily="34" charset="0"/>
                <a:cs typeface="Arial" panose="020B0604020202020204" pitchFamily="34" charset="0"/>
              </a:rPr>
              <a:t> </a:t>
            </a:r>
          </a:p>
          <a:p>
            <a:pPr algn="just"/>
            <a:endParaRPr lang="pt-BR" dirty="0"/>
          </a:p>
          <a:p>
            <a:pPr marL="0" indent="0" algn="just">
              <a:buNone/>
            </a:pPr>
            <a:endParaRPr lang="pt-BR" dirty="0"/>
          </a:p>
        </p:txBody>
      </p:sp>
    </p:spTree>
    <p:extLst>
      <p:ext uri="{BB962C8B-B14F-4D97-AF65-F5344CB8AC3E}">
        <p14:creationId xmlns:p14="http://schemas.microsoft.com/office/powerpoint/2010/main" val="604666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latin typeface="Arial" panose="020B0604020202020204" pitchFamily="34" charset="0"/>
                <a:cs typeface="Arial" panose="020B0604020202020204" pitchFamily="34" charset="0"/>
              </a:rPr>
              <a:t>Conhecimento científico</a:t>
            </a:r>
            <a:endParaRPr lang="pt-BR"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lstStyle/>
          <a:p>
            <a:pPr algn="just"/>
            <a:r>
              <a:rPr lang="pt-BR" sz="3600" dirty="0"/>
              <a:t>Um processo racional, objetivo, preciso e factual que resulta de uma investigação metódica e sistemática da realidade. Este conhecimento transcende os fatos e os fenômenos em si mesmos, analisa-os para descobrir suas causas e concluir as leis gerais que os regem. Entretanto, considerando o desenvolvimento da humanidade. </a:t>
            </a:r>
            <a:r>
              <a:rPr lang="pt-BR" sz="3600" b="1" dirty="0"/>
              <a:t>O conhecimento científico é o que é produzido pela investigação científica. </a:t>
            </a:r>
            <a:endParaRPr lang="pt-BR" sz="3600" dirty="0"/>
          </a:p>
          <a:p>
            <a:endParaRPr lang="pt-BR" dirty="0"/>
          </a:p>
        </p:txBody>
      </p:sp>
    </p:spTree>
    <p:extLst>
      <p:ext uri="{BB962C8B-B14F-4D97-AF65-F5344CB8AC3E}">
        <p14:creationId xmlns:p14="http://schemas.microsoft.com/office/powerpoint/2010/main" val="365740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pt-BR" b="1" dirty="0">
                <a:latin typeface="+mn-lt"/>
              </a:rPr>
              <a:t>TIPOS DE CONHECIMENTOS</a:t>
            </a:r>
          </a:p>
        </p:txBody>
      </p:sp>
      <p:sp>
        <p:nvSpPr>
          <p:cNvPr id="3" name="Espaço Reservado para Conteúdo 2"/>
          <p:cNvSpPr>
            <a:spLocks noGrp="1"/>
          </p:cNvSpPr>
          <p:nvPr>
            <p:ph idx="1"/>
          </p:nvPr>
        </p:nvSpPr>
        <p:spPr/>
        <p:txBody>
          <a:bodyPr/>
          <a:lstStyle/>
          <a:p>
            <a:pPr marL="0" indent="0">
              <a:buNone/>
            </a:pPr>
            <a:r>
              <a:rPr lang="pt-BR" b="1" dirty="0"/>
              <a:t>O conhecimento popular: </a:t>
            </a:r>
          </a:p>
          <a:p>
            <a:pPr algn="just"/>
            <a:r>
              <a:rPr lang="pt-BR" dirty="0"/>
              <a:t> </a:t>
            </a:r>
            <a:r>
              <a:rPr lang="pt-BR" sz="3600" dirty="0"/>
              <a:t>espontâneo ou do senso comum, é o conhecimento que todos nós adquirimos na vida diária e que está baseado, apenas, na experiência vivida ou transmitida pelo homem e não segue nem uma observação metódica, nem uma verificação sistemática. </a:t>
            </a:r>
          </a:p>
        </p:txBody>
      </p:sp>
    </p:spTree>
    <p:extLst>
      <p:ext uri="{BB962C8B-B14F-4D97-AF65-F5344CB8AC3E}">
        <p14:creationId xmlns:p14="http://schemas.microsoft.com/office/powerpoint/2010/main" val="214279866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851</Words>
  <Application>Microsoft Office PowerPoint</Application>
  <PresentationFormat>Widescreen</PresentationFormat>
  <Paragraphs>49</Paragraphs>
  <Slides>12</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12</vt:i4>
      </vt:variant>
    </vt:vector>
  </HeadingPairs>
  <TitlesOfParts>
    <vt:vector size="17" baseType="lpstr">
      <vt:lpstr>Arial</vt:lpstr>
      <vt:lpstr>Calibri</vt:lpstr>
      <vt:lpstr>Calibri Light</vt:lpstr>
      <vt:lpstr>Georgia</vt:lpstr>
      <vt:lpstr>Tema do Office</vt:lpstr>
      <vt:lpstr>Metodologia do Trabalho Científico </vt:lpstr>
      <vt:lpstr> a) Ciência x Opinião</vt:lpstr>
      <vt:lpstr>Mas para entendermos melhor as notas gerais que caracterizam o conceito de ciência, voltemos à sua origem:</vt:lpstr>
      <vt:lpstr> A origem do pensamento científico                       (Grécia Séc. VI a. C.)</vt:lpstr>
      <vt:lpstr>Definição tradicional do que é Ciência</vt:lpstr>
      <vt:lpstr>Apresentação do PowerPoint</vt:lpstr>
      <vt:lpstr>Breve discussão sobre ciência e conhecimento científico </vt:lpstr>
      <vt:lpstr>Conhecimento científico</vt:lpstr>
      <vt:lpstr>TIPOS DE CONHECIMENTOS</vt:lpstr>
      <vt:lpstr>O conhecimento filosófico</vt:lpstr>
      <vt:lpstr>O conhecimento religioso</vt:lpstr>
      <vt:lpstr>Apresentação do PowerPoint</vt:lpstr>
    </vt:vector>
  </TitlesOfParts>
  <Company>Octoplus Networks AL2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ÉTICA</dc:title>
  <dc:creator>Alexandre Araújo</dc:creator>
  <cp:lastModifiedBy>Xandeiros</cp:lastModifiedBy>
  <cp:revision>28</cp:revision>
  <dcterms:created xsi:type="dcterms:W3CDTF">2016-09-26T18:55:38Z</dcterms:created>
  <dcterms:modified xsi:type="dcterms:W3CDTF">2021-08-04T13:17:54Z</dcterms:modified>
</cp:coreProperties>
</file>