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7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A3CFBC-6C45-4E46-A3A8-ABF3F9ADC9EE}" type="datetimeFigureOut">
              <a:rPr lang="pt-BR" smtClean="0"/>
              <a:t>12/11/2012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D9A7304-007B-4B12-9F7B-7CCCC9D740E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97666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Contratação de pessoal;</a:t>
            </a:r>
            <a:b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Direito autoral;</a:t>
            </a:r>
            <a:b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85000"/>
                  </a:schemeClr>
                </a:solidFill>
              </a:rPr>
              <a:t>Outras providências legais.</a:t>
            </a:r>
            <a:r>
              <a:rPr lang="pt-BR" sz="4000" dirty="0" smtClean="0">
                <a:solidFill>
                  <a:schemeClr val="tx1"/>
                </a:solidFill>
              </a:rPr>
              <a:t/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/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500" dirty="0" smtClean="0">
                <a:solidFill>
                  <a:schemeClr val="tx1"/>
                </a:solidFill>
              </a:rPr>
              <a:t/>
            </a:r>
            <a:br>
              <a:rPr lang="pt-BR" sz="4500" dirty="0" smtClean="0">
                <a:solidFill>
                  <a:schemeClr val="tx1"/>
                </a:solidFill>
              </a:rPr>
            </a:br>
            <a:r>
              <a:rPr lang="pt-BR" sz="4500" b="1" dirty="0">
                <a:solidFill>
                  <a:schemeClr val="tx1"/>
                </a:solidFill>
              </a:rPr>
              <a:t>PRINCIPAIS </a:t>
            </a:r>
            <a:r>
              <a:rPr lang="pt-BR" sz="4500" b="1" dirty="0" smtClean="0">
                <a:solidFill>
                  <a:schemeClr val="tx1"/>
                </a:solidFill>
              </a:rPr>
              <a:t>ASPECTOS</a:t>
            </a:r>
            <a:endParaRPr lang="pt-BR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1772816"/>
            <a:ext cx="5061942" cy="403244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Quais as principais regras relativas ao direito autoral?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70" y="692696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70" y="3645024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0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908720"/>
            <a:ext cx="8640960" cy="561662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3500" dirty="0" smtClean="0"/>
              <a:t>Direito autoral moral e patrimonial;</a:t>
            </a:r>
          </a:p>
          <a:p>
            <a:pPr>
              <a:buFont typeface="Wingdings" pitchFamily="2" charset="2"/>
              <a:buChar char="v"/>
            </a:pPr>
            <a:endParaRPr lang="pt-BR" sz="35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/>
              <a:t>Os negócios jurídicos de direito autoral devem ser interpretados restritivamente;</a:t>
            </a:r>
          </a:p>
          <a:p>
            <a:pPr>
              <a:buFont typeface="Wingdings" pitchFamily="2" charset="2"/>
              <a:buChar char="v"/>
            </a:pPr>
            <a:endParaRPr lang="pt-BR" sz="35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 smtClean="0">
                <a:sym typeface="Wingdings" pitchFamily="2" charset="2"/>
              </a:rPr>
              <a:t>Cada criação a partir de outra obra gera uma obra nova;</a:t>
            </a:r>
          </a:p>
          <a:p>
            <a:pPr>
              <a:buFont typeface="Wingdings" pitchFamily="2" charset="2"/>
              <a:buChar char="v"/>
            </a:pPr>
            <a:endParaRPr lang="pt-BR" sz="35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 smtClean="0">
                <a:sym typeface="Wingdings" pitchFamily="2" charset="2"/>
              </a:rPr>
              <a:t>Não precisa de registro para comprovar a autoria.</a:t>
            </a:r>
          </a:p>
          <a:p>
            <a:pPr>
              <a:buFont typeface="Wingdings" pitchFamily="2" charset="2"/>
              <a:buChar char="v"/>
            </a:pPr>
            <a:endParaRPr lang="pt-BR" sz="35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pt-BR" sz="3500" dirty="0" smtClean="0"/>
          </a:p>
          <a:p>
            <a:pPr>
              <a:buFont typeface="Wingdings" pitchFamily="2" charset="2"/>
              <a:buChar char="v"/>
            </a:pP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56152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92080" y="836712"/>
            <a:ext cx="3765104" cy="5616624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posso fazer sem ferir o direito do autor?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 descr="http://profile.ak.fbcdn.net/hprofile-ak-ash3/50225_297365470317512_1654964140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7" y="1340768"/>
            <a:ext cx="4680520" cy="46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5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9726" y="548680"/>
            <a:ext cx="8640960" cy="59766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2600" dirty="0" smtClean="0"/>
              <a:t>Paráfrases </a:t>
            </a:r>
            <a:r>
              <a:rPr lang="pt-BR" sz="2600" dirty="0"/>
              <a:t>e </a:t>
            </a:r>
            <a:r>
              <a:rPr lang="pt-BR" sz="2600" dirty="0" smtClean="0"/>
              <a:t>paródias;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Reprodução na imprensa, de discursos, de </a:t>
            </a:r>
            <a:r>
              <a:rPr lang="pt-BR" sz="2600" dirty="0"/>
              <a:t>obras para uso exclusivo de deficientes visuais, sem fins </a:t>
            </a:r>
            <a:r>
              <a:rPr lang="pt-BR" sz="2600" dirty="0" smtClean="0"/>
              <a:t>comerciais;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/>
              <a:t>Reprodução, em </a:t>
            </a:r>
            <a:r>
              <a:rPr lang="pt-BR" sz="2600" dirty="0" smtClean="0"/>
              <a:t>um </a:t>
            </a:r>
            <a:r>
              <a:rPr lang="pt-BR" sz="2600" dirty="0"/>
              <a:t>exemplar de pequenos trechos, para uso </a:t>
            </a:r>
            <a:r>
              <a:rPr lang="pt-BR" sz="2600" dirty="0" smtClean="0"/>
              <a:t>privado, </a:t>
            </a:r>
            <a:r>
              <a:rPr lang="pt-BR" sz="2600" dirty="0"/>
              <a:t>sem intuito de lucro; 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Reprodução de </a:t>
            </a:r>
            <a:r>
              <a:rPr lang="pt-BR" sz="2600" dirty="0"/>
              <a:t>pequenos </a:t>
            </a:r>
            <a:r>
              <a:rPr lang="pt-BR" sz="2600" dirty="0" smtClean="0"/>
              <a:t>trechos, </a:t>
            </a:r>
            <a:r>
              <a:rPr lang="pt-BR" sz="2600" dirty="0"/>
              <a:t>se a reprodução </a:t>
            </a:r>
            <a:r>
              <a:rPr lang="pt-BR" sz="2600" dirty="0" smtClean="0"/>
              <a:t>não for </a:t>
            </a:r>
            <a:r>
              <a:rPr lang="pt-BR" sz="2600" dirty="0"/>
              <a:t>o objetivo </a:t>
            </a:r>
            <a:r>
              <a:rPr lang="pt-BR" sz="2600" dirty="0" smtClean="0"/>
              <a:t>principal, sem prejuízo </a:t>
            </a:r>
            <a:r>
              <a:rPr lang="pt-BR" sz="2600" dirty="0"/>
              <a:t>ao autor do </a:t>
            </a:r>
            <a:r>
              <a:rPr lang="pt-BR" sz="2600" dirty="0" smtClean="0"/>
              <a:t>original;</a:t>
            </a:r>
            <a:endParaRPr lang="pt-BR" sz="2600" dirty="0"/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Citação, </a:t>
            </a:r>
            <a:r>
              <a:rPr lang="pt-BR" sz="2600" dirty="0"/>
              <a:t>indicando o nome do autor/obra; 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/>
              <a:t>Apanhado de lições em estabelecimentos de </a:t>
            </a:r>
            <a:r>
              <a:rPr lang="pt-BR" sz="2600" dirty="0" smtClean="0"/>
              <a:t>ensino; </a:t>
            </a:r>
          </a:p>
          <a:p>
            <a:pPr>
              <a:buFont typeface="Wingdings" pitchFamily="2" charset="2"/>
              <a:buChar char="v"/>
            </a:pPr>
            <a:r>
              <a:rPr lang="pt-BR" sz="2600" dirty="0" smtClean="0"/>
              <a:t>Representação </a:t>
            </a:r>
            <a:r>
              <a:rPr lang="pt-BR" sz="2600" dirty="0"/>
              <a:t>teatral e a execução musical no ambiente familiar ou estabelecimentos de ensino, sem intuito de </a:t>
            </a:r>
            <a:r>
              <a:rPr lang="pt-BR" sz="2600" dirty="0" smtClean="0"/>
              <a:t>lucro</a:t>
            </a:r>
            <a:r>
              <a:rPr lang="pt-BR" sz="2600" dirty="0"/>
              <a:t>.</a:t>
            </a:r>
            <a:endParaRPr lang="pt-BR" sz="2600" dirty="0" smtClean="0">
              <a:sym typeface="Wingdings" pitchFamily="2" charset="2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pt-BR" sz="2600" dirty="0" smtClean="0"/>
          </a:p>
          <a:p>
            <a:pPr marL="109728" indent="0">
              <a:buClr>
                <a:schemeClr val="accent2">
                  <a:lumMod val="50000"/>
                </a:schemeClr>
              </a:buClr>
              <a:buFont typeface="Georgia"/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69264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187220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é domínio público?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16" b="20597"/>
          <a:stretch/>
        </p:blipFill>
        <p:spPr bwMode="auto">
          <a:xfrm>
            <a:off x="179512" y="3466790"/>
            <a:ext cx="8856984" cy="32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7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99592" y="2492896"/>
            <a:ext cx="7416824" cy="40324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3600" dirty="0" smtClean="0"/>
              <a:t>As </a:t>
            </a:r>
            <a:r>
              <a:rPr lang="pt-BR" sz="3600" dirty="0"/>
              <a:t>obras de autor desconhecido </a:t>
            </a:r>
            <a:r>
              <a:rPr lang="pt-BR" sz="3600" dirty="0" smtClean="0"/>
              <a:t>e aquelas </a:t>
            </a:r>
            <a:r>
              <a:rPr lang="pt-BR" sz="3600" dirty="0"/>
              <a:t>criadas por autores desconhecidos, falecidos sem deixar sucessores ou 70 anos após a morte de seu autor.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endParaRPr lang="pt-BR" sz="3600" dirty="0" smtClean="0">
              <a:sym typeface="Wingdings" pitchFamily="2" charset="2"/>
            </a:endParaRPr>
          </a:p>
          <a:p>
            <a:pPr algn="ctr">
              <a:buClr>
                <a:schemeClr val="accent2">
                  <a:lumMod val="50000"/>
                </a:schemeClr>
              </a:buClr>
            </a:pPr>
            <a:endParaRPr lang="pt-BR" sz="3600" dirty="0" smtClean="0"/>
          </a:p>
          <a:p>
            <a:pPr marL="109728" indent="0" algn="ctr">
              <a:buClr>
                <a:schemeClr val="accent2">
                  <a:lumMod val="50000"/>
                </a:schemeClr>
              </a:buClr>
              <a:buFont typeface="Georgia"/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7984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716016" y="1772816"/>
            <a:ext cx="3981128" cy="403244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são direitos conexos ao direito de autor?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9552" y="980728"/>
            <a:ext cx="3636921" cy="529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0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908720"/>
            <a:ext cx="8064896" cy="5832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3500" dirty="0" smtClean="0"/>
              <a:t>Fixação </a:t>
            </a:r>
            <a:r>
              <a:rPr lang="pt-BR" sz="3500" dirty="0"/>
              <a:t>de suas interpretações ou execuções;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/>
              <a:t>Reprodução, execução pública e locação das suas interpretações ou execução fixadas;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/>
              <a:t>Transmissão das suas interpretações, fixadas ou não;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/>
              <a:t>Viabilização do acesso das interpretações ou execuções ao público;</a:t>
            </a:r>
          </a:p>
        </p:txBody>
      </p:sp>
    </p:spTree>
    <p:extLst>
      <p:ext uri="{BB962C8B-B14F-4D97-AF65-F5344CB8AC3E}">
        <p14:creationId xmlns:p14="http://schemas.microsoft.com/office/powerpoint/2010/main" val="350315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620688"/>
            <a:ext cx="7128792" cy="1296144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é ECAD?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5"/>
          <a:stretch/>
        </p:blipFill>
        <p:spPr bwMode="auto">
          <a:xfrm>
            <a:off x="2915816" y="1772816"/>
            <a:ext cx="5970526" cy="485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2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764704"/>
            <a:ext cx="8424936" cy="5832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3500" dirty="0">
                <a:sym typeface="Wingdings" pitchFamily="2" charset="2"/>
              </a:rPr>
              <a:t>Escritório Central de Arrecadação e </a:t>
            </a:r>
            <a:r>
              <a:rPr lang="pt-BR" sz="3500" dirty="0" smtClean="0">
                <a:sym typeface="Wingdings" pitchFamily="2" charset="2"/>
              </a:rPr>
              <a:t>Distribuição;</a:t>
            </a:r>
          </a:p>
          <a:p>
            <a:pPr>
              <a:buFont typeface="Wingdings" pitchFamily="2" charset="2"/>
              <a:buChar char="v"/>
            </a:pPr>
            <a:endParaRPr lang="pt-BR" sz="3500" dirty="0"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pt-BR" sz="3500" b="1" dirty="0">
                <a:solidFill>
                  <a:schemeClr val="accent3"/>
                </a:solidFill>
              </a:rPr>
              <a:t>Tabela de preços do ECAD</a:t>
            </a:r>
            <a:r>
              <a:rPr lang="pt-BR" sz="3500" b="1" dirty="0" smtClean="0">
                <a:solidFill>
                  <a:schemeClr val="accent3"/>
                </a:solidFill>
              </a:rPr>
              <a:t>: </a:t>
            </a:r>
            <a:endParaRPr lang="pt-BR" sz="3500" dirty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>
                <a:sym typeface="Wingdings" pitchFamily="2" charset="2"/>
              </a:rPr>
              <a:t>depende do tipo de usuário (eventual ou permanente</a:t>
            </a:r>
            <a:r>
              <a:rPr lang="pt-BR" sz="3500" dirty="0" smtClean="0">
                <a:sym typeface="Wingdings" pitchFamily="2" charset="2"/>
              </a:rPr>
              <a:t>);</a:t>
            </a:r>
            <a:endParaRPr lang="pt-BR" sz="35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500" dirty="0">
                <a:sym typeface="Wingdings" pitchFamily="2" charset="2"/>
              </a:rPr>
              <a:t>execução ao vivo ou mecânica;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 smtClean="0">
                <a:sym typeface="Wingdings" pitchFamily="2" charset="2"/>
              </a:rPr>
              <a:t>receita </a:t>
            </a:r>
            <a:r>
              <a:rPr lang="pt-BR" sz="3500" dirty="0">
                <a:sym typeface="Wingdings" pitchFamily="2" charset="2"/>
              </a:rPr>
              <a:t>que será gerada vinculada à música;</a:t>
            </a:r>
          </a:p>
          <a:p>
            <a:pPr>
              <a:buFont typeface="Wingdings" pitchFamily="2" charset="2"/>
              <a:buChar char="v"/>
            </a:pPr>
            <a:r>
              <a:rPr lang="pt-BR" sz="3500" dirty="0" smtClean="0">
                <a:sym typeface="Wingdings" pitchFamily="2" charset="2"/>
              </a:rPr>
              <a:t>metragem </a:t>
            </a:r>
            <a:r>
              <a:rPr lang="pt-BR" sz="3500" dirty="0">
                <a:sym typeface="Wingdings" pitchFamily="2" charset="2"/>
              </a:rPr>
              <a:t>do ambiente </a:t>
            </a:r>
            <a:r>
              <a:rPr lang="pt-BR" sz="3500" dirty="0" smtClean="0">
                <a:sym typeface="Wingdings" pitchFamily="2" charset="2"/>
              </a:rPr>
              <a:t>sonorizado.</a:t>
            </a:r>
            <a:endParaRPr lang="pt-BR" sz="35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67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00050" y="3717032"/>
            <a:ext cx="8229600" cy="2814863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solidFill>
                  <a:schemeClr val="accent2">
                    <a:lumMod val="50000"/>
                  </a:schemeClr>
                </a:solidFill>
              </a:rPr>
              <a:t>Existe </a:t>
            </a:r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lei que fale de uma forma específica de contratação?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84" b="35792"/>
          <a:stretch/>
        </p:blipFill>
        <p:spPr bwMode="auto">
          <a:xfrm>
            <a:off x="0" y="836712"/>
            <a:ext cx="9144000" cy="254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0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403244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Quais as providências a serem tomadas na realização de um projeto cultural?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19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58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764704"/>
            <a:ext cx="8424936" cy="5832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Direito autoral;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Contratação de pessoal;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Formalização;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Aluguel;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Classificação etária;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sym typeface="Wingdings" pitchFamily="2" charset="2"/>
              </a:rPr>
              <a:t>Demais serviços necessários.</a:t>
            </a:r>
          </a:p>
          <a:p>
            <a:pPr>
              <a:buFont typeface="Wingdings" pitchFamily="2" charset="2"/>
              <a:buChar char="v"/>
            </a:pP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pt-BR" sz="3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212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80728"/>
            <a:ext cx="7653536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500" dirty="0"/>
              <a:t>Existe a </a:t>
            </a:r>
            <a:r>
              <a:rPr lang="pt-BR" sz="3500" dirty="0" smtClean="0"/>
              <a:t>LEI Nº 6.533, de Maio de 1978;</a:t>
            </a:r>
          </a:p>
          <a:p>
            <a:pPr>
              <a:buFont typeface="Wingdings" pitchFamily="2" charset="2"/>
              <a:buChar char="v"/>
            </a:pPr>
            <a:endParaRPr lang="pt-BR" sz="3500" dirty="0"/>
          </a:p>
          <a:p>
            <a:pPr>
              <a:buFont typeface="Wingdings" pitchFamily="2" charset="2"/>
              <a:buChar char="v"/>
            </a:pPr>
            <a:r>
              <a:rPr lang="pt-BR" sz="3500" dirty="0" smtClean="0"/>
              <a:t>Os </a:t>
            </a:r>
            <a:r>
              <a:rPr lang="pt-BR" sz="3500" dirty="0"/>
              <a:t>artistas e técnicos tem que estar registrados na Delegacia Regional do Trabalho do Ministério do </a:t>
            </a:r>
            <a:r>
              <a:rPr lang="pt-BR" sz="3500" dirty="0"/>
              <a:t>Trabalho</a:t>
            </a:r>
            <a:r>
              <a:rPr lang="pt-BR" sz="3500" dirty="0" smtClean="0"/>
              <a:t>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79658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836712"/>
            <a:ext cx="4752528" cy="5472608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Existem outras formas de contratação? </a:t>
            </a:r>
            <a:b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6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6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Quais são?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0" r="36812"/>
          <a:stretch/>
        </p:blipFill>
        <p:spPr bwMode="auto">
          <a:xfrm>
            <a:off x="5400403" y="908720"/>
            <a:ext cx="357618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6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500" dirty="0"/>
              <a:t>Contrato de trabalho;</a:t>
            </a:r>
          </a:p>
          <a:p>
            <a:pPr>
              <a:buFont typeface="Wingdings" pitchFamily="2" charset="2"/>
              <a:buChar char="v"/>
            </a:pPr>
            <a:endParaRPr lang="pt-BR" sz="3500" dirty="0"/>
          </a:p>
          <a:p>
            <a:pPr>
              <a:buFont typeface="Wingdings" pitchFamily="2" charset="2"/>
              <a:buChar char="v"/>
            </a:pPr>
            <a:r>
              <a:rPr lang="pt-BR" sz="3500" dirty="0"/>
              <a:t>Deve conter: </a:t>
            </a:r>
            <a:r>
              <a:rPr lang="pt-BR" sz="3500" dirty="0"/>
              <a:t>nomes; dados de identificação </a:t>
            </a:r>
            <a:r>
              <a:rPr lang="pt-BR" sz="3500" dirty="0"/>
              <a:t>dos </a:t>
            </a:r>
            <a:r>
              <a:rPr lang="pt-BR" sz="3500" dirty="0"/>
              <a:t>contratantes, </a:t>
            </a:r>
            <a:r>
              <a:rPr lang="pt-BR" sz="3500" dirty="0"/>
              <a:t>os </a:t>
            </a:r>
            <a:r>
              <a:rPr lang="pt-BR" sz="3500" dirty="0"/>
              <a:t>serviços contratados, materiais a serem empregados, prazo de entrega e a forma de </a:t>
            </a:r>
            <a:r>
              <a:rPr lang="pt-BR" sz="3500" dirty="0"/>
              <a:t>pagamento; </a:t>
            </a:r>
            <a:r>
              <a:rPr lang="pt-BR" sz="3500" dirty="0"/>
              <a:t>prever a multa para o </a:t>
            </a:r>
            <a:r>
              <a:rPr lang="pt-BR" sz="3500" dirty="0"/>
              <a:t>descumprimento; e como </a:t>
            </a:r>
            <a:r>
              <a:rPr lang="pt-BR" sz="3500" dirty="0"/>
              <a:t>serão resolvidos os </a:t>
            </a:r>
            <a:r>
              <a:rPr lang="pt-BR" sz="3500" dirty="0"/>
              <a:t>problemas.</a:t>
            </a:r>
            <a:endParaRPr lang="pt-BR" sz="3500" dirty="0">
              <a:sym typeface="Wingdings" pitchFamily="2" charset="2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pt-BR" sz="3500" dirty="0" smtClean="0"/>
          </a:p>
          <a:p>
            <a:pPr marL="109728" indent="0">
              <a:buClr>
                <a:schemeClr val="accent2">
                  <a:lumMod val="50000"/>
                </a:schemeClr>
              </a:buClr>
              <a:buNone/>
            </a:pP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913897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788024" y="1700808"/>
            <a:ext cx="4176464" cy="4032448"/>
          </a:xfrm>
        </p:spPr>
        <p:txBody>
          <a:bodyPr>
            <a:noAutofit/>
          </a:bodyPr>
          <a:lstStyle/>
          <a:p>
            <a:pPr algn="ctr"/>
            <a:r>
              <a:rPr lang="pt-BR" sz="5500" b="1" dirty="0" smtClean="0">
                <a:solidFill>
                  <a:schemeClr val="accent2">
                    <a:lumMod val="50000"/>
                  </a:schemeClr>
                </a:solidFill>
              </a:rPr>
              <a:t>Se eu quiser me legalizar como produtor, o que devo fazer?</a:t>
            </a:r>
            <a:endParaRPr lang="pt-BR" sz="5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25" r="13291" b="-325"/>
          <a:stretch/>
        </p:blipFill>
        <p:spPr bwMode="auto">
          <a:xfrm>
            <a:off x="9486" y="363605"/>
            <a:ext cx="4562513" cy="649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53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766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000" dirty="0"/>
              <a:t>Cooperativas: associação de pessoas para satisfazer necessidades comuns, mínimo de 20 pessoas.</a:t>
            </a:r>
          </a:p>
          <a:p>
            <a:pPr>
              <a:buFont typeface="Wingdings" pitchFamily="2" charset="2"/>
              <a:buChar char="v"/>
            </a:pPr>
            <a:endParaRPr lang="pt-BR" sz="30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000" dirty="0" smtClean="0">
                <a:sym typeface="Wingdings" pitchFamily="2" charset="2"/>
              </a:rPr>
              <a:t>Constituição de empresa: micro ou </a:t>
            </a:r>
            <a:r>
              <a:rPr lang="pt-BR" sz="3000" dirty="0">
                <a:sym typeface="Wingdings" pitchFamily="2" charset="2"/>
              </a:rPr>
              <a:t>pequena empresa; </a:t>
            </a:r>
            <a:r>
              <a:rPr lang="pt-BR" sz="3000" dirty="0">
                <a:sym typeface="Wingdings" pitchFamily="2" charset="2"/>
              </a:rPr>
              <a:t>Pagamento do </a:t>
            </a:r>
            <a:r>
              <a:rPr lang="pt-BR" sz="3000" dirty="0" smtClean="0">
                <a:sym typeface="Wingdings" pitchFamily="2" charset="2"/>
              </a:rPr>
              <a:t>Simples e </a:t>
            </a:r>
            <a:r>
              <a:rPr lang="pt-BR" sz="3000" dirty="0" smtClean="0"/>
              <a:t>menor </a:t>
            </a:r>
            <a:r>
              <a:rPr lang="pt-BR" sz="3000" dirty="0"/>
              <a:t>formalidade na escrituração </a:t>
            </a:r>
            <a:r>
              <a:rPr lang="pt-BR" sz="3000" dirty="0" smtClean="0"/>
              <a:t>contábil</a:t>
            </a:r>
            <a:r>
              <a:rPr lang="pt-BR" sz="3000" dirty="0" smtClean="0">
                <a:sym typeface="Wingdings" pitchFamily="2" charset="2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pt-BR" sz="30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pt-BR" sz="3000" dirty="0" smtClean="0">
                <a:sym typeface="Wingdings" pitchFamily="2" charset="2"/>
              </a:rPr>
              <a:t>Empreendedor individual: </a:t>
            </a:r>
            <a:r>
              <a:rPr lang="pt-BR" sz="3200" dirty="0"/>
              <a:t>faturar no máximo até R$ </a:t>
            </a:r>
            <a:r>
              <a:rPr lang="pt-BR" sz="3200" dirty="0" smtClean="0"/>
              <a:t>60.000,00/ano</a:t>
            </a:r>
            <a:r>
              <a:rPr lang="pt-BR" sz="3200" dirty="0"/>
              <a:t>, não ter participação em outra empresa </a:t>
            </a:r>
            <a:r>
              <a:rPr lang="pt-BR" sz="3200" dirty="0" smtClean="0"/>
              <a:t>e </a:t>
            </a:r>
            <a:r>
              <a:rPr lang="pt-BR" sz="3200" dirty="0"/>
              <a:t>ter no máximo um </a:t>
            </a:r>
            <a:r>
              <a:rPr lang="pt-BR" sz="3200" dirty="0" smtClean="0"/>
              <a:t>empregado.</a:t>
            </a:r>
            <a:endParaRPr lang="pt-BR" sz="3000" dirty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pt-BR" sz="3000" dirty="0" smtClean="0"/>
          </a:p>
          <a:p>
            <a:pPr>
              <a:buFont typeface="Wingdings" pitchFamily="2" charset="2"/>
              <a:buChar char="v"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02772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365104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O que está protegido pelo direito autoral?</a:t>
            </a:r>
            <a:endParaRPr lang="pt-B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63"/>
          <a:stretch/>
        </p:blipFill>
        <p:spPr bwMode="auto">
          <a:xfrm>
            <a:off x="251520" y="728013"/>
            <a:ext cx="8640960" cy="35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8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pt-BR" sz="3500" dirty="0" smtClean="0"/>
              <a:t>Criações </a:t>
            </a:r>
            <a:r>
              <a:rPr lang="pt-BR" sz="3500" dirty="0"/>
              <a:t>do espírito, expressas por quaisquer meios ou ficadas em quaisquer suportes, tangíveis ou </a:t>
            </a:r>
            <a:r>
              <a:rPr lang="pt-BR" sz="3500" dirty="0" smtClean="0"/>
              <a:t>intangíveis:</a:t>
            </a:r>
          </a:p>
          <a:p>
            <a:pPr marL="109728" indent="0" algn="ctr">
              <a:buNone/>
            </a:pPr>
            <a:endParaRPr lang="pt-BR" sz="3500" dirty="0"/>
          </a:p>
          <a:p>
            <a:pPr marL="109728" indent="0" algn="ctr">
              <a:buNone/>
            </a:pPr>
            <a:endParaRPr lang="pt-BR" sz="3500" dirty="0" smtClean="0"/>
          </a:p>
          <a:p>
            <a:pPr marL="109728" indent="0" algn="ctr">
              <a:buNone/>
            </a:pPr>
            <a:r>
              <a:rPr lang="pt-BR" sz="3500" b="1" i="1" dirty="0"/>
              <a:t>composições musicais, textos, obras audiovisuais e fotográficas, pinturas, esculturas, projetos arquitetônicos, adaptações e traduções, etc.</a:t>
            </a:r>
          </a:p>
          <a:p>
            <a:pPr marL="109728" indent="0" algn="ctr">
              <a:buNone/>
            </a:pPr>
            <a:endParaRPr lang="pt-BR" sz="3500" dirty="0"/>
          </a:p>
          <a:p>
            <a:pPr>
              <a:buClr>
                <a:schemeClr val="accent2">
                  <a:lumMod val="50000"/>
                </a:schemeClr>
              </a:buClr>
            </a:pPr>
            <a:endParaRPr lang="pt-BR" sz="3500" dirty="0" smtClean="0"/>
          </a:p>
          <a:p>
            <a:pPr marL="109728" indent="0">
              <a:buClr>
                <a:schemeClr val="accent2">
                  <a:lumMod val="50000"/>
                </a:schemeClr>
              </a:buClr>
              <a:buNone/>
            </a:pP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23465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Ângulo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532</Words>
  <Application>Microsoft Office PowerPoint</Application>
  <PresentationFormat>Apresentação na tela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Urbano</vt:lpstr>
      <vt:lpstr>Contratação de pessoal; Direito autoral; Outras providências legais.     PRINCIPAIS ASPECTOS</vt:lpstr>
      <vt:lpstr>Existe lei que fale de uma forma específica de contratação?</vt:lpstr>
      <vt:lpstr>Apresentação do PowerPoint</vt:lpstr>
      <vt:lpstr>Existem outras formas de contratação?   Quais são?</vt:lpstr>
      <vt:lpstr>Apresentação do PowerPoint</vt:lpstr>
      <vt:lpstr>Se eu quiser me legalizar como produtor, o que devo fazer?</vt:lpstr>
      <vt:lpstr>Apresentação do PowerPoint</vt:lpstr>
      <vt:lpstr>O que está protegido pelo direito autoral?</vt:lpstr>
      <vt:lpstr>Apresentação do PowerPoint</vt:lpstr>
      <vt:lpstr>Quais as principais regras relativas ao direito autoral?</vt:lpstr>
      <vt:lpstr>Apresentação do PowerPoint</vt:lpstr>
      <vt:lpstr>O que posso fazer sem ferir o direito do autor?</vt:lpstr>
      <vt:lpstr>Apresentação do PowerPoint</vt:lpstr>
      <vt:lpstr>O que é domínio público?</vt:lpstr>
      <vt:lpstr>Apresentação do PowerPoint</vt:lpstr>
      <vt:lpstr>O que são direitos conexos ao direito de autor?</vt:lpstr>
      <vt:lpstr>Apresentação do PowerPoint</vt:lpstr>
      <vt:lpstr>O que é ECAD?</vt:lpstr>
      <vt:lpstr>Apresentação do PowerPoint</vt:lpstr>
      <vt:lpstr>Quais as providências a serem tomadas na realização de um projeto cultural?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Contratação de pessoal; Direito autoral; Outras providências legais.     PRINCIPAIS ASPECTOS</dc:title>
  <dc:creator>andrea costa</dc:creator>
  <cp:lastModifiedBy>andrea costa</cp:lastModifiedBy>
  <cp:revision>9</cp:revision>
  <dcterms:created xsi:type="dcterms:W3CDTF">2012-11-12T23:50:49Z</dcterms:created>
  <dcterms:modified xsi:type="dcterms:W3CDTF">2012-11-13T01:04:20Z</dcterms:modified>
</cp:coreProperties>
</file>