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72" r:id="rId3"/>
    <p:sldId id="257" r:id="rId4"/>
    <p:sldId id="258" r:id="rId5"/>
    <p:sldId id="259" r:id="rId6"/>
    <p:sldId id="269" r:id="rId7"/>
    <p:sldId id="271" r:id="rId8"/>
    <p:sldId id="260" r:id="rId9"/>
    <p:sldId id="261" r:id="rId10"/>
    <p:sldId id="264" r:id="rId11"/>
    <p:sldId id="277" r:id="rId12"/>
    <p:sldId id="281" r:id="rId13"/>
    <p:sldId id="265" r:id="rId14"/>
    <p:sldId id="268" r:id="rId15"/>
    <p:sldId id="273" r:id="rId16"/>
    <p:sldId id="274" r:id="rId17"/>
    <p:sldId id="275" r:id="rId18"/>
    <p:sldId id="278" r:id="rId19"/>
    <p:sldId id="283" r:id="rId20"/>
    <p:sldId id="284" r:id="rId21"/>
    <p:sldId id="285" r:id="rId22"/>
    <p:sldId id="286" r:id="rId23"/>
    <p:sldId id="279" r:id="rId24"/>
    <p:sldId id="282" r:id="rId25"/>
    <p:sldId id="280" r:id="rId26"/>
    <p:sldId id="276" r:id="rId27"/>
    <p:sldId id="287" r:id="rId2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6C00"/>
    <a:srgbClr val="825108"/>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4660"/>
  </p:normalViewPr>
  <p:slideViewPr>
    <p:cSldViewPr>
      <p:cViewPr varScale="1">
        <p:scale>
          <a:sx n="65" d="100"/>
          <a:sy n="65" d="100"/>
        </p:scale>
        <p:origin x="-169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tângu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2362200" y="4038600"/>
            <a:ext cx="6477000" cy="1828800"/>
          </a:xfrm>
        </p:spPr>
        <p:txBody>
          <a:bodyPr anchor="b"/>
          <a:lstStyle>
            <a:lvl1pPr>
              <a:defRPr cap="all" baseline="0"/>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EF1C241-4A89-4E0D-8A3D-F177519E9C09}" type="datetimeFigureOut">
              <a:rPr lang="pt-BR" smtClean="0"/>
              <a:pPr/>
              <a:t>13/11/2012</a:t>
            </a:fld>
            <a:endParaRPr lang="pt-BR"/>
          </a:p>
        </p:txBody>
      </p:sp>
      <p:sp>
        <p:nvSpPr>
          <p:cNvPr id="17" name="Espaço Reservado para Rodapé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pt-BR"/>
          </a:p>
        </p:txBody>
      </p:sp>
      <p:sp>
        <p:nvSpPr>
          <p:cNvPr id="29" name="Espaço Reservado para Número de Slide 28"/>
          <p:cNvSpPr>
            <a:spLocks noGrp="1"/>
          </p:cNvSpPr>
          <p:nvPr>
            <p:ph type="sldNum" sz="quarter" idx="12"/>
          </p:nvPr>
        </p:nvSpPr>
        <p:spPr>
          <a:xfrm>
            <a:off x="8001000" y="228600"/>
            <a:ext cx="838200" cy="381000"/>
          </a:xfrm>
        </p:spPr>
        <p:txBody>
          <a:bodyPr/>
          <a:lstStyle>
            <a:lvl1pPr>
              <a:defRPr>
                <a:solidFill>
                  <a:schemeClr val="tx2"/>
                </a:solidFill>
              </a:defRPr>
            </a:lvl1pPr>
          </a:lstStyle>
          <a:p>
            <a:fld id="{4A6CFAB5-FD9A-4381-8CB8-7CE9B62004FA}"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F1C241-4A89-4E0D-8A3D-F177519E9C09}" type="datetimeFigureOut">
              <a:rPr lang="pt-BR" smtClean="0"/>
              <a:pPr/>
              <a:t>13/11/2012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A6CFAB5-FD9A-4381-8CB8-7CE9B62004FA}"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609600"/>
            <a:ext cx="2057400" cy="55165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609600"/>
            <a:ext cx="5562600" cy="5516564"/>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6553200" y="6248402"/>
            <a:ext cx="2209800" cy="365125"/>
          </a:xfrm>
        </p:spPr>
        <p:txBody>
          <a:bodyPr/>
          <a:lstStyle/>
          <a:p>
            <a:fld id="{2EF1C241-4A89-4E0D-8A3D-F177519E9C09}" type="datetimeFigureOut">
              <a:rPr lang="pt-BR" smtClean="0"/>
              <a:pPr/>
              <a:t>13/11/2012</a:t>
            </a:fld>
            <a:endParaRPr lang="pt-BR"/>
          </a:p>
        </p:txBody>
      </p:sp>
      <p:sp>
        <p:nvSpPr>
          <p:cNvPr id="5" name="Espaço Reservado para Rodapé 4"/>
          <p:cNvSpPr>
            <a:spLocks noGrp="1"/>
          </p:cNvSpPr>
          <p:nvPr>
            <p:ph type="ftr" sz="quarter" idx="11"/>
          </p:nvPr>
        </p:nvSpPr>
        <p:spPr>
          <a:xfrm>
            <a:off x="457201" y="6248207"/>
            <a:ext cx="5573483" cy="365125"/>
          </a:xfrm>
        </p:spPr>
        <p:txBody>
          <a:bodyPr/>
          <a:lstStyle/>
          <a:p>
            <a:endParaRPr lang="pt-BR"/>
          </a:p>
        </p:txBody>
      </p:sp>
      <p:sp>
        <p:nvSpPr>
          <p:cNvPr id="7" name="Retângu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ângu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rot="5400000">
            <a:off x="5989638" y="144462"/>
            <a:ext cx="533400" cy="244476"/>
          </a:xfrm>
        </p:spPr>
        <p:txBody>
          <a:bodyPr/>
          <a:lstStyle/>
          <a:p>
            <a:fld id="{4A6CFAB5-FD9A-4381-8CB8-7CE9B62004FA}"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228600"/>
            <a:ext cx="8153400" cy="990600"/>
          </a:xfrm>
        </p:spPr>
        <p:txBody>
          <a:body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2EF1C241-4A89-4E0D-8A3D-F177519E9C09}" type="datetimeFigureOut">
              <a:rPr lang="pt-BR" smtClean="0"/>
              <a:pPr/>
              <a:t>13/11/2012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lvl1pPr>
              <a:defRPr>
                <a:solidFill>
                  <a:srgbClr val="FFFFFF"/>
                </a:solidFill>
              </a:defRPr>
            </a:lvl1pPr>
          </a:lstStyle>
          <a:p>
            <a:fld id="{4A6CFAB5-FD9A-4381-8CB8-7CE9B62004FA}" type="slidenum">
              <a:rPr lang="pt-BR" smtClean="0"/>
              <a:pPr/>
              <a:t>‹nº›</a:t>
            </a:fld>
            <a:endParaRPr lang="pt-BR"/>
          </a:p>
        </p:txBody>
      </p:sp>
      <p:sp>
        <p:nvSpPr>
          <p:cNvPr id="8" name="Espaço Reservado para Conteúdo 7"/>
          <p:cNvSpPr>
            <a:spLocks noGrp="1"/>
          </p:cNvSpPr>
          <p:nvPr>
            <p:ph sz="quarter" idx="1"/>
          </p:nvPr>
        </p:nvSpPr>
        <p:spPr>
          <a:xfrm>
            <a:off x="612648" y="1600200"/>
            <a:ext cx="8153400" cy="44958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7" name="Retângu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t-BR" smtClean="0"/>
              <a:t>Clique para editar o estilo do título mestre</a:t>
            </a:r>
            <a:endParaRPr kumimoji="0" lang="en-US"/>
          </a:p>
        </p:txBody>
      </p:sp>
      <p:sp>
        <p:nvSpPr>
          <p:cNvPr id="12" name="Espaço Reservado para Data 11"/>
          <p:cNvSpPr>
            <a:spLocks noGrp="1"/>
          </p:cNvSpPr>
          <p:nvPr>
            <p:ph type="dt" sz="half" idx="10"/>
          </p:nvPr>
        </p:nvSpPr>
        <p:spPr/>
        <p:txBody>
          <a:bodyPr/>
          <a:lstStyle/>
          <a:p>
            <a:fld id="{2EF1C241-4A89-4E0D-8A3D-F177519E9C09}" type="datetimeFigureOut">
              <a:rPr lang="pt-BR" smtClean="0"/>
              <a:pPr/>
              <a:t>13/11/2012</a:t>
            </a:fld>
            <a:endParaRPr lang="pt-BR"/>
          </a:p>
        </p:txBody>
      </p:sp>
      <p:sp>
        <p:nvSpPr>
          <p:cNvPr id="13" name="Espaço Reservado para Número de Slid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A6CFAB5-FD9A-4381-8CB8-7CE9B62004FA}" type="slidenum">
              <a:rPr lang="pt-BR" smtClean="0"/>
              <a:pPr/>
              <a:t>‹nº›</a:t>
            </a:fld>
            <a:endParaRPr lang="pt-BR"/>
          </a:p>
        </p:txBody>
      </p:sp>
      <p:sp>
        <p:nvSpPr>
          <p:cNvPr id="14" name="Espaço Reservado para Rodapé 13"/>
          <p:cNvSpPr>
            <a:spLocks noGrp="1"/>
          </p:cNvSpPr>
          <p:nvPr>
            <p:ph type="ftr" sz="quarter" idx="12"/>
          </p:nvPr>
        </p:nvSpPr>
        <p:spPr/>
        <p:txBody>
          <a:bodyPr/>
          <a:lstStyle/>
          <a:p>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9" name="Espaço Reservado para Conteúdo 8"/>
          <p:cNvSpPr>
            <a:spLocks noGrp="1"/>
          </p:cNvSpPr>
          <p:nvPr>
            <p:ph sz="quarter" idx="1"/>
          </p:nvPr>
        </p:nvSpPr>
        <p:spPr>
          <a:xfrm>
            <a:off x="609600" y="1589567"/>
            <a:ext cx="38862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844901" y="1589567"/>
            <a:ext cx="38862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8" name="Espaço Reservado para Data 7"/>
          <p:cNvSpPr>
            <a:spLocks noGrp="1"/>
          </p:cNvSpPr>
          <p:nvPr>
            <p:ph type="dt" sz="half" idx="15"/>
          </p:nvPr>
        </p:nvSpPr>
        <p:spPr/>
        <p:txBody>
          <a:bodyPr rtlCol="0"/>
          <a:lstStyle/>
          <a:p>
            <a:fld id="{2EF1C241-4A89-4E0D-8A3D-F177519E9C09}" type="datetimeFigureOut">
              <a:rPr lang="pt-BR" smtClean="0"/>
              <a:pPr/>
              <a:t>13/11/2012</a:t>
            </a:fld>
            <a:endParaRPr lang="pt-BR"/>
          </a:p>
        </p:txBody>
      </p:sp>
      <p:sp>
        <p:nvSpPr>
          <p:cNvPr id="10" name="Espaço Reservado para Número de Slide 9"/>
          <p:cNvSpPr>
            <a:spLocks noGrp="1"/>
          </p:cNvSpPr>
          <p:nvPr>
            <p:ph type="sldNum" sz="quarter" idx="16"/>
          </p:nvPr>
        </p:nvSpPr>
        <p:spPr/>
        <p:txBody>
          <a:bodyPr rtlCol="0"/>
          <a:lstStyle/>
          <a:p>
            <a:fld id="{4A6CFAB5-FD9A-4381-8CB8-7CE9B62004FA}" type="slidenum">
              <a:rPr lang="pt-BR" smtClean="0"/>
              <a:pPr/>
              <a:t>‹nº›</a:t>
            </a:fld>
            <a:endParaRPr lang="pt-BR"/>
          </a:p>
        </p:txBody>
      </p:sp>
      <p:sp>
        <p:nvSpPr>
          <p:cNvPr id="12" name="Espaço Reservado para Rodapé 11"/>
          <p:cNvSpPr>
            <a:spLocks noGrp="1"/>
          </p:cNvSpPr>
          <p:nvPr>
            <p:ph type="ftr" sz="quarter" idx="17"/>
          </p:nvPr>
        </p:nvSpPr>
        <p:spPr/>
        <p:txBody>
          <a:bodyPr rtlCol="0"/>
          <a:lstStyle/>
          <a:p>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73050"/>
            <a:ext cx="8153400" cy="869950"/>
          </a:xfrm>
        </p:spPr>
        <p:txBody>
          <a:bodyPr anchor="ctr"/>
          <a:lstStyle>
            <a:lvl1pPr>
              <a:defRPr/>
            </a:lvl1pPr>
          </a:lstStyle>
          <a:p>
            <a:r>
              <a:rPr kumimoji="0" lang="pt-BR" smtClean="0"/>
              <a:t>Clique para editar o estilo do título mestre</a:t>
            </a:r>
            <a:endParaRPr kumimoji="0" lang="en-US"/>
          </a:p>
        </p:txBody>
      </p:sp>
      <p:sp>
        <p:nvSpPr>
          <p:cNvPr id="11" name="Espaço Reservado para Conteúdo 10"/>
          <p:cNvSpPr>
            <a:spLocks noGrp="1"/>
          </p:cNvSpPr>
          <p:nvPr>
            <p:ph sz="quarter" idx="2"/>
          </p:nvPr>
        </p:nvSpPr>
        <p:spPr>
          <a:xfrm>
            <a:off x="609600" y="2438400"/>
            <a:ext cx="3886200" cy="35814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800600" y="2438400"/>
            <a:ext cx="3886200" cy="35814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5"/>
          </p:nvPr>
        </p:nvSpPr>
        <p:spPr/>
        <p:txBody>
          <a:bodyPr rtlCol="0"/>
          <a:lstStyle/>
          <a:p>
            <a:fld id="{2EF1C241-4A89-4E0D-8A3D-F177519E9C09}" type="datetimeFigureOut">
              <a:rPr lang="pt-BR" smtClean="0"/>
              <a:pPr/>
              <a:t>13/11/2012</a:t>
            </a:fld>
            <a:endParaRPr lang="pt-BR"/>
          </a:p>
        </p:txBody>
      </p:sp>
      <p:sp>
        <p:nvSpPr>
          <p:cNvPr id="12" name="Espaço Reservado para Número de Slide 11"/>
          <p:cNvSpPr>
            <a:spLocks noGrp="1"/>
          </p:cNvSpPr>
          <p:nvPr>
            <p:ph type="sldNum" sz="quarter" idx="16"/>
          </p:nvPr>
        </p:nvSpPr>
        <p:spPr/>
        <p:txBody>
          <a:bodyPr rtlCol="0"/>
          <a:lstStyle/>
          <a:p>
            <a:fld id="{4A6CFAB5-FD9A-4381-8CB8-7CE9B62004FA}" type="slidenum">
              <a:rPr lang="pt-BR" smtClean="0"/>
              <a:pPr/>
              <a:t>‹nº›</a:t>
            </a:fld>
            <a:endParaRPr lang="pt-BR"/>
          </a:p>
        </p:txBody>
      </p:sp>
      <p:sp>
        <p:nvSpPr>
          <p:cNvPr id="14" name="Espaço Reservado para Rodapé 13"/>
          <p:cNvSpPr>
            <a:spLocks noGrp="1"/>
          </p:cNvSpPr>
          <p:nvPr>
            <p:ph type="ftr" sz="quarter" idx="17"/>
          </p:nvPr>
        </p:nvSpPr>
        <p:spPr/>
        <p:txBody>
          <a:bodyPr rtlCol="0"/>
          <a:lstStyle/>
          <a:p>
            <a:endParaRPr lang="pt-BR"/>
          </a:p>
        </p:txBody>
      </p:sp>
      <p:sp>
        <p:nvSpPr>
          <p:cNvPr id="16" name="Espaço Reservado para Tex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
        <p:nvSpPr>
          <p:cNvPr id="15" name="Espaço Reservado para Tex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2EF1C241-4A89-4E0D-8A3D-F177519E9C09}" type="datetimeFigureOut">
              <a:rPr lang="pt-BR" smtClean="0"/>
              <a:pPr/>
              <a:t>13/11/2012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fld id="{4A6CFAB5-FD9A-4381-8CB8-7CE9B62004FA}"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F1C241-4A89-4E0D-8A3D-F177519E9C09}" type="datetimeFigureOut">
              <a:rPr lang="pt-BR" smtClean="0"/>
              <a:pPr/>
              <a:t>13/11/2012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0" y="6248400"/>
            <a:ext cx="533400" cy="381000"/>
          </a:xfrm>
        </p:spPr>
        <p:txBody>
          <a:bodyPr/>
          <a:lstStyle>
            <a:lvl1pPr>
              <a:defRPr>
                <a:solidFill>
                  <a:schemeClr val="tx2"/>
                </a:solidFill>
              </a:defRPr>
            </a:lvl1pPr>
          </a:lstStyle>
          <a:p>
            <a:fld id="{4A6CFAB5-FD9A-4381-8CB8-7CE9B62004FA}"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8077200" cy="869950"/>
          </a:xfrm>
        </p:spPr>
        <p:txBody>
          <a:bodyPr anchor="ctr"/>
          <a:lstStyle>
            <a:lvl1pPr algn="l">
              <a:buNone/>
              <a:defRPr sz="4400" b="0"/>
            </a:lvl1p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2EF1C241-4A89-4E0D-8A3D-F177519E9C09}" type="datetimeFigureOut">
              <a:rPr lang="pt-BR" smtClean="0"/>
              <a:pPr/>
              <a:t>13/11/2012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fld id="{4A6CFAB5-FD9A-4381-8CB8-7CE9B62004FA}" type="slidenum">
              <a:rPr lang="pt-BR" smtClean="0"/>
              <a:pPr/>
              <a:t>‹nº›</a:t>
            </a:fld>
            <a:endParaRPr lang="pt-BR"/>
          </a:p>
        </p:txBody>
      </p:sp>
      <p:sp>
        <p:nvSpPr>
          <p:cNvPr id="3" name="Espaço Reservado para Tex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9" name="Espaço Reservado para Conteúdo 8"/>
          <p:cNvSpPr>
            <a:spLocks noGrp="1"/>
          </p:cNvSpPr>
          <p:nvPr>
            <p:ph sz="quarter" idx="1"/>
          </p:nvPr>
        </p:nvSpPr>
        <p:spPr>
          <a:xfrm>
            <a:off x="2362200" y="1752600"/>
            <a:ext cx="6400800" cy="44196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8" name="Retângu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t-BR" smtClean="0"/>
              <a:t>Clique para editar o estilo do título mestre</a:t>
            </a:r>
            <a:endParaRPr kumimoji="0" lang="en-US"/>
          </a:p>
        </p:txBody>
      </p:sp>
      <p:sp>
        <p:nvSpPr>
          <p:cNvPr id="11" name="Retângu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Data 11"/>
          <p:cNvSpPr>
            <a:spLocks noGrp="1"/>
          </p:cNvSpPr>
          <p:nvPr>
            <p:ph type="dt" sz="half" idx="10"/>
          </p:nvPr>
        </p:nvSpPr>
        <p:spPr>
          <a:xfrm>
            <a:off x="6248400" y="6248400"/>
            <a:ext cx="2667000" cy="365125"/>
          </a:xfrm>
        </p:spPr>
        <p:txBody>
          <a:bodyPr rtlCol="0"/>
          <a:lstStyle/>
          <a:p>
            <a:fld id="{2EF1C241-4A89-4E0D-8A3D-F177519E9C09}" type="datetimeFigureOut">
              <a:rPr lang="pt-BR" smtClean="0"/>
              <a:pPr/>
              <a:t>13/11/2012</a:t>
            </a:fld>
            <a:endParaRPr lang="pt-BR"/>
          </a:p>
        </p:txBody>
      </p:sp>
      <p:sp>
        <p:nvSpPr>
          <p:cNvPr id="13" name="Espaço Reservado para Número de Slide 12"/>
          <p:cNvSpPr>
            <a:spLocks noGrp="1"/>
          </p:cNvSpPr>
          <p:nvPr>
            <p:ph type="sldNum" sz="quarter" idx="11"/>
          </p:nvPr>
        </p:nvSpPr>
        <p:spPr>
          <a:xfrm>
            <a:off x="0" y="4667249"/>
            <a:ext cx="1447800" cy="663578"/>
          </a:xfrm>
        </p:spPr>
        <p:txBody>
          <a:bodyPr rtlCol="0"/>
          <a:lstStyle>
            <a:lvl1pPr>
              <a:defRPr sz="2800"/>
            </a:lvl1pPr>
          </a:lstStyle>
          <a:p>
            <a:fld id="{4A6CFAB5-FD9A-4381-8CB8-7CE9B62004FA}" type="slidenum">
              <a:rPr lang="pt-BR" smtClean="0"/>
              <a:pPr/>
              <a:t>‹nº›</a:t>
            </a:fld>
            <a:endParaRPr lang="pt-BR"/>
          </a:p>
        </p:txBody>
      </p:sp>
      <p:sp>
        <p:nvSpPr>
          <p:cNvPr id="14" name="Espaço Reservado para Rodapé 13"/>
          <p:cNvSpPr>
            <a:spLocks noGrp="1"/>
          </p:cNvSpPr>
          <p:nvPr>
            <p:ph type="ftr" sz="quarter" idx="12"/>
          </p:nvPr>
        </p:nvSpPr>
        <p:spPr>
          <a:xfrm>
            <a:off x="1600200" y="6248206"/>
            <a:ext cx="4572000" cy="365125"/>
          </a:xfrm>
        </p:spPr>
        <p:txBody>
          <a:bodyPr rtlCol="0"/>
          <a:lstStyle/>
          <a:p>
            <a:endParaRPr lang="pt-BR"/>
          </a:p>
        </p:txBody>
      </p:sp>
      <p:sp>
        <p:nvSpPr>
          <p:cNvPr id="3" name="Espaço Reservado para Imagem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t-BR" smtClean="0"/>
              <a:t>Clique no ícone para adicionar uma imagem</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228600"/>
            <a:ext cx="8153400" cy="990600"/>
          </a:xfrm>
          <a:prstGeom prst="rect">
            <a:avLst/>
          </a:prstGeom>
        </p:spPr>
        <p:txBody>
          <a:bodyPr vert="horz" anchor="ctr">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EF1C241-4A89-4E0D-8A3D-F177519E9C09}" type="datetimeFigureOut">
              <a:rPr lang="pt-BR" smtClean="0"/>
              <a:pPr/>
              <a:t>13/11/2012</a:t>
            </a:fld>
            <a:endParaRPr lang="pt-BR"/>
          </a:p>
        </p:txBody>
      </p:sp>
      <p:sp>
        <p:nvSpPr>
          <p:cNvPr id="3" name="Espaço Reservado para Rodapé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pt-BR"/>
          </a:p>
        </p:txBody>
      </p:sp>
      <p:sp>
        <p:nvSpPr>
          <p:cNvPr id="7" name="Retângu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A6CFAB5-FD9A-4381-8CB8-7CE9B62004FA}"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5720" y="214290"/>
            <a:ext cx="8286808" cy="5339923"/>
          </a:xfrm>
          <a:prstGeom prst="rect">
            <a:avLst/>
          </a:prstGeom>
          <a:noFill/>
        </p:spPr>
        <p:txBody>
          <a:bodyPr wrap="square" rtlCol="0">
            <a:spAutoFit/>
          </a:bodyPr>
          <a:lstStyle/>
          <a:p>
            <a:pPr algn="ctr"/>
            <a:r>
              <a:rPr lang="pt-BR" sz="5000" b="1" dirty="0" smtClean="0">
                <a:latin typeface="Calibri" pitchFamily="34" charset="0"/>
              </a:rPr>
              <a:t>LEI DOS ARTISTAS</a:t>
            </a:r>
          </a:p>
          <a:p>
            <a:pPr algn="ctr"/>
            <a:endParaRPr kumimoji="0" lang="pt-BR" sz="3500" b="1" i="0" u="none" strike="noStrike" cap="none" normalizeH="0" baseline="0" dirty="0" smtClean="0">
              <a:ln>
                <a:noFill/>
              </a:ln>
              <a:effectLst/>
              <a:latin typeface="Calibri" pitchFamily="34" charset="0"/>
              <a:cs typeface="Arial" pitchFamily="34" charset="0"/>
            </a:endParaRPr>
          </a:p>
          <a:p>
            <a:pPr algn="ctr"/>
            <a:r>
              <a:rPr kumimoji="0" lang="pt-BR" sz="3200" b="1" i="0" u="none" strike="noStrike" cap="none" normalizeH="0" baseline="0" dirty="0" smtClean="0">
                <a:ln>
                  <a:noFill/>
                </a:ln>
                <a:effectLst/>
                <a:latin typeface="Calibri" pitchFamily="34" charset="0"/>
                <a:cs typeface="Arial" pitchFamily="34" charset="0"/>
              </a:rPr>
              <a:t>LEI Nº 6.533, DE 24 DE MAIO DE 1978.</a:t>
            </a:r>
          </a:p>
          <a:p>
            <a:pPr algn="ctr"/>
            <a:r>
              <a:rPr lang="pt-BR" sz="3200" dirty="0" smtClean="0">
                <a:latin typeface="Calibri" pitchFamily="34" charset="0"/>
              </a:rPr>
              <a:t>Dispõe sobre a regulamentação das profissões de Artistas e de técnico em Espetáculos de Diversões, e dá outras providências.</a:t>
            </a:r>
          </a:p>
          <a:p>
            <a:pPr algn="ctr"/>
            <a:endParaRPr lang="pt-BR" sz="3200" b="1" dirty="0" smtClean="0">
              <a:latin typeface="Calibri" pitchFamily="34" charset="0"/>
            </a:endParaRPr>
          </a:p>
          <a:p>
            <a:pPr algn="ctr"/>
            <a:r>
              <a:rPr lang="pt-BR" sz="3200" b="1" dirty="0" smtClean="0">
                <a:latin typeface="Calibri" pitchFamily="34" charset="0"/>
              </a:rPr>
              <a:t>DECRETO Nº 82.385/78 </a:t>
            </a:r>
          </a:p>
          <a:p>
            <a:pPr algn="ctr"/>
            <a:r>
              <a:rPr lang="pt-BR" sz="3200" dirty="0" smtClean="0">
                <a:latin typeface="Calibri" pitchFamily="34" charset="0"/>
              </a:rPr>
              <a:t>Regulamenta a Lei do Artista e Técnico em espetáculos.</a:t>
            </a:r>
            <a:endParaRPr lang="pt-BR" sz="35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42844" y="71439"/>
            <a:ext cx="8858312" cy="6643709"/>
          </a:xfrm>
          <a:prstGeom prst="rect">
            <a:avLst/>
          </a:prstGeom>
        </p:spPr>
        <p:txBody>
          <a:bodyPr wrap="square">
            <a:spAutoFit/>
          </a:bodyPr>
          <a:lstStyle/>
          <a:p>
            <a:r>
              <a:rPr lang="pt-BR" sz="2200" b="1" dirty="0" smtClean="0">
                <a:solidFill>
                  <a:srgbClr val="FF0000"/>
                </a:solidFill>
                <a:latin typeface="Calibri" pitchFamily="34" charset="0"/>
              </a:rPr>
              <a:t>Trabalho eventual: </a:t>
            </a:r>
            <a:r>
              <a:rPr lang="pt-BR" sz="2200" dirty="0" smtClean="0">
                <a:latin typeface="Calibri" pitchFamily="34" charset="0"/>
              </a:rPr>
              <a:t>substituição ou serviço eventual</a:t>
            </a:r>
            <a:r>
              <a:rPr lang="pt-BR" sz="2200" dirty="0">
                <a:latin typeface="Calibri" pitchFamily="34" charset="0"/>
              </a:rPr>
              <a:t>, por prazo </a:t>
            </a:r>
            <a:r>
              <a:rPr lang="pt-BR" sz="2200" dirty="0" smtClean="0">
                <a:latin typeface="Calibri" pitchFamily="34" charset="0"/>
              </a:rPr>
              <a:t>máximo de </a:t>
            </a:r>
            <a:r>
              <a:rPr lang="pt-BR" sz="2200" dirty="0">
                <a:latin typeface="Calibri" pitchFamily="34" charset="0"/>
              </a:rPr>
              <a:t>7 </a:t>
            </a:r>
            <a:r>
              <a:rPr lang="pt-BR" sz="2200" dirty="0" smtClean="0">
                <a:latin typeface="Calibri" pitchFamily="34" charset="0"/>
              </a:rPr>
              <a:t>dias </a:t>
            </a:r>
            <a:r>
              <a:rPr lang="pt-BR" sz="2200" dirty="0">
                <a:latin typeface="Calibri" pitchFamily="34" charset="0"/>
              </a:rPr>
              <a:t>consecutivos, </a:t>
            </a:r>
            <a:r>
              <a:rPr lang="pt-BR" sz="2200" dirty="0" smtClean="0">
                <a:latin typeface="Calibri" pitchFamily="34" charset="0"/>
              </a:rPr>
              <a:t>vedado por 60 dias subseqüentes</a:t>
            </a:r>
            <a:r>
              <a:rPr lang="pt-BR" sz="2200" dirty="0">
                <a:latin typeface="Calibri" pitchFamily="34" charset="0"/>
              </a:rPr>
              <a:t> </a:t>
            </a:r>
            <a:r>
              <a:rPr lang="pt-BR" sz="2200" dirty="0" smtClean="0">
                <a:latin typeface="Calibri" pitchFamily="34" charset="0"/>
              </a:rPr>
              <a:t>a repetição dessa contratação.</a:t>
            </a:r>
          </a:p>
          <a:p>
            <a:endParaRPr lang="pt-BR" sz="2500" b="1" dirty="0" smtClean="0">
              <a:latin typeface="Calibri" pitchFamily="34" charset="0"/>
            </a:endParaRPr>
          </a:p>
          <a:p>
            <a:r>
              <a:rPr lang="pt-BR" b="1" dirty="0" smtClean="0">
                <a:latin typeface="Calibri" pitchFamily="34" charset="0"/>
              </a:rPr>
              <a:t>NOTA </a:t>
            </a:r>
            <a:r>
              <a:rPr lang="pt-BR" b="1" dirty="0">
                <a:latin typeface="Calibri" pitchFamily="34" charset="0"/>
              </a:rPr>
              <a:t>CONTRATUAL Nº</a:t>
            </a:r>
            <a:r>
              <a:rPr lang="pt-BR" sz="1600" dirty="0">
                <a:latin typeface="Calibri" pitchFamily="34" charset="0"/>
              </a:rPr>
              <a:t/>
            </a:r>
            <a:br>
              <a:rPr lang="pt-BR" sz="1600" dirty="0">
                <a:latin typeface="Calibri" pitchFamily="34" charset="0"/>
              </a:rPr>
            </a:br>
            <a:endParaRPr lang="pt-BR" sz="1600" dirty="0">
              <a:latin typeface="Calibri" pitchFamily="34" charset="0"/>
            </a:endParaRPr>
          </a:p>
          <a:p>
            <a:r>
              <a:rPr lang="pt-BR" sz="1600" dirty="0" smtClean="0">
                <a:latin typeface="Calibri" pitchFamily="34" charset="0"/>
              </a:rPr>
              <a:t>O </a:t>
            </a:r>
            <a:r>
              <a:rPr lang="pt-BR" sz="1600" dirty="0">
                <a:latin typeface="Calibri" pitchFamily="34" charset="0"/>
              </a:rPr>
              <a:t>CONTRATANTE (nome, endereço, nº de inscrição no CGC/INPS/CPF, registrado na DRT sob nº), contrata os serviços de (nome e nome artístico do contratado, profissão, endereço, CPF, carteira de identidade ou CTPS e inscrição na </a:t>
            </a:r>
            <a:r>
              <a:rPr lang="pt-BR" sz="1600" dirty="0" smtClean="0">
                <a:latin typeface="Calibri" pitchFamily="34" charset="0"/>
              </a:rPr>
              <a:t>ORDEM), </a:t>
            </a:r>
            <a:r>
              <a:rPr lang="pt-BR" sz="1600" dirty="0">
                <a:latin typeface="Calibri" pitchFamily="34" charset="0"/>
              </a:rPr>
              <a:t>nas seguintes condições:</a:t>
            </a:r>
            <a:br>
              <a:rPr lang="pt-BR" sz="1600" dirty="0">
                <a:latin typeface="Calibri" pitchFamily="34" charset="0"/>
              </a:rPr>
            </a:br>
            <a:r>
              <a:rPr lang="pt-BR" sz="1600" dirty="0">
                <a:latin typeface="Calibri" pitchFamily="34" charset="0"/>
              </a:rPr>
              <a:t/>
            </a:r>
            <a:br>
              <a:rPr lang="pt-BR" sz="1600" dirty="0">
                <a:latin typeface="Calibri" pitchFamily="34" charset="0"/>
              </a:rPr>
            </a:br>
            <a:r>
              <a:rPr lang="pt-BR" sz="1600" dirty="0">
                <a:latin typeface="Calibri" pitchFamily="34" charset="0"/>
              </a:rPr>
              <a:t>PRIMEIRA - O contratado se obriga a prestar seus serviços de (mencionar a função), durante o período de (mencionar data de início e término).</a:t>
            </a:r>
            <a:br>
              <a:rPr lang="pt-BR" sz="1600" dirty="0">
                <a:latin typeface="Calibri" pitchFamily="34" charset="0"/>
              </a:rPr>
            </a:br>
            <a:r>
              <a:rPr lang="pt-BR" sz="1600" dirty="0">
                <a:latin typeface="Calibri" pitchFamily="34" charset="0"/>
              </a:rPr>
              <a:t/>
            </a:r>
            <a:br>
              <a:rPr lang="pt-BR" sz="1600" dirty="0">
                <a:latin typeface="Calibri" pitchFamily="34" charset="0"/>
              </a:rPr>
            </a:br>
            <a:r>
              <a:rPr lang="pt-BR" sz="1600" dirty="0">
                <a:latin typeface="Calibri" pitchFamily="34" charset="0"/>
              </a:rPr>
              <a:t>SEGUNDA - O contratado desempenhará suas funções no horário de (mencionar o horário e intervalos), tendo por local (mencionar o local).</a:t>
            </a:r>
            <a:br>
              <a:rPr lang="pt-BR" sz="1600" dirty="0">
                <a:latin typeface="Calibri" pitchFamily="34" charset="0"/>
              </a:rPr>
            </a:br>
            <a:r>
              <a:rPr lang="pt-BR" sz="1600" dirty="0">
                <a:latin typeface="Calibri" pitchFamily="34" charset="0"/>
              </a:rPr>
              <a:t/>
            </a:r>
            <a:br>
              <a:rPr lang="pt-BR" sz="1600" dirty="0">
                <a:latin typeface="Calibri" pitchFamily="34" charset="0"/>
              </a:rPr>
            </a:br>
            <a:r>
              <a:rPr lang="pt-BR" sz="1600" dirty="0">
                <a:latin typeface="Calibri" pitchFamily="34" charset="0"/>
              </a:rPr>
              <a:t>TERCEIRA - O contratante pagará em contraprestação a importância de (mencionar em algarismo e por extenso), acrescidos dos adicionais a que fizer jus, inclusive o repouso semanal remunerado, até o término da prestação dos serviços, mediante recibo discriminativo, com cópia para o contratado.</a:t>
            </a:r>
            <a:br>
              <a:rPr lang="pt-BR" sz="1600" dirty="0">
                <a:latin typeface="Calibri" pitchFamily="34" charset="0"/>
              </a:rPr>
            </a:br>
            <a:r>
              <a:rPr lang="pt-BR" sz="1600" dirty="0">
                <a:latin typeface="Calibri" pitchFamily="34" charset="0"/>
              </a:rPr>
              <a:t/>
            </a:r>
            <a:br>
              <a:rPr lang="pt-BR" sz="1600" dirty="0">
                <a:latin typeface="Calibri" pitchFamily="34" charset="0"/>
              </a:rPr>
            </a:br>
            <a:r>
              <a:rPr lang="pt-BR" sz="1600" dirty="0">
                <a:latin typeface="Calibri" pitchFamily="34" charset="0"/>
              </a:rPr>
              <a:t>QUARTA - O contratante se obriga a pagar ao contratado, quando para o desempenho dos seus serviços for necessário viajar, as despesas de transporte e alimentação e hospedagem, até o respectivo retorno.</a:t>
            </a:r>
            <a:br>
              <a:rPr lang="pt-BR" sz="1600" dirty="0">
                <a:latin typeface="Calibri" pitchFamily="34" charset="0"/>
              </a:rPr>
            </a:br>
            <a:r>
              <a:rPr lang="pt-BR" sz="1600" dirty="0">
                <a:latin typeface="Calibri" pitchFamily="34" charset="0"/>
              </a:rPr>
              <a:t/>
            </a:r>
            <a:br>
              <a:rPr lang="pt-BR" sz="1600" dirty="0">
                <a:latin typeface="Calibri" pitchFamily="34" charset="0"/>
              </a:rPr>
            </a:br>
            <a:r>
              <a:rPr lang="pt-BR" sz="1600" dirty="0">
                <a:latin typeface="Calibri" pitchFamily="34" charset="0"/>
              </a:rPr>
              <a:t>Esta Nota Contratual, firmada em razão (mencionar em substituição a quem ou se para serviço eventual), vai assinada pelas partes contratantes para todos os efeitos da legislação do trabalho em vigor.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14282" y="214290"/>
            <a:ext cx="8643998"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QUADRO ANEXO ao Decreto n</a:t>
            </a:r>
            <a:r>
              <a:rPr kumimoji="0" lang="pt-BR" sz="1400" b="1" i="0" u="none" strike="noStrike" cap="none" normalizeH="0" baseline="0" dirty="0" smtClean="0">
                <a:ln>
                  <a:noFill/>
                </a:ln>
                <a:solidFill>
                  <a:srgbClr val="000000"/>
                </a:solidFill>
                <a:effectLst/>
                <a:latin typeface="Calibri"/>
                <a:ea typeface="Times New Roman" pitchFamily="18" charset="0"/>
                <a:cs typeface="Arial" pitchFamily="34" charset="0"/>
              </a:rPr>
              <a:t>º</a:t>
            </a:r>
            <a:r>
              <a:rPr kumimoji="0" lang="pt-BR" sz="14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82.385/78</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a:r>
            <a:b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b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a:t>
            </a:r>
            <a:b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br>
            <a:r>
              <a:rPr kumimoji="0" lang="pt-BR" sz="1400" b="0" i="0" u="none" strike="noStrike" cap="none" normalizeH="0" baseline="0" dirty="0" err="1" smtClean="0">
                <a:ln>
                  <a:noFill/>
                </a:ln>
                <a:solidFill>
                  <a:srgbClr val="000000"/>
                </a:solidFill>
                <a:effectLst/>
                <a:latin typeface="Verdana" pitchFamily="34" charset="0"/>
                <a:ea typeface="Times New Roman" pitchFamily="18" charset="0"/>
                <a:cs typeface="Arial" pitchFamily="34" charset="0"/>
              </a:rPr>
              <a:t>Aderecista</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 Monta, transforma ou duplica, utilizando-se de t</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é</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cnicas artesanais, objetos cinematogr</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á</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ficos e de indument</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á</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ria, segundo orienta</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do cen</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ó</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grafo e/ou figurinista. </a:t>
            </a:r>
            <a:endParaRPr kumimoji="0" lang="pt-B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pt-B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Assistente de Operador de Câmera de Anima</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 Assiste o Operador de Câmera no processo de filmagens de anima</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a:t>
            </a:r>
            <a:endParaRPr kumimoji="0" lang="pt-B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pt-B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Assistente de Produtor Cinematogr</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á</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fico - Assiste o Diretor de Produ</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Cinematogr</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á</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fica no desempenho de suas fun</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ões. </a:t>
            </a:r>
            <a:endParaRPr kumimoji="0" lang="pt-B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pt-B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err="1" smtClean="0">
                <a:ln>
                  <a:noFill/>
                </a:ln>
                <a:solidFill>
                  <a:srgbClr val="000000"/>
                </a:solidFill>
                <a:effectLst/>
                <a:latin typeface="Verdana" pitchFamily="34" charset="0"/>
                <a:ea typeface="Times New Roman" pitchFamily="18" charset="0"/>
                <a:cs typeface="Arial" pitchFamily="34" charset="0"/>
              </a:rPr>
              <a:t>Cenot</a:t>
            </a:r>
            <a:r>
              <a:rPr kumimoji="0" lang="pt-BR" sz="1400" b="0" i="0" u="none" strike="noStrike" cap="none" normalizeH="0" baseline="0" dirty="0" err="1" smtClean="0">
                <a:ln>
                  <a:noFill/>
                </a:ln>
                <a:solidFill>
                  <a:srgbClr val="000000"/>
                </a:solidFill>
                <a:effectLst/>
                <a:latin typeface="Calibri"/>
                <a:ea typeface="Times New Roman" pitchFamily="18" charset="0"/>
                <a:cs typeface="Arial" pitchFamily="34" charset="0"/>
              </a:rPr>
              <a:t>é</a:t>
            </a:r>
            <a:r>
              <a:rPr kumimoji="0" lang="pt-BR" sz="1400" b="0" i="0" u="none" strike="noStrike" cap="none" normalizeH="0" baseline="0" dirty="0" err="1" smtClean="0">
                <a:ln>
                  <a:noFill/>
                </a:ln>
                <a:solidFill>
                  <a:srgbClr val="000000"/>
                </a:solidFill>
                <a:effectLst/>
                <a:latin typeface="Verdana" pitchFamily="34" charset="0"/>
                <a:ea typeface="Times New Roman" pitchFamily="18" charset="0"/>
                <a:cs typeface="Arial" pitchFamily="34" charset="0"/>
              </a:rPr>
              <a:t>cnico</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 Planeja, coordena, constr</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ó</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i, adapta e executa todos os detalhes de material, servi</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os e montagens do cen</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á</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rios, segundo maquetes, croquis e plantas fornecidas pelo Cen</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ó</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grafo. </a:t>
            </a:r>
            <a:endParaRPr kumimoji="0" lang="pt-B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pt-B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Contra-Regra de Cena - Encarrega-se da guarda, conserva</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e coloca</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dos objetos de cena sob orienta</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do Cen</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ó</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grafo. </a:t>
            </a:r>
            <a:endParaRPr kumimoji="0" lang="pt-B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pt-BR" sz="1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lang="pt-BR" sz="1400" dirty="0">
                <a:solidFill>
                  <a:srgbClr val="000000"/>
                </a:solidFill>
                <a:latin typeface="Verdana" pitchFamily="34" charset="0"/>
                <a:ea typeface="Times New Roman" pitchFamily="18" charset="0"/>
                <a:cs typeface="Arial" pitchFamily="34" charset="0"/>
              </a:rPr>
              <a:t>Diretor de Arte de Animação - Responsável pelo visual gráfico dos filmes de animação; cria os personagens e os cenários do filme. </a:t>
            </a:r>
          </a:p>
          <a:p>
            <a:pPr marL="0" marR="0" lvl="0" indent="0" algn="l" defTabSz="914400" rtl="0" eaLnBrk="0" fontAlgn="base" latinLnBrk="0" hangingPunct="0">
              <a:lnSpc>
                <a:spcPct val="100000"/>
              </a:lnSpc>
              <a:spcBef>
                <a:spcPct val="0"/>
              </a:spcBef>
              <a:spcAft>
                <a:spcPct val="0"/>
              </a:spcAft>
              <a:buClrTx/>
              <a:buSzTx/>
              <a:buFontTx/>
              <a:buNone/>
              <a:tabLst/>
            </a:pPr>
            <a:endParaRPr lang="pt-BR" sz="1400" dirty="0">
              <a:solidFill>
                <a:srgbClr val="000000"/>
              </a:solidFill>
              <a:latin typeface="Verdan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pt-BR" sz="1400" dirty="0">
                <a:solidFill>
                  <a:srgbClr val="000000"/>
                </a:solidFill>
                <a:latin typeface="Verdana" pitchFamily="34" charset="0"/>
                <a:ea typeface="Times New Roman" pitchFamily="18" charset="0"/>
                <a:cs typeface="Arial" pitchFamily="34" charset="0"/>
              </a:rPr>
              <a:t>Figurante - Participa, individual ou coletivamente , como complementação de cena. </a:t>
            </a:r>
          </a:p>
          <a:p>
            <a:pPr marL="0" marR="0" lvl="0" indent="0" algn="l" defTabSz="914400" rtl="0" eaLnBrk="0" fontAlgn="base" latinLnBrk="0" hangingPunct="0">
              <a:lnSpc>
                <a:spcPct val="100000"/>
              </a:lnSpc>
              <a:spcBef>
                <a:spcPct val="0"/>
              </a:spcBef>
              <a:spcAft>
                <a:spcPct val="0"/>
              </a:spcAft>
              <a:buClrTx/>
              <a:buSzTx/>
              <a:buFontTx/>
              <a:buNone/>
              <a:tabLst/>
            </a:pPr>
            <a:r>
              <a:rPr lang="pt-BR" sz="1400" dirty="0">
                <a:solidFill>
                  <a:srgbClr val="000000"/>
                </a:solidFill>
                <a:latin typeface="Verdana"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pt-BR" sz="1400" dirty="0">
                <a:solidFill>
                  <a:srgbClr val="000000"/>
                </a:solidFill>
                <a:latin typeface="Verdana" pitchFamily="34" charset="0"/>
                <a:ea typeface="Times New Roman" pitchFamily="18" charset="0"/>
                <a:cs typeface="Arial" pitchFamily="34" charset="0"/>
              </a:rPr>
              <a:t>Figurinista - Cria e projeta os trajes e complementos usados pelo elenco e figuração, executando o projeto gráfico </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dos mesmos; indica os materiais a serem utilizados; acompanha, supervisiona e detalha a execu</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do projeto. </a:t>
            </a:r>
            <a:endParaRPr kumimoji="0" lang="pt-B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pt-B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T</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é</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cnico de Manuten</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Eletrônica - Encarrega-se da conserva</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manuten</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e reparo do equipamento eletrônico de um est</a:t>
            </a:r>
            <a:r>
              <a:rPr kumimoji="0" lang="pt-BR" sz="1400" b="0" i="0" u="none" strike="noStrike" cap="none" normalizeH="0" baseline="0" dirty="0" smtClean="0">
                <a:ln>
                  <a:noFill/>
                </a:ln>
                <a:solidFill>
                  <a:srgbClr val="000000"/>
                </a:solidFill>
                <a:effectLst/>
                <a:latin typeface="Calibri"/>
                <a:ea typeface="Times New Roman" pitchFamily="18" charset="0"/>
                <a:cs typeface="Arial" pitchFamily="34" charset="0"/>
              </a:rPr>
              <a:t>ú</a:t>
            </a:r>
            <a:r>
              <a:rPr kumimoji="0" lang="pt-BR"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dio de som. </a:t>
            </a:r>
            <a:endParaRPr kumimoji="0" lang="pt-BR"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57158" y="0"/>
            <a:ext cx="8286808" cy="784830"/>
          </a:xfrm>
          <a:prstGeom prst="rect">
            <a:avLst/>
          </a:prstGeom>
          <a:noFill/>
        </p:spPr>
        <p:txBody>
          <a:bodyPr wrap="square" rtlCol="0">
            <a:spAutoFit/>
          </a:bodyPr>
          <a:lstStyle/>
          <a:p>
            <a:pPr algn="ctr"/>
            <a:r>
              <a:rPr lang="pt-BR" sz="4500" b="1" dirty="0" smtClean="0">
                <a:latin typeface="Calibri" pitchFamily="34" charset="0"/>
              </a:rPr>
              <a:t>MÚSICOS E RADIALISTAS</a:t>
            </a:r>
          </a:p>
        </p:txBody>
      </p:sp>
      <p:sp>
        <p:nvSpPr>
          <p:cNvPr id="18433" name="Rectangle 1"/>
          <p:cNvSpPr>
            <a:spLocks noChangeArrowheads="1"/>
          </p:cNvSpPr>
          <p:nvPr/>
        </p:nvSpPr>
        <p:spPr bwMode="auto">
          <a:xfrm>
            <a:off x="357158" y="4468379"/>
            <a:ext cx="850112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pt-BR" sz="2000" dirty="0" smtClean="0"/>
              <a:t>LEI Nº 6.615, DE 16 DE DEZEMBRO DE 1978.</a:t>
            </a:r>
          </a:p>
          <a:p>
            <a:pPr lvl="0" fontAlgn="base">
              <a:spcBef>
                <a:spcPct val="0"/>
              </a:spcBef>
              <a:spcAft>
                <a:spcPct val="0"/>
              </a:spcAft>
            </a:pPr>
            <a:r>
              <a:rPr lang="pt-BR" sz="2000" b="1" dirty="0" smtClean="0"/>
              <a:t>Radialista: empregado de empresa de radiodifusão </a:t>
            </a:r>
            <a:r>
              <a:rPr lang="pt-BR" sz="2000" dirty="0" smtClean="0"/>
              <a:t>que exerça uma das seguintes funções</a:t>
            </a:r>
            <a:r>
              <a:rPr kumimoji="0" lang="pt-B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 - Administração; II - Produção; III - Técnica. </a:t>
            </a:r>
          </a:p>
          <a:p>
            <a:r>
              <a:rPr kumimoji="0" lang="pt-BR" sz="2000" b="0" i="0" u="none" strike="noStrike" cap="none" normalizeH="0" baseline="0" dirty="0" smtClean="0">
                <a:ln>
                  <a:noFill/>
                </a:ln>
                <a:solidFill>
                  <a:srgbClr val="000000"/>
                </a:solidFill>
                <a:effectLst/>
                <a:latin typeface="Arial" pitchFamily="34" charset="0"/>
                <a:cs typeface="Arial" pitchFamily="34" charset="0"/>
              </a:rPr>
              <a:t>Exige DRT:</a:t>
            </a:r>
            <a:r>
              <a:rPr lang="pt-BR" sz="2000" dirty="0" smtClean="0">
                <a:solidFill>
                  <a:srgbClr val="000000"/>
                </a:solidFill>
                <a:latin typeface="Arial" pitchFamily="34" charset="0"/>
                <a:cs typeface="Arial" pitchFamily="34" charset="0"/>
              </a:rPr>
              <a:t> </a:t>
            </a:r>
            <a:r>
              <a:rPr lang="pt-BR" sz="2000" dirty="0" smtClean="0"/>
              <a:t>diploma de curso superior; diploma ou certificado correspondente às habilitações profissionais ou básicas de 2º Grau; atestado de capacitação profissional pelo sindicato.</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357158" y="714356"/>
            <a:ext cx="850112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pt-BR" sz="2000" dirty="0" smtClean="0"/>
              <a:t>LEI No 3.857, DE 22 DE DEZEMBRO DE 1960</a:t>
            </a:r>
          </a:p>
          <a:p>
            <a:r>
              <a:rPr lang="pt-BR" sz="2000" b="1" dirty="0" smtClean="0"/>
              <a:t>Exercício da profissão de músico:</a:t>
            </a:r>
          </a:p>
          <a:p>
            <a:pPr>
              <a:buFont typeface="Arial" pitchFamily="34" charset="0"/>
              <a:buChar char="•"/>
            </a:pPr>
            <a:r>
              <a:rPr lang="pt-BR" sz="2000" dirty="0" smtClean="0"/>
              <a:t>Mais antigos: escolas, conservatórios, músicos em atividade profissional na data da publicação da presente lei;</a:t>
            </a:r>
          </a:p>
          <a:p>
            <a:pPr>
              <a:buFont typeface="Arial" pitchFamily="34" charset="0"/>
              <a:buChar char="•"/>
            </a:pPr>
            <a:r>
              <a:rPr lang="pt-BR" sz="2000" dirty="0" smtClean="0"/>
              <a:t>Com conhecimento reconhecido: escolas ou institutos estrangeiros; professores catedráticos e maestros de renome internacional;</a:t>
            </a:r>
          </a:p>
          <a:p>
            <a:pPr>
              <a:buFont typeface="Arial" pitchFamily="34" charset="0"/>
              <a:buChar char="•"/>
            </a:pPr>
            <a:r>
              <a:rPr lang="pt-BR" sz="2000" dirty="0" smtClean="0"/>
              <a:t>Alunos dos dois últimos anos, dos cursos de composição, regência ou de qualquer instrumento da Escola Nacional de Música;</a:t>
            </a:r>
          </a:p>
          <a:p>
            <a:pPr>
              <a:buFont typeface="Arial" pitchFamily="34" charset="0"/>
              <a:buChar char="•"/>
            </a:pPr>
            <a:r>
              <a:rPr lang="pt-BR" sz="2000" dirty="0" smtClean="0"/>
              <a:t>Músicos aprovados em exame prestado perante banca examinadora, constituída de três especialistas, no mínimo, indicados pela Ordem e pelos sindicatos de músicos do local.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14282" y="307889"/>
            <a:ext cx="8715436" cy="6478697"/>
          </a:xfrm>
          <a:prstGeom prst="rect">
            <a:avLst/>
          </a:prstGeom>
        </p:spPr>
        <p:txBody>
          <a:bodyPr wrap="square">
            <a:spAutoFit/>
          </a:bodyPr>
          <a:lstStyle/>
          <a:p>
            <a:pPr algn="ctr"/>
            <a:r>
              <a:rPr lang="pt-BR" sz="3500" b="1" dirty="0" smtClean="0">
                <a:latin typeface="Calibri" pitchFamily="34" charset="0"/>
              </a:rPr>
              <a:t>JORNADA DE TRABALHO</a:t>
            </a:r>
          </a:p>
          <a:p>
            <a:endParaRPr lang="pt-BR" sz="2000" b="1" dirty="0" smtClean="0">
              <a:latin typeface="Calibri" pitchFamily="34" charset="0"/>
            </a:endParaRPr>
          </a:p>
          <a:p>
            <a:endParaRPr lang="pt-BR" sz="2000" b="1" dirty="0" smtClean="0">
              <a:latin typeface="Calibri" pitchFamily="34" charset="0"/>
            </a:endParaRPr>
          </a:p>
          <a:p>
            <a:r>
              <a:rPr lang="pt-BR" sz="2000" b="1" dirty="0" smtClean="0">
                <a:latin typeface="Calibri" pitchFamily="34" charset="0"/>
              </a:rPr>
              <a:t>I </a:t>
            </a:r>
            <a:r>
              <a:rPr lang="pt-BR" sz="2000" b="1" dirty="0">
                <a:latin typeface="Calibri" pitchFamily="34" charset="0"/>
              </a:rPr>
              <a:t>- Radiodifusão, fotografia e gravação: </a:t>
            </a:r>
            <a:r>
              <a:rPr lang="pt-BR" sz="2000" b="1" dirty="0" smtClean="0">
                <a:latin typeface="Calibri" pitchFamily="34" charset="0"/>
              </a:rPr>
              <a:t>6 horas/dia, máximo 30 horas </a:t>
            </a:r>
            <a:r>
              <a:rPr lang="pt-BR" sz="2000" b="1" dirty="0">
                <a:latin typeface="Calibri" pitchFamily="34" charset="0"/>
              </a:rPr>
              <a:t>semanais;</a:t>
            </a:r>
          </a:p>
          <a:p>
            <a:r>
              <a:rPr lang="pt-BR" sz="2000" b="1" dirty="0" smtClean="0">
                <a:latin typeface="Calibri" pitchFamily="34" charset="0"/>
              </a:rPr>
              <a:t>II </a:t>
            </a:r>
            <a:r>
              <a:rPr lang="pt-BR" sz="2000" b="1" dirty="0">
                <a:latin typeface="Calibri" pitchFamily="34" charset="0"/>
              </a:rPr>
              <a:t>- Cinema, inclusive publicitário, quando em estúdio: 6 </a:t>
            </a:r>
            <a:r>
              <a:rPr lang="pt-BR" sz="2000" b="1" dirty="0" smtClean="0">
                <a:latin typeface="Calibri" pitchFamily="34" charset="0"/>
              </a:rPr>
              <a:t>horas </a:t>
            </a:r>
            <a:r>
              <a:rPr lang="pt-BR" sz="2000" b="1" dirty="0">
                <a:latin typeface="Calibri" pitchFamily="34" charset="0"/>
              </a:rPr>
              <a:t>diárias;</a:t>
            </a:r>
          </a:p>
          <a:p>
            <a:r>
              <a:rPr lang="pt-BR" sz="2000" b="1" dirty="0" smtClean="0">
                <a:latin typeface="Calibri" pitchFamily="34" charset="0"/>
              </a:rPr>
              <a:t>III </a:t>
            </a:r>
            <a:r>
              <a:rPr lang="pt-BR" sz="2000" b="1" dirty="0">
                <a:latin typeface="Calibri" pitchFamily="34" charset="0"/>
              </a:rPr>
              <a:t>- Teatro: </a:t>
            </a:r>
            <a:r>
              <a:rPr lang="pt-BR" sz="2000" b="1" dirty="0" smtClean="0">
                <a:latin typeface="Calibri" pitchFamily="34" charset="0"/>
              </a:rPr>
              <a:t>terá </a:t>
            </a:r>
            <a:r>
              <a:rPr lang="pt-BR" sz="2000" b="1" dirty="0">
                <a:latin typeface="Calibri" pitchFamily="34" charset="0"/>
              </a:rPr>
              <a:t>a duração das sessões, com </a:t>
            </a:r>
            <a:r>
              <a:rPr lang="pt-BR" sz="2000" b="1" dirty="0" smtClean="0">
                <a:latin typeface="Calibri" pitchFamily="34" charset="0"/>
              </a:rPr>
              <a:t>8 sessões </a:t>
            </a:r>
            <a:r>
              <a:rPr lang="pt-BR" sz="2000" b="1" dirty="0">
                <a:latin typeface="Calibri" pitchFamily="34" charset="0"/>
              </a:rPr>
              <a:t>semanais;</a:t>
            </a:r>
          </a:p>
          <a:p>
            <a:r>
              <a:rPr lang="pt-BR" sz="2000" b="1" dirty="0" smtClean="0">
                <a:latin typeface="Calibri" pitchFamily="34" charset="0"/>
              </a:rPr>
              <a:t>IV </a:t>
            </a:r>
            <a:r>
              <a:rPr lang="pt-BR" sz="2000" b="1" dirty="0">
                <a:latin typeface="Calibri" pitchFamily="34" charset="0"/>
              </a:rPr>
              <a:t>- Circo e variedades: 6 </a:t>
            </a:r>
            <a:r>
              <a:rPr lang="pt-BR" sz="2000" b="1" dirty="0" smtClean="0">
                <a:latin typeface="Calibri" pitchFamily="34" charset="0"/>
              </a:rPr>
              <a:t>horas </a:t>
            </a:r>
            <a:r>
              <a:rPr lang="pt-BR" sz="2000" b="1" dirty="0">
                <a:latin typeface="Calibri" pitchFamily="34" charset="0"/>
              </a:rPr>
              <a:t>diárias, com </a:t>
            </a:r>
            <a:r>
              <a:rPr lang="pt-BR" sz="2000" b="1" dirty="0" smtClean="0">
                <a:latin typeface="Calibri" pitchFamily="34" charset="0"/>
              </a:rPr>
              <a:t>máximo de 36 horas </a:t>
            </a:r>
            <a:r>
              <a:rPr lang="pt-BR" sz="2000" b="1" dirty="0">
                <a:latin typeface="Calibri" pitchFamily="34" charset="0"/>
              </a:rPr>
              <a:t>semanais;</a:t>
            </a:r>
          </a:p>
          <a:p>
            <a:r>
              <a:rPr lang="pt-BR" sz="2000" b="1" dirty="0" smtClean="0">
                <a:latin typeface="Calibri" pitchFamily="34" charset="0"/>
              </a:rPr>
              <a:t>V </a:t>
            </a:r>
            <a:r>
              <a:rPr lang="pt-BR" sz="2000" b="1" dirty="0">
                <a:latin typeface="Calibri" pitchFamily="34" charset="0"/>
              </a:rPr>
              <a:t>- Dublagem: 6 </a:t>
            </a:r>
            <a:r>
              <a:rPr lang="pt-BR" sz="2000" b="1" dirty="0" smtClean="0">
                <a:latin typeface="Calibri" pitchFamily="34" charset="0"/>
              </a:rPr>
              <a:t>horas </a:t>
            </a:r>
            <a:r>
              <a:rPr lang="pt-BR" sz="2000" b="1" dirty="0">
                <a:latin typeface="Calibri" pitchFamily="34" charset="0"/>
              </a:rPr>
              <a:t>diárias, com limitação de 40 </a:t>
            </a:r>
            <a:r>
              <a:rPr lang="pt-BR" sz="2000" b="1" dirty="0" smtClean="0">
                <a:latin typeface="Calibri" pitchFamily="34" charset="0"/>
              </a:rPr>
              <a:t>horas </a:t>
            </a:r>
            <a:r>
              <a:rPr lang="pt-BR" sz="2000" b="1" dirty="0">
                <a:latin typeface="Calibri" pitchFamily="34" charset="0"/>
              </a:rPr>
              <a:t>semanais</a:t>
            </a:r>
            <a:r>
              <a:rPr lang="pt-BR" sz="2000" b="1" dirty="0" smtClean="0">
                <a:latin typeface="Calibri" pitchFamily="34" charset="0"/>
              </a:rPr>
              <a:t>.</a:t>
            </a:r>
          </a:p>
          <a:p>
            <a:r>
              <a:rPr lang="pt-BR" sz="2000" b="1" dirty="0" smtClean="0">
                <a:latin typeface="Calibri" pitchFamily="34" charset="0"/>
              </a:rPr>
              <a:t>Músico: 5 horas ; exceção: 6 horas (diversão pública); 7 horas, nos casos de força maior, ou festejos populares e serviço reclamado pelo interesse nacional.</a:t>
            </a:r>
          </a:p>
          <a:p>
            <a:endParaRPr lang="pt-BR" sz="2000" b="1" dirty="0" smtClean="0">
              <a:latin typeface="Calibri" pitchFamily="34" charset="0"/>
            </a:endParaRPr>
          </a:p>
          <a:p>
            <a:pPr>
              <a:buFont typeface="Arial" pitchFamily="34" charset="0"/>
              <a:buChar char="•"/>
            </a:pPr>
            <a:r>
              <a:rPr lang="pt-BR" sz="2000" b="1" dirty="0" smtClean="0">
                <a:latin typeface="Calibri" pitchFamily="34" charset="0"/>
              </a:rPr>
              <a:t>Hora extra: acréscimo de 50</a:t>
            </a:r>
            <a:r>
              <a:rPr lang="pt-BR" sz="2000" b="1" dirty="0">
                <a:latin typeface="Calibri" pitchFamily="34" charset="0"/>
              </a:rPr>
              <a:t>% nos dias normais e 100% nos domingos e feriados</a:t>
            </a:r>
            <a:endParaRPr lang="pt-BR" sz="2000" b="1" dirty="0" smtClean="0">
              <a:latin typeface="Calibri" pitchFamily="34" charset="0"/>
            </a:endParaRPr>
          </a:p>
          <a:p>
            <a:pPr>
              <a:buFont typeface="Arial" pitchFamily="34" charset="0"/>
              <a:buChar char="•"/>
            </a:pPr>
            <a:endParaRPr lang="pt-BR" sz="2000" b="1" dirty="0">
              <a:latin typeface="Calibri" pitchFamily="34" charset="0"/>
            </a:endParaRPr>
          </a:p>
          <a:p>
            <a:pPr>
              <a:buFont typeface="Arial" pitchFamily="34" charset="0"/>
              <a:buChar char="•"/>
            </a:pPr>
            <a:r>
              <a:rPr lang="pt-BR" sz="2000" b="1" dirty="0" smtClean="0">
                <a:latin typeface="Calibri" pitchFamily="34" charset="0"/>
              </a:rPr>
              <a:t>Adicional noturno: mínimo de 20% (das 22h às 05h)</a:t>
            </a:r>
          </a:p>
          <a:p>
            <a:pPr>
              <a:buFont typeface="Arial" pitchFamily="34" charset="0"/>
              <a:buChar char="•"/>
            </a:pPr>
            <a:endParaRPr lang="pt-BR" sz="2000" b="1" dirty="0" smtClean="0">
              <a:latin typeface="Calibri" pitchFamily="34" charset="0"/>
            </a:endParaRPr>
          </a:p>
          <a:p>
            <a:pPr>
              <a:buFont typeface="Arial" pitchFamily="34" charset="0"/>
              <a:buChar char="•"/>
            </a:pPr>
            <a:r>
              <a:rPr lang="pt-BR" sz="2000" b="1" dirty="0" smtClean="0">
                <a:latin typeface="Calibri" pitchFamily="34" charset="0"/>
              </a:rPr>
              <a:t>2 turnos</a:t>
            </a:r>
            <a:r>
              <a:rPr lang="pt-BR" sz="2000" b="1" dirty="0">
                <a:latin typeface="Calibri" pitchFamily="34" charset="0"/>
              </a:rPr>
              <a:t>, </a:t>
            </a:r>
            <a:r>
              <a:rPr lang="pt-BR" sz="2000" b="1" dirty="0" smtClean="0">
                <a:latin typeface="Calibri" pitchFamily="34" charset="0"/>
              </a:rPr>
              <a:t>cada um com máximo de 4 horas</a:t>
            </a:r>
            <a:r>
              <a:rPr lang="pt-BR" sz="2000" b="1" dirty="0">
                <a:latin typeface="Calibri" pitchFamily="34" charset="0"/>
              </a:rPr>
              <a:t>, </a:t>
            </a:r>
            <a:r>
              <a:rPr lang="pt-BR" sz="2000" b="1" dirty="0" smtClean="0">
                <a:latin typeface="Calibri" pitchFamily="34" charset="0"/>
              </a:rPr>
              <a:t>com intervalos previsto na CLT;</a:t>
            </a:r>
          </a:p>
          <a:p>
            <a:endParaRPr lang="pt-BR" sz="2000" b="1" dirty="0" smtClean="0">
              <a:latin typeface="Calibri" pitchFamily="34" charset="0"/>
            </a:endParaRPr>
          </a:p>
          <a:p>
            <a:pPr>
              <a:buFont typeface="Arial" pitchFamily="34" charset="0"/>
              <a:buChar char="•"/>
            </a:pPr>
            <a:r>
              <a:rPr lang="pt-BR" sz="2000" b="1" dirty="0" smtClean="0">
                <a:latin typeface="Calibri" pitchFamily="34" charset="0"/>
              </a:rPr>
              <a:t>Nos </a:t>
            </a:r>
            <a:r>
              <a:rPr lang="pt-BR" sz="2000" b="1" dirty="0">
                <a:latin typeface="Calibri" pitchFamily="34" charset="0"/>
              </a:rPr>
              <a:t>espetáculos teatrais e </a:t>
            </a:r>
            <a:r>
              <a:rPr lang="pt-BR" sz="2000" b="1" dirty="0" smtClean="0">
                <a:latin typeface="Calibri" pitchFamily="34" charset="0"/>
              </a:rPr>
              <a:t>circenses: intervalo poderá ser </a:t>
            </a:r>
            <a:r>
              <a:rPr lang="pt-BR" sz="2000" b="1" dirty="0">
                <a:latin typeface="Calibri" pitchFamily="34" charset="0"/>
              </a:rPr>
              <a:t>superior a 2 </a:t>
            </a:r>
            <a:r>
              <a:rPr lang="pt-BR" sz="2000" b="1" dirty="0" smtClean="0">
                <a:latin typeface="Calibri" pitchFamily="34" charset="0"/>
              </a:rPr>
              <a:t>horas. Para o integrante de elenco teatral, a jornada de trabalho poderá ser de 8 horas, durante o período de ensaio, respeitado o intervalo previsto na CLT.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500034" y="1714488"/>
            <a:ext cx="8215370" cy="4832092"/>
          </a:xfrm>
          <a:prstGeom prst="rect">
            <a:avLst/>
          </a:prstGeom>
        </p:spPr>
        <p:txBody>
          <a:bodyPr wrap="square">
            <a:spAutoFit/>
          </a:bodyPr>
          <a:lstStyle/>
          <a:p>
            <a:pPr>
              <a:buFont typeface="Arial" pitchFamily="34" charset="0"/>
              <a:buChar char="•"/>
            </a:pPr>
            <a:r>
              <a:rPr lang="pt-BR" sz="2200" b="1" dirty="0" smtClean="0">
                <a:latin typeface="Calibri" pitchFamily="34" charset="0"/>
              </a:rPr>
              <a:t>Exercício </a:t>
            </a:r>
            <a:r>
              <a:rPr lang="pt-BR" sz="2200" b="1" dirty="0">
                <a:latin typeface="Calibri" pitchFamily="34" charset="0"/>
              </a:rPr>
              <a:t>concomitante de funções dentro de uma mesma </a:t>
            </a:r>
            <a:r>
              <a:rPr lang="pt-BR" sz="2200" b="1" dirty="0" smtClean="0">
                <a:latin typeface="Calibri" pitchFamily="34" charset="0"/>
              </a:rPr>
              <a:t>atividade: </a:t>
            </a:r>
            <a:r>
              <a:rPr lang="pt-BR" sz="2200" dirty="0" smtClean="0">
                <a:latin typeface="Calibri" pitchFamily="34" charset="0"/>
              </a:rPr>
              <a:t>adicional </a:t>
            </a:r>
            <a:r>
              <a:rPr lang="pt-BR" sz="2200" dirty="0">
                <a:latin typeface="Calibri" pitchFamily="34" charset="0"/>
              </a:rPr>
              <a:t>mínimo de 40% (quarenta por cento</a:t>
            </a:r>
            <a:r>
              <a:rPr lang="pt-BR" sz="2200" dirty="0" smtClean="0">
                <a:latin typeface="Calibri" pitchFamily="34" charset="0"/>
              </a:rPr>
              <a:t>), tomando-se </a:t>
            </a:r>
            <a:r>
              <a:rPr lang="pt-BR" sz="2200" dirty="0">
                <a:latin typeface="Calibri" pitchFamily="34" charset="0"/>
              </a:rPr>
              <a:t>por base a função melhor remunerada. </a:t>
            </a:r>
            <a:r>
              <a:rPr lang="pt-BR" sz="2200" dirty="0" smtClean="0">
                <a:latin typeface="Calibri" pitchFamily="34" charset="0"/>
              </a:rPr>
              <a:t>É proibida a acumulação </a:t>
            </a:r>
            <a:r>
              <a:rPr lang="pt-BR" sz="2200" dirty="0">
                <a:latin typeface="Calibri" pitchFamily="34" charset="0"/>
              </a:rPr>
              <a:t>de mais de duas funções </a:t>
            </a:r>
            <a:r>
              <a:rPr lang="pt-BR" sz="2200" dirty="0" smtClean="0">
                <a:latin typeface="Calibri" pitchFamily="34" charset="0"/>
              </a:rPr>
              <a:t>no mesmo </a:t>
            </a:r>
            <a:r>
              <a:rPr lang="pt-BR" sz="2200" dirty="0">
                <a:latin typeface="Calibri" pitchFamily="34" charset="0"/>
              </a:rPr>
              <a:t>contrato de trabalho. </a:t>
            </a:r>
            <a:endParaRPr lang="pt-BR" sz="2200" dirty="0" smtClean="0">
              <a:latin typeface="Calibri" pitchFamily="34" charset="0"/>
            </a:endParaRPr>
          </a:p>
          <a:p>
            <a:pPr>
              <a:buFont typeface="Arial" pitchFamily="34" charset="0"/>
              <a:buChar char="•"/>
            </a:pPr>
            <a:endParaRPr lang="pt-BR" sz="2200" dirty="0">
              <a:latin typeface="Calibri" pitchFamily="34" charset="0"/>
            </a:endParaRPr>
          </a:p>
          <a:p>
            <a:pPr>
              <a:buFont typeface="Arial" pitchFamily="34" charset="0"/>
              <a:buChar char="•"/>
            </a:pPr>
            <a:r>
              <a:rPr lang="pt-BR" sz="2200" b="1" dirty="0" smtClean="0">
                <a:latin typeface="Calibri" pitchFamily="34" charset="0"/>
              </a:rPr>
              <a:t>Trabalho executado </a:t>
            </a:r>
            <a:r>
              <a:rPr lang="pt-BR" sz="2200" b="1" dirty="0">
                <a:latin typeface="Calibri" pitchFamily="34" charset="0"/>
              </a:rPr>
              <a:t>fora do local </a:t>
            </a:r>
            <a:r>
              <a:rPr lang="pt-BR" sz="2200" b="1" dirty="0" smtClean="0">
                <a:latin typeface="Calibri" pitchFamily="34" charset="0"/>
              </a:rPr>
              <a:t>do </a:t>
            </a:r>
            <a:r>
              <a:rPr lang="pt-BR" sz="2200" b="1" dirty="0">
                <a:latin typeface="Calibri" pitchFamily="34" charset="0"/>
              </a:rPr>
              <a:t>contrato de </a:t>
            </a:r>
            <a:r>
              <a:rPr lang="pt-BR" sz="2200" b="1" dirty="0" smtClean="0">
                <a:latin typeface="Calibri" pitchFamily="34" charset="0"/>
              </a:rPr>
              <a:t>trabalho:</a:t>
            </a:r>
          </a:p>
          <a:p>
            <a:r>
              <a:rPr lang="pt-BR" sz="2200" dirty="0" smtClean="0">
                <a:latin typeface="Calibri" pitchFamily="34" charset="0"/>
              </a:rPr>
              <a:t>Custos relativos às despesas de transporte e de alimentação e hospedagem serão pagos pelo empregador.</a:t>
            </a:r>
          </a:p>
          <a:p>
            <a:endParaRPr lang="pt-BR" sz="2200" dirty="0">
              <a:latin typeface="Calibri" pitchFamily="34" charset="0"/>
            </a:endParaRPr>
          </a:p>
          <a:p>
            <a:pPr>
              <a:buFont typeface="Arial" pitchFamily="34" charset="0"/>
              <a:buChar char="•"/>
            </a:pPr>
            <a:r>
              <a:rPr lang="pt-BR" sz="2200" b="1" dirty="0" smtClean="0">
                <a:latin typeface="Calibri" pitchFamily="34" charset="0"/>
              </a:rPr>
              <a:t>Conta-se como trabalho efetivo</a:t>
            </a:r>
            <a:r>
              <a:rPr lang="pt-BR" sz="2200" dirty="0" smtClean="0">
                <a:latin typeface="Calibri" pitchFamily="34" charset="0"/>
              </a:rPr>
              <a:t>: </a:t>
            </a:r>
          </a:p>
          <a:p>
            <a:r>
              <a:rPr lang="pt-BR" sz="2200" dirty="0" smtClean="0">
                <a:latin typeface="Calibri" pitchFamily="34" charset="0"/>
              </a:rPr>
              <a:t>ensaios, gravações, dublagem, fotografias, caracterização, e todo àquele que exija a presença do artista, assim como o destinado a preparação do ambiente, em termos de cenografia, iluminação e montagem de equipamento.</a:t>
            </a:r>
          </a:p>
        </p:txBody>
      </p:sp>
      <p:sp>
        <p:nvSpPr>
          <p:cNvPr id="6" name="Retângulo 5"/>
          <p:cNvSpPr/>
          <p:nvPr/>
        </p:nvSpPr>
        <p:spPr>
          <a:xfrm>
            <a:off x="214282" y="357166"/>
            <a:ext cx="8715436" cy="707886"/>
          </a:xfrm>
          <a:prstGeom prst="rect">
            <a:avLst/>
          </a:prstGeom>
        </p:spPr>
        <p:txBody>
          <a:bodyPr wrap="square">
            <a:spAutoFit/>
          </a:bodyPr>
          <a:lstStyle/>
          <a:p>
            <a:pPr algn="ctr"/>
            <a:r>
              <a:rPr lang="pt-BR" sz="4000" b="1" dirty="0" smtClean="0">
                <a:latin typeface="Calibri" pitchFamily="34" charset="0"/>
              </a:rPr>
              <a:t>OBSERVAÇÕES</a:t>
            </a:r>
            <a:endParaRPr lang="pt-BR" sz="2000" dirty="0" smtClean="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28596" y="500042"/>
            <a:ext cx="8429684" cy="6093976"/>
          </a:xfrm>
          <a:prstGeom prst="rect">
            <a:avLst/>
          </a:prstGeom>
        </p:spPr>
        <p:txBody>
          <a:bodyPr wrap="square">
            <a:spAutoFit/>
          </a:bodyPr>
          <a:lstStyle/>
          <a:p>
            <a:pPr algn="ctr"/>
            <a:r>
              <a:rPr lang="pt-BR" sz="4000" b="1" dirty="0" smtClean="0">
                <a:latin typeface="Calibri" pitchFamily="34" charset="0"/>
              </a:rPr>
              <a:t>COMENTÁRIOS A LEI</a:t>
            </a:r>
          </a:p>
          <a:p>
            <a:pPr>
              <a:buFont typeface="Arial" pitchFamily="34" charset="0"/>
              <a:buChar char="•"/>
            </a:pPr>
            <a:endParaRPr lang="pt-BR" sz="2500" b="1" dirty="0" smtClean="0">
              <a:solidFill>
                <a:schemeClr val="accent1">
                  <a:lumMod val="75000"/>
                </a:schemeClr>
              </a:solidFill>
              <a:latin typeface="Calibri" pitchFamily="34" charset="0"/>
            </a:endParaRPr>
          </a:p>
          <a:p>
            <a:pPr>
              <a:buFont typeface="Arial" pitchFamily="34" charset="0"/>
              <a:buChar char="•"/>
            </a:pPr>
            <a:endParaRPr lang="pt-BR" sz="2500" b="1" dirty="0" smtClean="0">
              <a:solidFill>
                <a:schemeClr val="accent1">
                  <a:lumMod val="75000"/>
                </a:schemeClr>
              </a:solidFill>
              <a:latin typeface="Calibri" pitchFamily="34" charset="0"/>
            </a:endParaRPr>
          </a:p>
          <a:p>
            <a:pPr algn="ctr"/>
            <a:r>
              <a:rPr lang="pt-BR" sz="2500" b="1" dirty="0" smtClean="0">
                <a:solidFill>
                  <a:schemeClr val="accent1">
                    <a:lumMod val="75000"/>
                  </a:schemeClr>
                </a:solidFill>
              </a:rPr>
              <a:t>Registro no Ministério do Trabalho e aquisição e porte de carteiras profissionais, sob pena de configurar-se o exercício ilegal de profissão;</a:t>
            </a:r>
          </a:p>
          <a:p>
            <a:endParaRPr lang="pt-BR" sz="2500" b="1" dirty="0" smtClean="0">
              <a:latin typeface="Calibri" pitchFamily="34" charset="0"/>
            </a:endParaRPr>
          </a:p>
          <a:p>
            <a:r>
              <a:rPr lang="pt-BR" sz="2500" b="1" dirty="0" smtClean="0"/>
              <a:t>Inciso IX, art. 5º da CFB/88: direitos e das garantias fundamentais </a:t>
            </a:r>
            <a:r>
              <a:rPr lang="pt-BR" sz="2500" b="1" dirty="0" smtClean="0">
                <a:sym typeface="Wingdings" pitchFamily="2" charset="2"/>
              </a:rPr>
              <a:t> </a:t>
            </a:r>
            <a:r>
              <a:rPr lang="pt-BR" sz="2500" b="1" dirty="0" smtClean="0"/>
              <a:t>é livre a expressão da atividade intelectual, artística, científica e de comunicação, independentemente de censura ou licença;</a:t>
            </a:r>
          </a:p>
          <a:p>
            <a:endParaRPr lang="pt-BR" sz="2500" b="1" dirty="0" smtClean="0">
              <a:latin typeface="Calibri" pitchFamily="34" charset="0"/>
            </a:endParaRPr>
          </a:p>
          <a:p>
            <a:r>
              <a:rPr lang="pt-BR" sz="2500" b="1" dirty="0" smtClean="0"/>
              <a:t>Inciso XIII, art. 5º da CFB/88: é livre o exercício de qualquer trabalho, ofício ou profissão, atendidas as qualificações profissionais que a lei estabelecer;</a:t>
            </a:r>
            <a:endParaRPr lang="pt-BR" sz="2500" b="1"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28596" y="500042"/>
            <a:ext cx="8286808" cy="5832366"/>
          </a:xfrm>
          <a:prstGeom prst="rect">
            <a:avLst/>
          </a:prstGeom>
        </p:spPr>
        <p:txBody>
          <a:bodyPr wrap="square">
            <a:spAutoFit/>
          </a:bodyPr>
          <a:lstStyle/>
          <a:p>
            <a:pPr algn="ctr"/>
            <a:r>
              <a:rPr lang="pt-BR" sz="4000" b="1" dirty="0" smtClean="0">
                <a:latin typeface="Calibri" pitchFamily="34" charset="0"/>
              </a:rPr>
              <a:t>COMENTÁRIOS A LEI</a:t>
            </a:r>
          </a:p>
          <a:p>
            <a:pPr>
              <a:buFont typeface="Arial" pitchFamily="34" charset="0"/>
              <a:buChar char="•"/>
            </a:pPr>
            <a:endParaRPr lang="pt-BR" sz="2500" dirty="0" smtClean="0">
              <a:solidFill>
                <a:schemeClr val="accent1">
                  <a:lumMod val="75000"/>
                </a:schemeClr>
              </a:solidFill>
              <a:latin typeface="Calibri" pitchFamily="34" charset="0"/>
            </a:endParaRPr>
          </a:p>
          <a:p>
            <a:pPr>
              <a:buFont typeface="Arial" pitchFamily="34" charset="0"/>
              <a:buChar char="•"/>
            </a:pPr>
            <a:r>
              <a:rPr lang="pt-BR" sz="2800" b="1" dirty="0" smtClean="0">
                <a:solidFill>
                  <a:schemeClr val="accent1">
                    <a:lumMod val="75000"/>
                  </a:schemeClr>
                </a:solidFill>
              </a:rPr>
              <a:t>Sistemática da contratação bastante inflexível e onerosa </a:t>
            </a:r>
            <a:r>
              <a:rPr lang="pt-BR" sz="2800" dirty="0" smtClean="0"/>
              <a:t>ao contratante, de difícil cumprimento </a:t>
            </a:r>
            <a:r>
              <a:rPr lang="pt-BR" sz="2800" dirty="0" smtClean="0">
                <a:sym typeface="Wingdings" pitchFamily="2" charset="2"/>
              </a:rPr>
              <a:t> nota contratual e contrato de trabalho.</a:t>
            </a:r>
          </a:p>
          <a:p>
            <a:r>
              <a:rPr lang="pt-BR" sz="2800" dirty="0" smtClean="0">
                <a:sym typeface="Wingdings" pitchFamily="2" charset="2"/>
              </a:rPr>
              <a:t>CONSEQUÊNCIA: </a:t>
            </a:r>
            <a:r>
              <a:rPr lang="pt-BR" sz="2800" dirty="0" smtClean="0"/>
              <a:t>intensa informalidade do trabalho artístico;</a:t>
            </a:r>
          </a:p>
          <a:p>
            <a:endParaRPr lang="pt-BR" sz="2800" b="1" dirty="0" smtClean="0">
              <a:sym typeface="Wingdings" pitchFamily="2" charset="2"/>
            </a:endParaRPr>
          </a:p>
          <a:p>
            <a:pPr>
              <a:buFont typeface="Arial" pitchFamily="34" charset="0"/>
              <a:buChar char="•"/>
            </a:pPr>
            <a:r>
              <a:rPr lang="pt-BR" sz="2800" b="1" dirty="0" smtClean="0">
                <a:solidFill>
                  <a:schemeClr val="accent1">
                    <a:lumMod val="75000"/>
                  </a:schemeClr>
                </a:solidFill>
                <a:sym typeface="Wingdings" pitchFamily="2" charset="2"/>
              </a:rPr>
              <a:t>Trabalho irregular</a:t>
            </a:r>
          </a:p>
          <a:p>
            <a:r>
              <a:rPr lang="pt-BR" sz="2800" dirty="0" smtClean="0">
                <a:sym typeface="Wingdings" pitchFamily="2" charset="2"/>
              </a:rPr>
              <a:t>CONSEQUÊNCIA: dificuldade </a:t>
            </a:r>
          </a:p>
          <a:p>
            <a:r>
              <a:rPr lang="pt-BR" sz="2800" dirty="0" smtClean="0">
                <a:sym typeface="Wingdings" pitchFamily="2" charset="2"/>
              </a:rPr>
              <a:t>de aposentadoria pelo INSS, </a:t>
            </a:r>
          </a:p>
          <a:p>
            <a:r>
              <a:rPr lang="pt-BR" sz="2800" dirty="0" smtClean="0">
                <a:sym typeface="Wingdings" pitchFamily="2" charset="2"/>
              </a:rPr>
              <a:t>licenças médicas e demais </a:t>
            </a:r>
          </a:p>
          <a:p>
            <a:r>
              <a:rPr lang="pt-BR" sz="2800" dirty="0" smtClean="0">
                <a:sym typeface="Wingdings" pitchFamily="2" charset="2"/>
              </a:rPr>
              <a:t>direitos trabalhistas.</a:t>
            </a:r>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46450" y="3789041"/>
            <a:ext cx="3678972" cy="2525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85720" y="565265"/>
            <a:ext cx="8501122" cy="5509200"/>
          </a:xfrm>
          <a:prstGeom prst="rect">
            <a:avLst/>
          </a:prstGeom>
        </p:spPr>
        <p:txBody>
          <a:bodyPr wrap="square">
            <a:spAutoFit/>
          </a:bodyPr>
          <a:lstStyle/>
          <a:p>
            <a:r>
              <a:rPr lang="pt-BR" sz="4000" b="1" dirty="0" smtClean="0">
                <a:latin typeface="Calibri" pitchFamily="34" charset="0"/>
              </a:rPr>
              <a:t>COMENTÁRIOS A LEI</a:t>
            </a:r>
          </a:p>
          <a:p>
            <a:pPr>
              <a:buFont typeface="Arial" pitchFamily="34" charset="0"/>
              <a:buChar char="•"/>
            </a:pPr>
            <a:endParaRPr lang="pt-BR" sz="2500" dirty="0" smtClean="0">
              <a:latin typeface="Calibri" pitchFamily="34" charset="0"/>
            </a:endParaRPr>
          </a:p>
          <a:p>
            <a:endParaRPr lang="pt-BR" sz="2800" dirty="0" smtClean="0"/>
          </a:p>
          <a:p>
            <a:endParaRPr lang="pt-BR" sz="2800" dirty="0"/>
          </a:p>
          <a:p>
            <a:endParaRPr lang="pt-BR" sz="2800" dirty="0" smtClean="0"/>
          </a:p>
          <a:p>
            <a:r>
              <a:rPr lang="pt-BR" sz="2800" dirty="0" smtClean="0"/>
              <a:t>Esses contratos previstos na Lei dos Artistas somente são aplicáveis quando existir entre o artista e o seu contratante, conjuntamente: subordinação, habitualidade (ou não-eventualidade), pessoalidade e onerosidade (recebimento de salário).</a:t>
            </a:r>
          </a:p>
          <a:p>
            <a:endParaRPr lang="pt-BR" sz="2800" dirty="0" smtClean="0">
              <a:sym typeface="Wingdings" pitchFamily="2" charset="2"/>
            </a:endParaRPr>
          </a:p>
          <a:p>
            <a:pPr algn="ctr"/>
            <a:r>
              <a:rPr lang="pt-BR" sz="3500" b="1" dirty="0" smtClean="0">
                <a:solidFill>
                  <a:schemeClr val="accent1">
                    <a:lumMod val="75000"/>
                  </a:schemeClr>
                </a:solidFill>
                <a:sym typeface="Wingdings" pitchFamily="2" charset="2"/>
              </a:rPr>
              <a:t>Há formas alternativas de contratação</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96445" y="0"/>
            <a:ext cx="3955368"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14282" y="142852"/>
            <a:ext cx="8715436" cy="5986254"/>
          </a:xfrm>
          <a:prstGeom prst="rect">
            <a:avLst/>
          </a:prstGeom>
        </p:spPr>
        <p:txBody>
          <a:bodyPr wrap="square">
            <a:spAutoFit/>
          </a:bodyPr>
          <a:lstStyle/>
          <a:p>
            <a:r>
              <a:rPr lang="pt-BR" sz="3000" b="1" dirty="0" smtClean="0">
                <a:solidFill>
                  <a:schemeClr val="accent1">
                    <a:lumMod val="75000"/>
                  </a:schemeClr>
                </a:solidFill>
              </a:rPr>
              <a:t>Contrato de prestação de serviços autônomos:</a:t>
            </a:r>
          </a:p>
          <a:p>
            <a:endParaRPr lang="pt-BR" sz="2800" b="1" dirty="0" smtClean="0"/>
          </a:p>
          <a:p>
            <a:r>
              <a:rPr lang="pt-BR" sz="2500" dirty="0" smtClean="0"/>
              <a:t>Destinados àqueles serviços sobre os quais não se dispõe leis especiais, a exemplo de contratos trabalhistas e àqueles regulados pelo código do consumidor.</a:t>
            </a:r>
          </a:p>
          <a:p>
            <a:endParaRPr lang="pt-BR" sz="2500" dirty="0" smtClean="0"/>
          </a:p>
          <a:p>
            <a:r>
              <a:rPr lang="pt-BR" sz="2500" dirty="0" smtClean="0"/>
              <a:t>Deverá conter: nomes; dados de identificação e endereços completos dos contratantes, além do número da cédula de identidade e CPF, e, discriminadamente, cada uma das etapas dos serviços contratados, materiais a serem empregados, prazo de entrega e a forma de pagamento de cada uma destas etapas; prever a multa para o descumprimento dos compromissos de cada parte, e ainda como serão resolvidos os casos de imperfeição ou atraso na entrega dos produtos.</a:t>
            </a:r>
            <a:endParaRPr lang="pt-BR" sz="2500" dirty="0" smtClean="0">
              <a:sym typeface="Wingdings" pitchFamily="2" charset="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Empreendedor individual</a:t>
            </a:r>
            <a:endParaRPr lang="pt-BR" dirty="0"/>
          </a:p>
        </p:txBody>
      </p:sp>
      <p:sp>
        <p:nvSpPr>
          <p:cNvPr id="3" name="Espaço Reservado para Conteúdo 2"/>
          <p:cNvSpPr>
            <a:spLocks noGrp="1"/>
          </p:cNvSpPr>
          <p:nvPr>
            <p:ph sz="quarter" idx="1"/>
          </p:nvPr>
        </p:nvSpPr>
        <p:spPr>
          <a:xfrm>
            <a:off x="3419872" y="1600200"/>
            <a:ext cx="5346175" cy="4925144"/>
          </a:xfrm>
        </p:spPr>
        <p:txBody>
          <a:bodyPr>
            <a:normAutofit fontScale="92500" lnSpcReduction="20000"/>
          </a:bodyPr>
          <a:lstStyle/>
          <a:p>
            <a:r>
              <a:rPr lang="pt-BR" dirty="0"/>
              <a:t>é a pessoa que trabalha por conta própria e que se legaliza como pequeno empresário. </a:t>
            </a:r>
            <a:endParaRPr lang="pt-BR" dirty="0" smtClean="0"/>
          </a:p>
          <a:p>
            <a:endParaRPr lang="pt-BR" dirty="0"/>
          </a:p>
          <a:p>
            <a:endParaRPr lang="pt-BR" dirty="0" smtClean="0"/>
          </a:p>
          <a:p>
            <a:r>
              <a:rPr lang="pt-BR" dirty="0" smtClean="0"/>
              <a:t>Para </a:t>
            </a:r>
            <a:r>
              <a:rPr lang="pt-BR" dirty="0"/>
              <a:t>ser um empreendedor individual, é necessário faturar no máximo até R$ 60.000,00 por ano, não ter participação em outra empresa como sócio ou titular e ter </a:t>
            </a:r>
            <a:r>
              <a:rPr lang="pt-BR" dirty="0" smtClean="0"/>
              <a:t>no máximo um </a:t>
            </a:r>
            <a:r>
              <a:rPr lang="pt-BR" dirty="0"/>
              <a:t>empregado contratado que receba o salário mínimo ou o piso da categoria</a:t>
            </a:r>
            <a:r>
              <a:rPr lang="pt-BR" dirty="0" smtClean="0"/>
              <a:t>.</a:t>
            </a:r>
          </a:p>
          <a:p>
            <a:endParaRPr lang="pt-BR"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2039" y="15238312"/>
            <a:ext cx="4854985" cy="613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094" y="1556792"/>
            <a:ext cx="3175249"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17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28596" y="500042"/>
            <a:ext cx="7786742" cy="4939814"/>
          </a:xfrm>
          <a:prstGeom prst="rect">
            <a:avLst/>
          </a:prstGeom>
        </p:spPr>
        <p:txBody>
          <a:bodyPr wrap="square">
            <a:spAutoFit/>
          </a:bodyPr>
          <a:lstStyle/>
          <a:p>
            <a:pPr algn="ctr"/>
            <a:r>
              <a:rPr lang="pt-BR" sz="4000" b="1" dirty="0" smtClean="0">
                <a:latin typeface="Calibri" pitchFamily="34" charset="0"/>
              </a:rPr>
              <a:t>CONTEXTO DE CRIAÇÃO DA LEI</a:t>
            </a:r>
          </a:p>
          <a:p>
            <a:pPr>
              <a:buFont typeface="Arial" pitchFamily="34" charset="0"/>
              <a:buChar char="•"/>
            </a:pPr>
            <a:endParaRPr lang="pt-BR" sz="2500" dirty="0" smtClean="0">
              <a:latin typeface="Calibri" pitchFamily="34" charset="0"/>
            </a:endParaRPr>
          </a:p>
          <a:p>
            <a:pPr>
              <a:buFont typeface="Arial" pitchFamily="34" charset="0"/>
              <a:buChar char="•"/>
            </a:pPr>
            <a:endParaRPr lang="pt-BR" sz="2500" dirty="0" smtClean="0">
              <a:latin typeface="Calibri" pitchFamily="34" charset="0"/>
            </a:endParaRPr>
          </a:p>
          <a:p>
            <a:pPr>
              <a:buFont typeface="Arial" pitchFamily="34" charset="0"/>
              <a:buChar char="•"/>
            </a:pPr>
            <a:r>
              <a:rPr lang="pt-BR" sz="2500" dirty="0" smtClean="0">
                <a:latin typeface="Calibri" pitchFamily="34" charset="0"/>
              </a:rPr>
              <a:t>Criada durante a ditadura militar;</a:t>
            </a:r>
          </a:p>
          <a:p>
            <a:pPr>
              <a:buFont typeface="Arial" pitchFamily="34" charset="0"/>
              <a:buChar char="•"/>
            </a:pPr>
            <a:endParaRPr lang="pt-BR" sz="2500" dirty="0" smtClean="0">
              <a:latin typeface="Calibri" pitchFamily="34" charset="0"/>
            </a:endParaRPr>
          </a:p>
          <a:p>
            <a:pPr>
              <a:buFont typeface="Arial" pitchFamily="34" charset="0"/>
              <a:buChar char="•"/>
            </a:pPr>
            <a:r>
              <a:rPr lang="pt-BR" sz="2500" dirty="0" smtClean="0">
                <a:latin typeface="Calibri" pitchFamily="34" charset="0"/>
              </a:rPr>
              <a:t>Enorme avanço legislativo à época, com representação dos setores artísticos brasileiros;</a:t>
            </a:r>
          </a:p>
          <a:p>
            <a:pPr>
              <a:buFont typeface="Arial" pitchFamily="34" charset="0"/>
              <a:buChar char="•"/>
            </a:pPr>
            <a:endParaRPr lang="pt-BR" sz="2500" dirty="0" smtClean="0">
              <a:latin typeface="Calibri" pitchFamily="34" charset="0"/>
            </a:endParaRPr>
          </a:p>
          <a:p>
            <a:pPr>
              <a:buFont typeface="Arial" pitchFamily="34" charset="0"/>
              <a:buChar char="•"/>
            </a:pPr>
            <a:r>
              <a:rPr lang="pt-BR" sz="2500" dirty="0" smtClean="0">
                <a:latin typeface="Calibri" pitchFamily="34" charset="0"/>
              </a:rPr>
              <a:t>Proteção dos interesses dos profissionais das artes cênicas, do cinema e da televisão;</a:t>
            </a:r>
          </a:p>
          <a:p>
            <a:pPr>
              <a:buFont typeface="Arial" pitchFamily="34" charset="0"/>
              <a:buChar char="•"/>
            </a:pPr>
            <a:endParaRPr lang="pt-BR" sz="2500" dirty="0" smtClean="0">
              <a:latin typeface="Calibri" pitchFamily="34" charset="0"/>
            </a:endParaRPr>
          </a:p>
          <a:p>
            <a:pPr>
              <a:buFont typeface="Arial" pitchFamily="34" charset="0"/>
              <a:buChar char="•"/>
            </a:pPr>
            <a:r>
              <a:rPr lang="pt-BR" sz="2500" dirty="0" smtClean="0">
                <a:latin typeface="Calibri" pitchFamily="34" charset="0"/>
              </a:rPr>
              <a:t>Anteriormente: músicos, Lei nº. 3.857/60.</a:t>
            </a:r>
            <a:endParaRPr lang="pt-BR" sz="2500" dirty="0">
              <a:latin typeface="Calibri" pitchFamily="34" charset="0"/>
            </a:endParaRPr>
          </a:p>
        </p:txBody>
      </p:sp>
      <p:pic>
        <p:nvPicPr>
          <p:cNvPr id="102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769548" y="4581128"/>
            <a:ext cx="2374452"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Benefícios</a:t>
            </a:r>
            <a:endParaRPr lang="pt-BR" dirty="0"/>
          </a:p>
        </p:txBody>
      </p:sp>
      <p:sp>
        <p:nvSpPr>
          <p:cNvPr id="3" name="Espaço Reservado para Conteúdo 2"/>
          <p:cNvSpPr>
            <a:spLocks noGrp="1"/>
          </p:cNvSpPr>
          <p:nvPr>
            <p:ph sz="quarter" idx="1"/>
          </p:nvPr>
        </p:nvSpPr>
        <p:spPr>
          <a:xfrm>
            <a:off x="612648" y="1600200"/>
            <a:ext cx="8153400" cy="4925144"/>
          </a:xfrm>
        </p:spPr>
        <p:txBody>
          <a:bodyPr>
            <a:noAutofit/>
          </a:bodyPr>
          <a:lstStyle/>
          <a:p>
            <a:r>
              <a:rPr lang="pt-BR" sz="2600" dirty="0"/>
              <a:t>registro no Cadastro Nacional de Pessoas Jurídicas (</a:t>
            </a:r>
            <a:r>
              <a:rPr lang="pt-BR" sz="2600" dirty="0" smtClean="0"/>
              <a:t>CNPJ);</a:t>
            </a:r>
          </a:p>
          <a:p>
            <a:r>
              <a:rPr lang="pt-BR" sz="2600" dirty="0" smtClean="0"/>
              <a:t>enquadramento </a:t>
            </a:r>
            <a:r>
              <a:rPr lang="pt-BR" sz="2600" dirty="0"/>
              <a:t>no Simples </a:t>
            </a:r>
            <a:r>
              <a:rPr lang="pt-BR" sz="2600" dirty="0" smtClean="0"/>
              <a:t>Nacional, ficando </a:t>
            </a:r>
            <a:r>
              <a:rPr lang="pt-BR" sz="2600" dirty="0"/>
              <a:t>isento dos tributos federais (Imposto de Renda, PIS, </a:t>
            </a:r>
            <a:r>
              <a:rPr lang="pt-BR" sz="2600" dirty="0" err="1"/>
              <a:t>Cofins</a:t>
            </a:r>
            <a:r>
              <a:rPr lang="pt-BR" sz="2600" dirty="0"/>
              <a:t>, IPI e CSLL</a:t>
            </a:r>
            <a:r>
              <a:rPr lang="pt-BR" sz="2600" dirty="0" smtClean="0"/>
              <a:t>);</a:t>
            </a:r>
            <a:endParaRPr lang="pt-BR" sz="2600" dirty="0"/>
          </a:p>
          <a:p>
            <a:r>
              <a:rPr lang="pt-BR" sz="2600" dirty="0"/>
              <a:t>p</a:t>
            </a:r>
            <a:r>
              <a:rPr lang="pt-BR" sz="2600" dirty="0" smtClean="0"/>
              <a:t>agamento de </a:t>
            </a:r>
            <a:r>
              <a:rPr lang="pt-BR" sz="2600" dirty="0"/>
              <a:t>valor fixo mensal de R$ 32,10 (comércio ou indústria) ou R$ 36,10 (prestação de serviços), que será destinado à Previdência Social e ao ICMS ou ao </a:t>
            </a:r>
            <a:r>
              <a:rPr lang="pt-BR" sz="2600" dirty="0" smtClean="0"/>
              <a:t>ISS; </a:t>
            </a:r>
          </a:p>
          <a:p>
            <a:r>
              <a:rPr lang="pt-BR" sz="2600" dirty="0"/>
              <a:t>t</a:t>
            </a:r>
            <a:r>
              <a:rPr lang="pt-BR" sz="2600" dirty="0" smtClean="0"/>
              <a:t>erá </a:t>
            </a:r>
            <a:r>
              <a:rPr lang="pt-BR" sz="2600" dirty="0"/>
              <a:t>acesso a benefícios como auxílio maternidade, auxílio doença, aposentadoria, entre outros.</a:t>
            </a:r>
          </a:p>
        </p:txBody>
      </p:sp>
    </p:spTree>
    <p:extLst>
      <p:ext uri="{BB962C8B-B14F-4D97-AF65-F5344CB8AC3E}">
        <p14:creationId xmlns:p14="http://schemas.microsoft.com/office/powerpoint/2010/main" val="375564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Quem pode se inscrever</a:t>
            </a:r>
            <a:endParaRPr lang="pt-BR" dirty="0"/>
          </a:p>
        </p:txBody>
      </p:sp>
      <p:sp>
        <p:nvSpPr>
          <p:cNvPr id="3" name="Espaço Reservado para Conteúdo 2"/>
          <p:cNvSpPr>
            <a:spLocks noGrp="1"/>
          </p:cNvSpPr>
          <p:nvPr>
            <p:ph sz="quarter" idx="1"/>
          </p:nvPr>
        </p:nvSpPr>
        <p:spPr/>
        <p:txBody>
          <a:bodyPr/>
          <a:lstStyle/>
          <a:p>
            <a:r>
              <a:rPr lang="pt-BR" smtClean="0"/>
              <a:t>PROMOTOR(A</a:t>
            </a:r>
            <a:r>
              <a:rPr lang="pt-BR" dirty="0"/>
              <a:t>) DE </a:t>
            </a:r>
            <a:r>
              <a:rPr lang="pt-BR" dirty="0" smtClean="0"/>
              <a:t>EVENTOS;</a:t>
            </a:r>
          </a:p>
          <a:p>
            <a:r>
              <a:rPr lang="pt-BR" dirty="0"/>
              <a:t>ANIMADOR(A) DE </a:t>
            </a:r>
            <a:r>
              <a:rPr lang="pt-BR" dirty="0" smtClean="0"/>
              <a:t>FESTAS;</a:t>
            </a:r>
          </a:p>
          <a:p>
            <a:r>
              <a:rPr lang="pt-BR" dirty="0" smtClean="0"/>
              <a:t>CANTOR(A</a:t>
            </a:r>
            <a:r>
              <a:rPr lang="pt-BR" dirty="0"/>
              <a:t>)/MÚSICO(A) </a:t>
            </a:r>
            <a:r>
              <a:rPr lang="pt-BR" dirty="0" smtClean="0"/>
              <a:t>INDEPENDENTE;</a:t>
            </a:r>
          </a:p>
          <a:p>
            <a:r>
              <a:rPr lang="pt-BR" dirty="0"/>
              <a:t>INSTRUTOR(A) DE ARTE E CULTURA EM GERAL</a:t>
            </a: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3910" y="4292816"/>
            <a:ext cx="2726080" cy="257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2170" y="4292815"/>
            <a:ext cx="3437012" cy="257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49182" y="4292816"/>
            <a:ext cx="3017419" cy="256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804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Como se inscrever</a:t>
            </a:r>
            <a:endParaRPr lang="pt-BR" dirty="0"/>
          </a:p>
        </p:txBody>
      </p:sp>
      <p:sp>
        <p:nvSpPr>
          <p:cNvPr id="3" name="Espaço Reservado para Conteúdo 2"/>
          <p:cNvSpPr>
            <a:spLocks noGrp="1"/>
          </p:cNvSpPr>
          <p:nvPr>
            <p:ph sz="quarter" idx="1"/>
          </p:nvPr>
        </p:nvSpPr>
        <p:spPr/>
        <p:txBody>
          <a:bodyPr>
            <a:noAutofit/>
          </a:bodyPr>
          <a:lstStyle/>
          <a:p>
            <a:r>
              <a:rPr lang="pt-BR" sz="2200" dirty="0"/>
              <a:t>www.portaldoempreendedor.com.br;</a:t>
            </a:r>
          </a:p>
          <a:p>
            <a:r>
              <a:rPr lang="pt-BR" sz="2200" dirty="0" smtClean="0"/>
              <a:t>CNPJ </a:t>
            </a:r>
            <a:r>
              <a:rPr lang="pt-BR" sz="2200" dirty="0"/>
              <a:t>e o número de inscrição na Junta Comercial são obtidos </a:t>
            </a:r>
            <a:r>
              <a:rPr lang="pt-BR" sz="2200" dirty="0" smtClean="0"/>
              <a:t>imediatamente, sem envio de documento;</a:t>
            </a:r>
          </a:p>
          <a:p>
            <a:r>
              <a:rPr lang="pt-BR" sz="2200" b="1" dirty="0" smtClean="0"/>
              <a:t>Custos </a:t>
            </a:r>
            <a:r>
              <a:rPr lang="pt-BR" sz="2200" b="1" dirty="0"/>
              <a:t>após a formalização</a:t>
            </a:r>
            <a:r>
              <a:rPr lang="pt-BR" sz="2200" dirty="0"/>
              <a:t/>
            </a:r>
            <a:br>
              <a:rPr lang="pt-BR" sz="2200" dirty="0"/>
            </a:br>
            <a:r>
              <a:rPr lang="pt-BR" sz="2200" dirty="0"/>
              <a:t>Após a formalização, o empreendedor terá o seguinte custo:</a:t>
            </a:r>
            <a:br>
              <a:rPr lang="pt-BR" sz="2200" dirty="0"/>
            </a:br>
            <a:r>
              <a:rPr lang="pt-BR" sz="2200" dirty="0"/>
              <a:t>- </a:t>
            </a:r>
            <a:r>
              <a:rPr lang="pt-BR" sz="2200" b="1" dirty="0"/>
              <a:t>Para a Previdência</a:t>
            </a:r>
            <a:r>
              <a:rPr lang="pt-BR" sz="2200" dirty="0"/>
              <a:t>: R$ 31,10 por mês (representa 5% do salário mínimo que é reajustado no início de cada ano);</a:t>
            </a:r>
            <a:br>
              <a:rPr lang="pt-BR" sz="2200" dirty="0"/>
            </a:br>
            <a:r>
              <a:rPr lang="pt-BR" sz="2200" dirty="0"/>
              <a:t>- </a:t>
            </a:r>
            <a:r>
              <a:rPr lang="pt-BR" sz="2200" b="1" dirty="0"/>
              <a:t>Para o Estado</a:t>
            </a:r>
            <a:r>
              <a:rPr lang="pt-BR" sz="2200" dirty="0"/>
              <a:t>: R$ 1,00 fixo por mês se a atividade for comércio ou indústria;</a:t>
            </a:r>
            <a:br>
              <a:rPr lang="pt-BR" sz="2200" dirty="0"/>
            </a:br>
            <a:r>
              <a:rPr lang="pt-BR" sz="2200" dirty="0"/>
              <a:t>- </a:t>
            </a:r>
            <a:r>
              <a:rPr lang="pt-BR" sz="2200" b="1" dirty="0"/>
              <a:t>Para o Município</a:t>
            </a:r>
            <a:r>
              <a:rPr lang="pt-BR" sz="2200" dirty="0"/>
              <a:t>: R$ 5,00 fixos por mês se a atividade for prestação de serviços.</a:t>
            </a:r>
          </a:p>
          <a:p>
            <a:r>
              <a:rPr lang="pt-BR" sz="2200" b="1" dirty="0" smtClean="0"/>
              <a:t>Pagamento: </a:t>
            </a:r>
            <a:r>
              <a:rPr lang="pt-BR" sz="2200" dirty="0"/>
              <a:t>DAS - Documento de Arrecadação do Simples Nacional</a:t>
            </a:r>
            <a:br>
              <a:rPr lang="pt-BR" sz="2200" dirty="0"/>
            </a:br>
            <a:endParaRPr lang="pt-BR" sz="2200" dirty="0"/>
          </a:p>
        </p:txBody>
      </p:sp>
    </p:spTree>
    <p:extLst>
      <p:ext uri="{BB962C8B-B14F-4D97-AF65-F5344CB8AC3E}">
        <p14:creationId xmlns:p14="http://schemas.microsoft.com/office/powerpoint/2010/main" val="802151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85720" y="44624"/>
            <a:ext cx="8501122" cy="3754874"/>
          </a:xfrm>
          <a:prstGeom prst="rect">
            <a:avLst/>
          </a:prstGeom>
        </p:spPr>
        <p:txBody>
          <a:bodyPr wrap="square">
            <a:spAutoFit/>
          </a:bodyPr>
          <a:lstStyle/>
          <a:p>
            <a:r>
              <a:rPr lang="pt-BR" sz="3500" b="1" dirty="0" smtClean="0">
                <a:solidFill>
                  <a:schemeClr val="accent1">
                    <a:lumMod val="75000"/>
                  </a:schemeClr>
                </a:solidFill>
              </a:rPr>
              <a:t>Instrumento Particular de Participação Mútua em Empreendimento Teatral:</a:t>
            </a:r>
          </a:p>
          <a:p>
            <a:pPr>
              <a:buFont typeface="Arial" pitchFamily="34" charset="0"/>
              <a:buChar char="•"/>
            </a:pPr>
            <a:endParaRPr lang="pt-BR" sz="2800" dirty="0" smtClean="0"/>
          </a:p>
          <a:p>
            <a:pPr marL="457200" indent="-457200">
              <a:buFont typeface="Wingdings" pitchFamily="2" charset="2"/>
              <a:buChar char="§"/>
            </a:pPr>
            <a:r>
              <a:rPr lang="pt-BR" sz="2800" dirty="0" smtClean="0"/>
              <a:t>Formalizar a relação entre os seus cooperados;</a:t>
            </a:r>
          </a:p>
          <a:p>
            <a:pPr marL="457200" indent="-457200">
              <a:buFont typeface="Wingdings" pitchFamily="2" charset="2"/>
              <a:buChar char="§"/>
            </a:pPr>
            <a:r>
              <a:rPr lang="pt-BR" sz="2800" dirty="0" smtClean="0"/>
              <a:t>Fixar os direitos e obrigações de cada cooperado nas relações de trabalho;</a:t>
            </a:r>
          </a:p>
          <a:p>
            <a:pPr marL="457200" indent="-457200">
              <a:buFont typeface="Wingdings" pitchFamily="2" charset="2"/>
              <a:buChar char="§"/>
            </a:pPr>
            <a:r>
              <a:rPr lang="pt-BR" sz="2800" dirty="0" smtClean="0"/>
              <a:t>Estabelecer soluções em caso de conflitos;</a:t>
            </a:r>
          </a:p>
          <a:p>
            <a:pPr marL="457200" indent="-457200">
              <a:buFont typeface="Wingdings" pitchFamily="2" charset="2"/>
              <a:buChar char="§"/>
            </a:pPr>
            <a:r>
              <a:rPr lang="pt-BR" sz="2800" dirty="0" smtClean="0"/>
              <a:t>Definir os princípios fundamentais do empreendimento.</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339752" y="4104327"/>
            <a:ext cx="6804248" cy="277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85720" y="520086"/>
            <a:ext cx="8643998" cy="5986254"/>
          </a:xfrm>
          <a:prstGeom prst="rect">
            <a:avLst/>
          </a:prstGeom>
        </p:spPr>
        <p:txBody>
          <a:bodyPr wrap="square">
            <a:spAutoFit/>
          </a:bodyPr>
          <a:lstStyle/>
          <a:p>
            <a:r>
              <a:rPr lang="pt-BR" sz="3500" b="1" dirty="0" smtClean="0">
                <a:solidFill>
                  <a:schemeClr val="accent1">
                    <a:lumMod val="75000"/>
                  </a:schemeClr>
                </a:solidFill>
                <a:sym typeface="Wingdings" pitchFamily="2" charset="2"/>
              </a:rPr>
              <a:t>Cooperativas</a:t>
            </a:r>
          </a:p>
          <a:p>
            <a:endParaRPr lang="pt-BR" sz="3000" b="1" dirty="0" smtClean="0">
              <a:solidFill>
                <a:schemeClr val="accent1">
                  <a:lumMod val="75000"/>
                </a:schemeClr>
              </a:solidFill>
              <a:sym typeface="Wingdings" pitchFamily="2" charset="2"/>
            </a:endParaRPr>
          </a:p>
          <a:p>
            <a:endParaRPr lang="pt-BR" sz="2800" dirty="0" smtClean="0"/>
          </a:p>
          <a:p>
            <a:r>
              <a:rPr lang="pt-BR" sz="2800" dirty="0" smtClean="0"/>
              <a:t>“</a:t>
            </a:r>
            <a:r>
              <a:rPr lang="pt-BR" sz="2800" b="1" dirty="0" smtClean="0"/>
              <a:t>Cooperativa é uma associação autônoma</a:t>
            </a:r>
          </a:p>
          <a:p>
            <a:r>
              <a:rPr lang="pt-BR" sz="2800" b="1" dirty="0" smtClean="0"/>
              <a:t>de pessoas que se unem, voluntariamente, para satisfazer aspirações e necessidades econômicas, sociais e culturais comuns, por meio de um empreendimento de propriedade coletiva e democraticamente gerido”.</a:t>
            </a:r>
          </a:p>
          <a:p>
            <a:endParaRPr lang="pt-BR" sz="2500" dirty="0" smtClean="0">
              <a:sym typeface="Wingdings" pitchFamily="2" charset="2"/>
            </a:endParaRPr>
          </a:p>
          <a:p>
            <a:r>
              <a:rPr lang="pt-BR" sz="2500" dirty="0" smtClean="0"/>
              <a:t>Finalidade econômica; participação voluntária; limitação do número de cotas para cada associado; impossibilidade de quotas do capital à terceiros; retorno do saldo proporcional às operações do associado; obrigatoriedade de assistência técnica educacional e social – mínimo de 20 pessoas.</a:t>
            </a:r>
            <a:endParaRPr lang="pt-BR" sz="2500" dirty="0" smtClean="0">
              <a:sym typeface="Wingdings" pitchFamily="2" charset="2"/>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8263" y="0"/>
            <a:ext cx="2193125" cy="219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9512" y="380599"/>
            <a:ext cx="8750206" cy="5616922"/>
          </a:xfrm>
          <a:prstGeom prst="rect">
            <a:avLst/>
          </a:prstGeom>
        </p:spPr>
        <p:txBody>
          <a:bodyPr wrap="square">
            <a:spAutoFit/>
          </a:bodyPr>
          <a:lstStyle/>
          <a:p>
            <a:r>
              <a:rPr lang="pt-BR" sz="3500" b="1" dirty="0" smtClean="0">
                <a:solidFill>
                  <a:schemeClr val="accent1">
                    <a:lumMod val="75000"/>
                  </a:schemeClr>
                </a:solidFill>
                <a:sym typeface="Wingdings" pitchFamily="2" charset="2"/>
              </a:rPr>
              <a:t>Constituição de Empresa</a:t>
            </a:r>
          </a:p>
          <a:p>
            <a:endParaRPr lang="pt-BR" sz="3000" b="1" dirty="0">
              <a:solidFill>
                <a:schemeClr val="accent1">
                  <a:lumMod val="75000"/>
                </a:schemeClr>
              </a:solidFill>
              <a:sym typeface="Wingdings" pitchFamily="2" charset="2"/>
            </a:endParaRPr>
          </a:p>
          <a:p>
            <a:endParaRPr lang="pt-BR" sz="3000" b="1" dirty="0" smtClean="0">
              <a:solidFill>
                <a:schemeClr val="accent1">
                  <a:lumMod val="75000"/>
                </a:schemeClr>
              </a:solidFill>
              <a:sym typeface="Wingdings" pitchFamily="2" charset="2"/>
            </a:endParaRPr>
          </a:p>
          <a:p>
            <a:endParaRPr lang="pt-BR" sz="3000" b="1" dirty="0" smtClean="0">
              <a:solidFill>
                <a:schemeClr val="accent1">
                  <a:lumMod val="75000"/>
                </a:schemeClr>
              </a:solidFill>
              <a:sym typeface="Wingdings" pitchFamily="2" charset="2"/>
            </a:endParaRPr>
          </a:p>
          <a:p>
            <a:r>
              <a:rPr lang="pt-BR" sz="3000" b="1" dirty="0" err="1" smtClean="0">
                <a:solidFill>
                  <a:schemeClr val="accent1">
                    <a:lumMod val="75000"/>
                  </a:schemeClr>
                </a:solidFill>
                <a:sym typeface="Wingdings" pitchFamily="2" charset="2"/>
              </a:rPr>
              <a:t>Micro-empresa</a:t>
            </a:r>
            <a:r>
              <a:rPr lang="pt-BR" sz="3000" b="1" dirty="0" smtClean="0">
                <a:solidFill>
                  <a:schemeClr val="accent1">
                    <a:lumMod val="75000"/>
                  </a:schemeClr>
                </a:solidFill>
                <a:sym typeface="Wingdings" pitchFamily="2" charset="2"/>
              </a:rPr>
              <a:t>: </a:t>
            </a:r>
            <a:r>
              <a:rPr lang="pt-BR" sz="2800" dirty="0">
                <a:sym typeface="Wingdings" pitchFamily="2" charset="2"/>
              </a:rPr>
              <a:t>até 120.000 por ano</a:t>
            </a:r>
          </a:p>
          <a:p>
            <a:endParaRPr lang="pt-BR" sz="3000" b="1" dirty="0" smtClean="0">
              <a:solidFill>
                <a:schemeClr val="accent1">
                  <a:lumMod val="75000"/>
                </a:schemeClr>
              </a:solidFill>
              <a:sym typeface="Wingdings" pitchFamily="2" charset="2"/>
            </a:endParaRPr>
          </a:p>
          <a:p>
            <a:r>
              <a:rPr lang="pt-BR" sz="3000" b="1" dirty="0" smtClean="0">
                <a:solidFill>
                  <a:schemeClr val="accent1">
                    <a:lumMod val="75000"/>
                  </a:schemeClr>
                </a:solidFill>
                <a:sym typeface="Wingdings" pitchFamily="2" charset="2"/>
              </a:rPr>
              <a:t>Empresa de pequeno porte: </a:t>
            </a:r>
            <a:r>
              <a:rPr lang="pt-BR" sz="2800" dirty="0">
                <a:sym typeface="Wingdings" pitchFamily="2" charset="2"/>
              </a:rPr>
              <a:t>120.000 e 1.200.000</a:t>
            </a:r>
          </a:p>
          <a:p>
            <a:endParaRPr lang="pt-BR" sz="3000" dirty="0">
              <a:solidFill>
                <a:schemeClr val="accent1">
                  <a:lumMod val="75000"/>
                </a:schemeClr>
              </a:solidFill>
              <a:sym typeface="Wingdings" pitchFamily="2" charset="2"/>
            </a:endParaRPr>
          </a:p>
          <a:p>
            <a:r>
              <a:rPr lang="pt-BR" sz="3000" dirty="0" smtClean="0">
                <a:solidFill>
                  <a:schemeClr val="accent1">
                    <a:lumMod val="75000"/>
                  </a:schemeClr>
                </a:solidFill>
                <a:sym typeface="Wingdings" pitchFamily="2" charset="2"/>
              </a:rPr>
              <a:t>Pagamento do Simples: </a:t>
            </a:r>
            <a:r>
              <a:rPr lang="pt-BR" sz="2800" dirty="0"/>
              <a:t>Sistema Integrado de Pagamento de Impostos e Contribuições das Microempresas e Empresas de Pequeno </a:t>
            </a:r>
            <a:r>
              <a:rPr lang="pt-BR" sz="2800" dirty="0" smtClean="0"/>
              <a:t>Porte;  baseado na receita bruta; menor formalidade na escrituração contábil.</a:t>
            </a:r>
            <a:endParaRPr lang="pt-BR" sz="2800" dirty="0" smtClean="0">
              <a:sym typeface="Wingdings" pitchFamily="2" charset="2"/>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8144" y="-16921"/>
            <a:ext cx="3275856" cy="218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00034" y="3645024"/>
            <a:ext cx="8358246" cy="2862322"/>
          </a:xfrm>
          <a:prstGeom prst="rect">
            <a:avLst/>
          </a:prstGeom>
        </p:spPr>
        <p:txBody>
          <a:bodyPr wrap="square">
            <a:spAutoFit/>
          </a:bodyPr>
          <a:lstStyle/>
          <a:p>
            <a:pPr algn="ctr"/>
            <a:r>
              <a:rPr lang="pt-BR" sz="3000" b="1" dirty="0" smtClean="0"/>
              <a:t>Há ausência de lei tributária e trabalhista específica para a área cultural.</a:t>
            </a:r>
          </a:p>
          <a:p>
            <a:pPr algn="ctr"/>
            <a:endParaRPr lang="pt-BR" sz="3000" b="1" dirty="0" smtClean="0"/>
          </a:p>
          <a:p>
            <a:pPr algn="ctr"/>
            <a:r>
              <a:rPr lang="pt-BR" sz="3000" b="1" dirty="0" smtClean="0"/>
              <a:t>A atividade não possui regras que facilitem a contratação de pessoas no setor, não apenas de artistas, mas também de prestadores de serviço </a:t>
            </a:r>
            <a:endParaRPr lang="pt-BR" sz="3000" b="1"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4617" y="16024"/>
            <a:ext cx="9112467" cy="33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894274" y="364296"/>
            <a:ext cx="7998206" cy="6017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pt-BR" sz="3500" b="1" dirty="0" smtClean="0">
                <a:solidFill>
                  <a:srgbClr val="002060"/>
                </a:solidFill>
                <a:latin typeface="Arial" pitchFamily="34" charset="0"/>
                <a:cs typeface="Arial" pitchFamily="34" charset="0"/>
              </a:rPr>
              <a:t>Diretriz da CNC </a:t>
            </a:r>
            <a:r>
              <a:rPr lang="pt-BR" sz="3500" b="1" dirty="0" smtClean="0">
                <a:solidFill>
                  <a:srgbClr val="002060"/>
                </a:solidFill>
                <a:latin typeface="Arial" pitchFamily="34" charset="0"/>
                <a:cs typeface="Arial" pitchFamily="34" charset="0"/>
                <a:sym typeface="Wingdings" pitchFamily="2" charset="2"/>
              </a:rPr>
              <a:t> </a:t>
            </a:r>
          </a:p>
          <a:p>
            <a:pPr algn="ctr"/>
            <a:r>
              <a:rPr lang="pt-BR" sz="3500" b="1" dirty="0" smtClean="0">
                <a:solidFill>
                  <a:srgbClr val="002060"/>
                </a:solidFill>
                <a:latin typeface="Arial" pitchFamily="34" charset="0"/>
                <a:cs typeface="Arial" pitchFamily="34" charset="0"/>
              </a:rPr>
              <a:t>EIXO 4: CULTURA E ECONOMIA CRIATIVA:</a:t>
            </a:r>
          </a:p>
          <a:p>
            <a:pPr algn="ctr"/>
            <a:r>
              <a:rPr lang="pt-BR" sz="3500" b="1" dirty="0" smtClean="0">
                <a:solidFill>
                  <a:srgbClr val="002060"/>
                </a:solidFill>
                <a:latin typeface="Arial" pitchFamily="34" charset="0"/>
                <a:cs typeface="Arial" pitchFamily="34" charset="0"/>
              </a:rPr>
              <a:t>Regulamentar as profissões da área cultural, criando condições para o reconhecimento de direitos trabalhistas, previdenciários no campo da arte, da produção e da gestão cultural, incluindo os profissionais da cultura em atividades sazonais.</a:t>
            </a:r>
          </a:p>
        </p:txBody>
      </p:sp>
    </p:spTree>
    <p:extLst>
      <p:ext uri="{BB962C8B-B14F-4D97-AF65-F5344CB8AC3E}">
        <p14:creationId xmlns:p14="http://schemas.microsoft.com/office/powerpoint/2010/main" val="815040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5720" y="357166"/>
            <a:ext cx="8286808" cy="5478423"/>
          </a:xfrm>
          <a:prstGeom prst="rect">
            <a:avLst/>
          </a:prstGeom>
          <a:noFill/>
        </p:spPr>
        <p:txBody>
          <a:bodyPr wrap="square" rtlCol="0">
            <a:spAutoFit/>
          </a:bodyPr>
          <a:lstStyle/>
          <a:p>
            <a:pPr algn="ctr"/>
            <a:r>
              <a:rPr lang="pt-BR" sz="5000" b="1" dirty="0" smtClean="0">
                <a:latin typeface="Calibri" pitchFamily="34" charset="0"/>
              </a:rPr>
              <a:t>CONCEITOS</a:t>
            </a:r>
          </a:p>
          <a:p>
            <a:pPr algn="ctr"/>
            <a:endParaRPr kumimoji="0" lang="pt-BR" sz="2500" b="1" i="0" u="none" strike="noStrike" cap="none" normalizeH="0" baseline="0" dirty="0" smtClean="0">
              <a:ln>
                <a:noFill/>
              </a:ln>
              <a:effectLst/>
              <a:latin typeface="Calibri" pitchFamily="34" charset="0"/>
              <a:cs typeface="Arial" pitchFamily="34" charset="0"/>
            </a:endParaRPr>
          </a:p>
          <a:p>
            <a:r>
              <a:rPr lang="pt-BR" sz="2500" b="1" dirty="0"/>
              <a:t> I - Artista, </a:t>
            </a:r>
            <a:r>
              <a:rPr lang="pt-BR" sz="2500" dirty="0"/>
              <a:t>o profissional que cria, interpreta ou executa obra de caráter cultural de qualquer natureza, para efeito de exibição ou divulgação pública, através de meios de comunicação de massa ou em locais onde se realizam espetáculos de diversão pública</a:t>
            </a:r>
            <a:r>
              <a:rPr lang="pt-BR" sz="2500" dirty="0" smtClean="0"/>
              <a:t>;</a:t>
            </a:r>
          </a:p>
          <a:p>
            <a:endParaRPr lang="pt-BR" sz="2500" dirty="0"/>
          </a:p>
          <a:p>
            <a:r>
              <a:rPr lang="pt-BR" sz="2500" b="1" dirty="0" smtClean="0"/>
              <a:t>II </a:t>
            </a:r>
            <a:r>
              <a:rPr lang="pt-BR" sz="2500" b="1" dirty="0"/>
              <a:t>- Técnico em Espetáculos de Diversões, </a:t>
            </a:r>
            <a:r>
              <a:rPr lang="pt-BR" sz="2500" dirty="0"/>
              <a:t>o profissional que, mesmo em caráter auxiliar, participa, individualmente ou em grupo, de atividade profissional ligada diretamente à elaboração, registro, apresentação ou conservação de programas, espetáculos e produções</a:t>
            </a:r>
            <a:r>
              <a:rPr lang="pt-BR" sz="2500" dirty="0" smtClean="0"/>
              <a:t>.</a:t>
            </a:r>
            <a:endParaRPr lang="pt-BR" sz="3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5720" y="214290"/>
            <a:ext cx="8286808" cy="5786199"/>
          </a:xfrm>
          <a:prstGeom prst="rect">
            <a:avLst/>
          </a:prstGeom>
          <a:noFill/>
        </p:spPr>
        <p:txBody>
          <a:bodyPr wrap="square" rtlCol="0">
            <a:spAutoFit/>
          </a:bodyPr>
          <a:lstStyle/>
          <a:p>
            <a:pPr algn="ctr"/>
            <a:r>
              <a:rPr lang="pt-BR" sz="4500" b="1" dirty="0" smtClean="0">
                <a:latin typeface="Calibri" pitchFamily="34" charset="0"/>
              </a:rPr>
              <a:t>QUEM ESTÁ SUJEITO A ESSA LEI?</a:t>
            </a:r>
          </a:p>
          <a:p>
            <a:pPr algn="ctr"/>
            <a:endParaRPr kumimoji="0" lang="pt-BR" sz="2500" b="1" i="0" u="none" strike="noStrike" cap="none" normalizeH="0" baseline="0" dirty="0" smtClean="0">
              <a:ln>
                <a:noFill/>
              </a:ln>
              <a:effectLst/>
              <a:latin typeface="Calibri" pitchFamily="34" charset="0"/>
              <a:cs typeface="Arial" pitchFamily="34" charset="0"/>
            </a:endParaRPr>
          </a:p>
          <a:p>
            <a:pPr algn="just"/>
            <a:r>
              <a:rPr kumimoji="0" lang="pt-BR" sz="2500" i="0" u="none" strike="noStrike" cap="none" normalizeH="0" baseline="0" dirty="0" smtClean="0">
                <a:ln>
                  <a:noFill/>
                </a:ln>
                <a:effectLst/>
                <a:latin typeface="Calibri" pitchFamily="34" charset="0"/>
                <a:cs typeface="Arial" pitchFamily="34" charset="0"/>
              </a:rPr>
              <a:t>Estão subordinadas a essa lei as </a:t>
            </a:r>
            <a:r>
              <a:rPr lang="pt-BR" sz="2500" dirty="0" smtClean="0">
                <a:latin typeface="Calibri" pitchFamily="34" charset="0"/>
              </a:rPr>
              <a:t>pessoas </a:t>
            </a:r>
            <a:r>
              <a:rPr lang="pt-BR" sz="2500" dirty="0">
                <a:latin typeface="Calibri" pitchFamily="34" charset="0"/>
              </a:rPr>
              <a:t>físicas ou jurídicas que tiverem a seu serviço </a:t>
            </a:r>
            <a:r>
              <a:rPr lang="pt-BR" sz="2500" dirty="0" smtClean="0">
                <a:latin typeface="Calibri" pitchFamily="34" charset="0"/>
              </a:rPr>
              <a:t>esses profissionais, para </a:t>
            </a:r>
            <a:r>
              <a:rPr lang="pt-BR" sz="2500" dirty="0">
                <a:latin typeface="Calibri" pitchFamily="34" charset="0"/>
              </a:rPr>
              <a:t>realização de espetáculos, programas, produções ou mensagens </a:t>
            </a:r>
            <a:r>
              <a:rPr lang="pt-BR" sz="2500" dirty="0" smtClean="0">
                <a:latin typeface="Calibri" pitchFamily="34" charset="0"/>
              </a:rPr>
              <a:t>publicitárias OU as pessoas </a:t>
            </a:r>
            <a:r>
              <a:rPr lang="pt-BR" sz="2500" dirty="0">
                <a:latin typeface="Calibri" pitchFamily="34" charset="0"/>
              </a:rPr>
              <a:t>físicas ou jurídicas que agenciem colocação de mão-de-obra </a:t>
            </a:r>
            <a:r>
              <a:rPr lang="pt-BR" sz="2500" dirty="0" smtClean="0">
                <a:latin typeface="Calibri" pitchFamily="34" charset="0"/>
              </a:rPr>
              <a:t>desses profissionais.</a:t>
            </a:r>
            <a:endParaRPr lang="pt-BR" sz="2500" dirty="0">
              <a:latin typeface="Calibri" pitchFamily="34" charset="0"/>
            </a:endParaRPr>
          </a:p>
          <a:p>
            <a:endParaRPr lang="pt-BR" sz="2500" dirty="0" smtClean="0">
              <a:latin typeface="Calibri" pitchFamily="34" charset="0"/>
            </a:endParaRPr>
          </a:p>
          <a:p>
            <a:pPr algn="ctr"/>
            <a:r>
              <a:rPr lang="pt-BR" sz="2500" i="1" dirty="0" smtClean="0">
                <a:latin typeface="Calibri" pitchFamily="34" charset="0"/>
              </a:rPr>
              <a:t>EXCEÇÃO: Técnicos </a:t>
            </a:r>
            <a:r>
              <a:rPr lang="pt-BR" sz="2500" i="1" dirty="0">
                <a:latin typeface="Calibri" pitchFamily="34" charset="0"/>
              </a:rPr>
              <a:t>em Espetáculos de Diversões que prestam serviços a empresa de radiodifusão</a:t>
            </a:r>
            <a:r>
              <a:rPr lang="pt-BR" sz="2500" i="1" dirty="0" smtClean="0">
                <a:latin typeface="Calibri" pitchFamily="34" charset="0"/>
              </a:rPr>
              <a:t>.</a:t>
            </a:r>
          </a:p>
          <a:p>
            <a:endParaRPr lang="pt-BR" sz="2500" dirty="0">
              <a:latin typeface="Calibri" pitchFamily="34" charset="0"/>
            </a:endParaRPr>
          </a:p>
          <a:p>
            <a:pPr algn="just"/>
            <a:r>
              <a:rPr lang="pt-BR" sz="2500" dirty="0">
                <a:latin typeface="Calibri" pitchFamily="34" charset="0"/>
              </a:rPr>
              <a:t>O exercício das profissões de Artista e de Técnico em Espetáculos de Diversões requer prévio registro na Delegacia Regional do Trabalho do Ministério do Trabalho.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5720" y="142852"/>
            <a:ext cx="8501122" cy="5555367"/>
          </a:xfrm>
          <a:prstGeom prst="rect">
            <a:avLst/>
          </a:prstGeom>
          <a:noFill/>
        </p:spPr>
        <p:txBody>
          <a:bodyPr wrap="square" rtlCol="0">
            <a:spAutoFit/>
          </a:bodyPr>
          <a:lstStyle/>
          <a:p>
            <a:r>
              <a:rPr lang="pt-BR" sz="3500" b="1" dirty="0" smtClean="0">
                <a:latin typeface="Calibri" pitchFamily="34" charset="0"/>
              </a:rPr>
              <a:t>REGISTRO DO ARTISTA OU DO TÉCNICO EM ESPETÁCULOS DE DIVERSÕES:</a:t>
            </a:r>
          </a:p>
          <a:p>
            <a:endParaRPr lang="pt-BR" sz="2500" b="1" dirty="0">
              <a:latin typeface="Calibri" pitchFamily="34" charset="0"/>
            </a:endParaRPr>
          </a:p>
          <a:p>
            <a:pPr algn="just"/>
            <a:r>
              <a:rPr lang="pt-BR" sz="2500" dirty="0" smtClean="0">
                <a:latin typeface="Calibri" pitchFamily="34" charset="0"/>
              </a:rPr>
              <a:t>I </a:t>
            </a:r>
            <a:r>
              <a:rPr lang="pt-BR" sz="2500" dirty="0">
                <a:latin typeface="Calibri" pitchFamily="34" charset="0"/>
              </a:rPr>
              <a:t>- diploma de curso superior de Diretor de Teatro, Coreógrafo, Professor de Arte Dramática, ou outros cursos semelhantes, reconhecidos na forma da Lei; </a:t>
            </a:r>
            <a:r>
              <a:rPr lang="pt-BR" sz="2500" dirty="0" smtClean="0">
                <a:latin typeface="Calibri" pitchFamily="34" charset="0"/>
              </a:rPr>
              <a:t>ou</a:t>
            </a:r>
          </a:p>
          <a:p>
            <a:pPr algn="just"/>
            <a:r>
              <a:rPr lang="pt-BR" sz="2500" dirty="0" smtClean="0">
                <a:latin typeface="Calibri" pitchFamily="34" charset="0"/>
              </a:rPr>
              <a:t>II </a:t>
            </a:r>
            <a:r>
              <a:rPr lang="pt-BR" sz="2500" dirty="0">
                <a:latin typeface="Calibri" pitchFamily="34" charset="0"/>
              </a:rPr>
              <a:t>- diploma ou certificado correspondentes às habilitações profissionais de 2º Grau de Ator, </a:t>
            </a:r>
            <a:r>
              <a:rPr lang="pt-BR" sz="2500" dirty="0" err="1">
                <a:latin typeface="Calibri" pitchFamily="34" charset="0"/>
              </a:rPr>
              <a:t>Contra-regra</a:t>
            </a:r>
            <a:r>
              <a:rPr lang="pt-BR" sz="2500" dirty="0">
                <a:latin typeface="Calibri" pitchFamily="34" charset="0"/>
              </a:rPr>
              <a:t>, </a:t>
            </a:r>
            <a:r>
              <a:rPr lang="pt-BR" sz="2500" dirty="0" err="1">
                <a:latin typeface="Calibri" pitchFamily="34" charset="0"/>
              </a:rPr>
              <a:t>Cenotécnico</a:t>
            </a:r>
            <a:r>
              <a:rPr lang="pt-BR" sz="2500" dirty="0">
                <a:latin typeface="Calibri" pitchFamily="34" charset="0"/>
              </a:rPr>
              <a:t>, Sonoplasta, ou outras semelhantes, reconhecidas na forma da Lei; ou </a:t>
            </a:r>
            <a:endParaRPr lang="pt-BR" sz="2500" dirty="0" smtClean="0">
              <a:latin typeface="Calibri" pitchFamily="34" charset="0"/>
            </a:endParaRPr>
          </a:p>
          <a:p>
            <a:pPr algn="just"/>
            <a:r>
              <a:rPr lang="pt-BR" sz="2500" dirty="0" smtClean="0">
                <a:latin typeface="Calibri" pitchFamily="34" charset="0"/>
              </a:rPr>
              <a:t>III </a:t>
            </a:r>
            <a:r>
              <a:rPr lang="pt-BR" sz="2500" dirty="0">
                <a:latin typeface="Calibri" pitchFamily="34" charset="0"/>
              </a:rPr>
              <a:t>- atestado de capacitação profissional fornecido pelo Sindicato representativo das categorias </a:t>
            </a:r>
            <a:r>
              <a:rPr lang="pt-BR" sz="2500" dirty="0" smtClean="0">
                <a:latin typeface="Calibri" pitchFamily="34" charset="0"/>
              </a:rPr>
              <a:t>profissionais </a:t>
            </a:r>
            <a:r>
              <a:rPr lang="pt-BR" sz="2500" dirty="0">
                <a:latin typeface="Calibri" pitchFamily="34" charset="0"/>
              </a:rPr>
              <a:t>e, subsidiariamente, pela Federação respectiva.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57158" y="142852"/>
            <a:ext cx="8215370" cy="1200329"/>
          </a:xfrm>
          <a:prstGeom prst="rect">
            <a:avLst/>
          </a:prstGeom>
        </p:spPr>
        <p:txBody>
          <a:bodyPr wrap="square">
            <a:spAutoFit/>
          </a:bodyPr>
          <a:lstStyle/>
          <a:p>
            <a:r>
              <a:rPr lang="pt-BR" b="1" dirty="0" smtClean="0"/>
              <a:t>SATED/RN- Sindicato dos Artistas e Técnicos em Espetáculos de Diversões do Estado do Rio Grande do Norte </a:t>
            </a:r>
          </a:p>
          <a:p>
            <a:r>
              <a:rPr lang="pt-BR" dirty="0" smtClean="0"/>
              <a:t>Rua Princesa Izabel, 648 - 2º andar – Sala 1 – Natal- CEP.: 59025-400</a:t>
            </a:r>
            <a:br>
              <a:rPr lang="pt-BR" dirty="0" smtClean="0"/>
            </a:br>
            <a:r>
              <a:rPr lang="pt-BR" dirty="0" smtClean="0"/>
              <a:t>Tel.: (84) 211-7928 / (84) 9404-9134 - satedrn@bol.com.br</a:t>
            </a:r>
          </a:p>
        </p:txBody>
      </p:sp>
      <p:sp>
        <p:nvSpPr>
          <p:cNvPr id="6" name="Retângulo 5"/>
          <p:cNvSpPr/>
          <p:nvPr/>
        </p:nvSpPr>
        <p:spPr>
          <a:xfrm>
            <a:off x="357158" y="1714488"/>
            <a:ext cx="8572560" cy="4801314"/>
          </a:xfrm>
          <a:prstGeom prst="rect">
            <a:avLst/>
          </a:prstGeom>
        </p:spPr>
        <p:txBody>
          <a:bodyPr wrap="square">
            <a:spAutoFit/>
          </a:bodyPr>
          <a:lstStyle/>
          <a:p>
            <a:r>
              <a:rPr lang="pt-BR" b="1" dirty="0" smtClean="0"/>
              <a:t>DRT / ATESTADO DE CAPACITAÇÃO PROFISSIONAL</a:t>
            </a:r>
          </a:p>
          <a:p>
            <a:endParaRPr lang="pt-BR" b="1" i="1" dirty="0" smtClean="0"/>
          </a:p>
          <a:p>
            <a:r>
              <a:rPr lang="pt-BR" b="1" i="1" dirty="0" smtClean="0"/>
              <a:t>Aderecista, Ator/Atriz, Diretor, Diretor de Produção, </a:t>
            </a:r>
          </a:p>
          <a:p>
            <a:r>
              <a:rPr lang="pt-BR" b="1" i="1" dirty="0" smtClean="0"/>
              <a:t>Figurinista, Iluminador, Secretário de Frente, Sonoplasta, etc. </a:t>
            </a:r>
            <a:endParaRPr lang="pt-BR" dirty="0" smtClean="0"/>
          </a:p>
          <a:p>
            <a:r>
              <a:rPr lang="pt-BR" b="1" dirty="0" smtClean="0"/>
              <a:t/>
            </a:r>
            <a:br>
              <a:rPr lang="pt-BR" b="1" dirty="0" smtClean="0"/>
            </a:br>
            <a:r>
              <a:rPr lang="pt-BR" b="1" dirty="0" smtClean="0"/>
              <a:t>Documentos: </a:t>
            </a:r>
            <a:endParaRPr lang="pt-BR" dirty="0" smtClean="0"/>
          </a:p>
          <a:p>
            <a:r>
              <a:rPr lang="pt-BR" dirty="0" smtClean="0"/>
              <a:t>• Carteira de Trabalho – cópia comum – foto e verso </a:t>
            </a:r>
            <a:br>
              <a:rPr lang="pt-BR" dirty="0" smtClean="0"/>
            </a:br>
            <a:r>
              <a:rPr lang="pt-BR" dirty="0" smtClean="0"/>
              <a:t>• CPF – cópia comum </a:t>
            </a:r>
            <a:br>
              <a:rPr lang="pt-BR" dirty="0" smtClean="0"/>
            </a:br>
            <a:r>
              <a:rPr lang="pt-BR" dirty="0" smtClean="0"/>
              <a:t>• RG – cópia comum </a:t>
            </a:r>
            <a:br>
              <a:rPr lang="pt-BR" dirty="0" smtClean="0"/>
            </a:br>
            <a:r>
              <a:rPr lang="pt-BR" dirty="0" smtClean="0"/>
              <a:t>• Título de Eleitor – cópia comum </a:t>
            </a:r>
            <a:br>
              <a:rPr lang="pt-BR" dirty="0" smtClean="0"/>
            </a:br>
            <a:r>
              <a:rPr lang="pt-BR" dirty="0" smtClean="0"/>
              <a:t>• Comprovante de endereço (gás, luz, telefone – cópia comum)</a:t>
            </a:r>
            <a:br>
              <a:rPr lang="pt-BR" dirty="0" smtClean="0"/>
            </a:br>
            <a:r>
              <a:rPr lang="pt-BR" dirty="0" smtClean="0"/>
              <a:t>• Contribuição Sindical do ano vigente </a:t>
            </a:r>
          </a:p>
          <a:p>
            <a:r>
              <a:rPr lang="pt-BR" dirty="0" smtClean="0"/>
              <a:t>• Pasta com trabalhos (cartazes, programas, contratos, etc.) </a:t>
            </a:r>
            <a:br>
              <a:rPr lang="pt-BR" dirty="0" smtClean="0"/>
            </a:br>
            <a:r>
              <a:rPr lang="pt-BR" dirty="0" smtClean="0"/>
              <a:t>• Carta manuscrita do candidato, com experiência profissional </a:t>
            </a:r>
            <a:br>
              <a:rPr lang="pt-BR" dirty="0" smtClean="0"/>
            </a:br>
            <a:r>
              <a:rPr lang="pt-BR" dirty="0" smtClean="0"/>
              <a:t>• Cursos na área </a:t>
            </a:r>
            <a:br>
              <a:rPr lang="pt-BR" dirty="0" smtClean="0"/>
            </a:br>
            <a:r>
              <a:rPr lang="pt-BR" dirty="0" smtClean="0"/>
              <a:t>• Comprovação de 1/2º grau (intermediário) copia comum</a:t>
            </a:r>
            <a:br>
              <a:rPr lang="pt-BR" dirty="0" smtClean="0"/>
            </a:br>
            <a:r>
              <a:rPr lang="pt-BR" dirty="0" smtClean="0"/>
              <a:t>• Taxa de entrada de processo: o equivalente a “um piso normativo ”.</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14698" y="1539053"/>
            <a:ext cx="2312886" cy="531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57158" y="285728"/>
            <a:ext cx="8286808" cy="6078587"/>
          </a:xfrm>
          <a:prstGeom prst="rect">
            <a:avLst/>
          </a:prstGeom>
        </p:spPr>
        <p:txBody>
          <a:bodyPr wrap="square">
            <a:spAutoFit/>
          </a:bodyPr>
          <a:lstStyle/>
          <a:p>
            <a:pPr algn="ctr"/>
            <a:r>
              <a:rPr lang="pt-BR" sz="3200" b="1" dirty="0" smtClean="0">
                <a:latin typeface="Calibri" pitchFamily="34" charset="0"/>
              </a:rPr>
              <a:t>INSCRIÇÃO DAS PESSOAS FÍSICAS E JURÍDICAS</a:t>
            </a:r>
          </a:p>
          <a:p>
            <a:pPr algn="ctr"/>
            <a:r>
              <a:rPr lang="pt-BR" sz="3200" b="1" dirty="0" smtClean="0">
                <a:latin typeface="Calibri" pitchFamily="34" charset="0"/>
              </a:rPr>
              <a:t>(contratantes) </a:t>
            </a:r>
          </a:p>
          <a:p>
            <a:endParaRPr lang="pt-BR" sz="2500" dirty="0">
              <a:latin typeface="Calibri" pitchFamily="34" charset="0"/>
            </a:endParaRPr>
          </a:p>
          <a:p>
            <a:r>
              <a:rPr lang="pt-BR" sz="2500" dirty="0">
                <a:latin typeface="Calibri" pitchFamily="34" charset="0"/>
              </a:rPr>
              <a:t/>
            </a:r>
            <a:br>
              <a:rPr lang="pt-BR" sz="2500" dirty="0">
                <a:latin typeface="Calibri" pitchFamily="34" charset="0"/>
              </a:rPr>
            </a:br>
            <a:endParaRPr lang="pt-BR" sz="2500" dirty="0" smtClean="0">
              <a:latin typeface="Calibri" pitchFamily="34" charset="0"/>
            </a:endParaRPr>
          </a:p>
          <a:p>
            <a:endParaRPr lang="pt-BR" sz="2500" dirty="0">
              <a:latin typeface="Calibri" pitchFamily="34" charset="0"/>
            </a:endParaRPr>
          </a:p>
          <a:p>
            <a:endParaRPr lang="pt-BR" sz="2500" dirty="0" smtClean="0">
              <a:latin typeface="Calibri" pitchFamily="34" charset="0"/>
            </a:endParaRPr>
          </a:p>
          <a:p>
            <a:r>
              <a:rPr lang="pt-BR" sz="2500" dirty="0">
                <a:latin typeface="Calibri" pitchFamily="34" charset="0"/>
              </a:rPr>
              <a:t/>
            </a:r>
            <a:br>
              <a:rPr lang="pt-BR" sz="2500" dirty="0">
                <a:latin typeface="Calibri" pitchFamily="34" charset="0"/>
              </a:rPr>
            </a:br>
            <a:r>
              <a:rPr lang="pt-BR" sz="2500" dirty="0">
                <a:latin typeface="Calibri" pitchFamily="34" charset="0"/>
              </a:rPr>
              <a:t>I - documento de constituição da firma, com o competente registro na Junta Comercial da localidade em que tenha sede</a:t>
            </a:r>
            <a:r>
              <a:rPr lang="pt-BR" sz="2500" dirty="0" smtClean="0">
                <a:latin typeface="Calibri" pitchFamily="34" charset="0"/>
              </a:rPr>
              <a:t>;</a:t>
            </a:r>
          </a:p>
          <a:p>
            <a:r>
              <a:rPr lang="pt-BR" sz="2500" dirty="0">
                <a:latin typeface="Calibri" pitchFamily="34" charset="0"/>
              </a:rPr>
              <a:t/>
            </a:r>
            <a:br>
              <a:rPr lang="pt-BR" sz="2500" dirty="0">
                <a:latin typeface="Calibri" pitchFamily="34" charset="0"/>
              </a:rPr>
            </a:br>
            <a:r>
              <a:rPr lang="pt-BR" sz="2500" dirty="0">
                <a:latin typeface="Calibri" pitchFamily="34" charset="0"/>
              </a:rPr>
              <a:t>II - comprovante de recolhimento da contribuição sindical</a:t>
            </a:r>
            <a:r>
              <a:rPr lang="pt-BR" sz="2500" dirty="0" smtClean="0">
                <a:latin typeface="Calibri" pitchFamily="34" charset="0"/>
              </a:rPr>
              <a:t>;</a:t>
            </a:r>
          </a:p>
          <a:p>
            <a:r>
              <a:rPr lang="pt-BR" sz="2500" dirty="0">
                <a:latin typeface="Calibri" pitchFamily="34" charset="0"/>
              </a:rPr>
              <a:t/>
            </a:r>
            <a:br>
              <a:rPr lang="pt-BR" sz="2500" dirty="0">
                <a:latin typeface="Calibri" pitchFamily="34" charset="0"/>
              </a:rPr>
            </a:br>
            <a:r>
              <a:rPr lang="pt-BR" sz="2500" dirty="0">
                <a:latin typeface="Calibri" pitchFamily="34" charset="0"/>
              </a:rPr>
              <a:t>III - número de inscrição no Cadastro Geral de Contribuinte do Ministério da Fazenda; </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833687" y="1713145"/>
            <a:ext cx="3333750" cy="161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5720" y="214290"/>
            <a:ext cx="8286808" cy="5093702"/>
          </a:xfrm>
          <a:prstGeom prst="rect">
            <a:avLst/>
          </a:prstGeom>
          <a:noFill/>
        </p:spPr>
        <p:txBody>
          <a:bodyPr wrap="square" rtlCol="0">
            <a:spAutoFit/>
          </a:bodyPr>
          <a:lstStyle/>
          <a:p>
            <a:pPr algn="ctr"/>
            <a:r>
              <a:rPr lang="pt-BR" sz="5000" b="1" dirty="0" smtClean="0">
                <a:latin typeface="Calibri" pitchFamily="34" charset="0"/>
              </a:rPr>
              <a:t>CONTRATO DE TRABALHO</a:t>
            </a:r>
          </a:p>
          <a:p>
            <a:pPr algn="ctr"/>
            <a:endParaRPr kumimoji="0" lang="pt-BR" sz="2500" b="1" i="0" u="none" strike="noStrike" cap="none" normalizeH="0" baseline="0" dirty="0" smtClean="0">
              <a:ln>
                <a:noFill/>
              </a:ln>
              <a:effectLst/>
              <a:latin typeface="Calibri" pitchFamily="34" charset="0"/>
              <a:cs typeface="Arial" pitchFamily="34" charset="0"/>
            </a:endParaRPr>
          </a:p>
          <a:p>
            <a:pPr algn="ctr"/>
            <a:endParaRPr lang="pt-BR" sz="2500" b="1" dirty="0">
              <a:latin typeface="Calibri" pitchFamily="34" charset="0"/>
              <a:cs typeface="Arial" pitchFamily="34" charset="0"/>
            </a:endParaRPr>
          </a:p>
          <a:p>
            <a:pPr algn="ctr"/>
            <a:endParaRPr kumimoji="0" lang="pt-BR" sz="2500" b="1" i="0" u="none" strike="noStrike" cap="none" normalizeH="0" baseline="0" dirty="0" smtClean="0">
              <a:ln>
                <a:noFill/>
              </a:ln>
              <a:effectLst/>
              <a:latin typeface="Calibri" pitchFamily="34" charset="0"/>
              <a:cs typeface="Arial" pitchFamily="34" charset="0"/>
            </a:endParaRPr>
          </a:p>
          <a:p>
            <a:pPr algn="just"/>
            <a:r>
              <a:rPr lang="pt-BR" sz="2500" dirty="0">
                <a:latin typeface="Calibri" pitchFamily="34" charset="0"/>
              </a:rPr>
              <a:t> </a:t>
            </a:r>
            <a:r>
              <a:rPr lang="pt-BR" sz="2500" dirty="0" err="1">
                <a:latin typeface="Calibri" pitchFamily="34" charset="0"/>
              </a:rPr>
              <a:t>Art</a:t>
            </a:r>
            <a:r>
              <a:rPr lang="pt-BR" sz="2500" dirty="0">
                <a:latin typeface="Calibri" pitchFamily="34" charset="0"/>
              </a:rPr>
              <a:t> . 9º - O exercício das profissões de que trata esta Lei exige </a:t>
            </a:r>
            <a:r>
              <a:rPr lang="pt-BR" sz="2500" b="1" dirty="0">
                <a:latin typeface="Calibri" pitchFamily="34" charset="0"/>
              </a:rPr>
              <a:t>contrato de trabalho padronizado</a:t>
            </a:r>
            <a:r>
              <a:rPr lang="pt-BR" sz="2500" dirty="0">
                <a:latin typeface="Calibri" pitchFamily="34" charset="0"/>
              </a:rPr>
              <a:t>, nos termos de instruções a serem expedidas pelo Ministério do trabalho</a:t>
            </a:r>
            <a:r>
              <a:rPr lang="pt-BR" sz="2500" dirty="0" smtClean="0">
                <a:latin typeface="Calibri" pitchFamily="34" charset="0"/>
              </a:rPr>
              <a:t>.</a:t>
            </a:r>
            <a:r>
              <a:rPr lang="pt-BR" sz="2500" dirty="0">
                <a:latin typeface="Calibri" pitchFamily="34" charset="0"/>
              </a:rPr>
              <a:t> </a:t>
            </a:r>
            <a:endParaRPr lang="pt-BR" sz="2500" dirty="0" smtClean="0">
              <a:latin typeface="Calibri" pitchFamily="34" charset="0"/>
            </a:endParaRPr>
          </a:p>
          <a:p>
            <a:pPr algn="just"/>
            <a:endParaRPr lang="pt-BR" sz="2500" dirty="0">
              <a:latin typeface="Calibri" pitchFamily="34" charset="0"/>
            </a:endParaRPr>
          </a:p>
          <a:p>
            <a:pPr algn="just"/>
            <a:r>
              <a:rPr lang="pt-BR" sz="2500" dirty="0" smtClean="0">
                <a:latin typeface="Calibri" pitchFamily="34" charset="0"/>
              </a:rPr>
              <a:t>§ </a:t>
            </a:r>
            <a:r>
              <a:rPr lang="pt-BR" sz="2500" dirty="0">
                <a:latin typeface="Calibri" pitchFamily="34" charset="0"/>
              </a:rPr>
              <a:t>1º - O contrato de trabalho será </a:t>
            </a:r>
            <a:r>
              <a:rPr lang="pt-BR" sz="2500" b="1" dirty="0">
                <a:latin typeface="Calibri" pitchFamily="34" charset="0"/>
              </a:rPr>
              <a:t>visado pelo Sindicato representativo da categoria profissional </a:t>
            </a:r>
            <a:r>
              <a:rPr lang="pt-BR" sz="2500" dirty="0">
                <a:latin typeface="Calibri" pitchFamily="34" charset="0"/>
              </a:rPr>
              <a:t>e, subsidiariamente, pela Federação respectiva, como condição para registro no Ministério do Trabalho, até a véspera da sua vigência.</a:t>
            </a:r>
            <a:endParaRPr lang="pt-BR" sz="2500" b="1"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5720" y="214290"/>
            <a:ext cx="8286808" cy="6555641"/>
          </a:xfrm>
          <a:prstGeom prst="rect">
            <a:avLst/>
          </a:prstGeom>
          <a:noFill/>
        </p:spPr>
        <p:txBody>
          <a:bodyPr wrap="square" rtlCol="0">
            <a:spAutoFit/>
          </a:bodyPr>
          <a:lstStyle/>
          <a:p>
            <a:r>
              <a:rPr lang="pt-BR" sz="2000" dirty="0" smtClean="0">
                <a:latin typeface="Calibri" pitchFamily="34" charset="0"/>
              </a:rPr>
              <a:t>O </a:t>
            </a:r>
            <a:r>
              <a:rPr lang="pt-BR" sz="2000" dirty="0">
                <a:latin typeface="Calibri" pitchFamily="34" charset="0"/>
              </a:rPr>
              <a:t>contrato de trabalho conterá, </a:t>
            </a:r>
            <a:r>
              <a:rPr lang="pt-BR" sz="2000" b="1" dirty="0" smtClean="0">
                <a:latin typeface="Calibri" pitchFamily="34" charset="0"/>
              </a:rPr>
              <a:t>obrigatoriamente</a:t>
            </a:r>
            <a:r>
              <a:rPr lang="pt-BR" sz="2000" dirty="0" smtClean="0">
                <a:latin typeface="Calibri" pitchFamily="34" charset="0"/>
              </a:rPr>
              <a:t>:</a:t>
            </a:r>
          </a:p>
          <a:p>
            <a:r>
              <a:rPr lang="pt-BR" sz="2000" dirty="0" smtClean="0">
                <a:latin typeface="Calibri" pitchFamily="34" charset="0"/>
              </a:rPr>
              <a:t>I </a:t>
            </a:r>
            <a:r>
              <a:rPr lang="pt-BR" sz="2000" dirty="0">
                <a:latin typeface="Calibri" pitchFamily="34" charset="0"/>
              </a:rPr>
              <a:t>- qualificação das partes contratantes;</a:t>
            </a:r>
          </a:p>
          <a:p>
            <a:r>
              <a:rPr lang="pt-BR" sz="2000" dirty="0" smtClean="0">
                <a:latin typeface="Calibri" pitchFamily="34" charset="0"/>
              </a:rPr>
              <a:t>II </a:t>
            </a:r>
            <a:r>
              <a:rPr lang="pt-BR" sz="2000" dirty="0">
                <a:latin typeface="Calibri" pitchFamily="34" charset="0"/>
              </a:rPr>
              <a:t>- prazo de vigência;</a:t>
            </a:r>
          </a:p>
          <a:p>
            <a:r>
              <a:rPr lang="pt-BR" sz="2000" dirty="0" smtClean="0">
                <a:latin typeface="Calibri" pitchFamily="34" charset="0"/>
              </a:rPr>
              <a:t>III </a:t>
            </a:r>
            <a:r>
              <a:rPr lang="pt-BR" sz="2000" dirty="0">
                <a:latin typeface="Calibri" pitchFamily="34" charset="0"/>
              </a:rPr>
              <a:t>- natureza da função profissional, com definição das obrigações respectivas;</a:t>
            </a:r>
          </a:p>
          <a:p>
            <a:r>
              <a:rPr lang="pt-BR" sz="2000" dirty="0" smtClean="0">
                <a:latin typeface="Calibri" pitchFamily="34" charset="0"/>
              </a:rPr>
              <a:t>IV </a:t>
            </a:r>
            <a:r>
              <a:rPr lang="pt-BR" sz="2000" dirty="0">
                <a:latin typeface="Calibri" pitchFamily="34" charset="0"/>
              </a:rPr>
              <a:t>- título do programa, espetáculo ou produção, ainda que provisório, com indicação do personagem nos casos de contrato por tempo determinado;</a:t>
            </a:r>
          </a:p>
          <a:p>
            <a:r>
              <a:rPr lang="pt-BR" sz="2000" dirty="0" smtClean="0">
                <a:latin typeface="Calibri" pitchFamily="34" charset="0"/>
              </a:rPr>
              <a:t>V </a:t>
            </a:r>
            <a:r>
              <a:rPr lang="pt-BR" sz="2000" dirty="0">
                <a:latin typeface="Calibri" pitchFamily="34" charset="0"/>
              </a:rPr>
              <a:t>- locais onde atuará o contratado, inclusive os opcionais;</a:t>
            </a:r>
          </a:p>
          <a:p>
            <a:r>
              <a:rPr lang="pt-BR" sz="2000" dirty="0" smtClean="0">
                <a:latin typeface="Calibri" pitchFamily="34" charset="0"/>
              </a:rPr>
              <a:t>VI </a:t>
            </a:r>
            <a:r>
              <a:rPr lang="pt-BR" sz="2000" dirty="0">
                <a:latin typeface="Calibri" pitchFamily="34" charset="0"/>
              </a:rPr>
              <a:t>- jornada de trabalho, com especificação do horário e intervalo de repouso;</a:t>
            </a:r>
          </a:p>
          <a:p>
            <a:r>
              <a:rPr lang="pt-BR" sz="2000" dirty="0" smtClean="0">
                <a:latin typeface="Calibri" pitchFamily="34" charset="0"/>
              </a:rPr>
              <a:t>VII </a:t>
            </a:r>
            <a:r>
              <a:rPr lang="pt-BR" sz="2000" dirty="0">
                <a:latin typeface="Calibri" pitchFamily="34" charset="0"/>
              </a:rPr>
              <a:t>- remuneração e sua forma de pagamento;</a:t>
            </a:r>
          </a:p>
          <a:p>
            <a:r>
              <a:rPr lang="pt-BR" sz="2000" dirty="0" smtClean="0">
                <a:latin typeface="Calibri" pitchFamily="34" charset="0"/>
              </a:rPr>
              <a:t>VIII </a:t>
            </a:r>
            <a:r>
              <a:rPr lang="pt-BR" sz="2000" dirty="0">
                <a:latin typeface="Calibri" pitchFamily="34" charset="0"/>
              </a:rPr>
              <a:t>- disposição sobre eventual inclusão do nome do contratado no crédito de apresentação, cartazes, impressos e programas;</a:t>
            </a:r>
          </a:p>
          <a:p>
            <a:r>
              <a:rPr lang="pt-BR" sz="2000" dirty="0" smtClean="0">
                <a:latin typeface="Calibri" pitchFamily="34" charset="0"/>
              </a:rPr>
              <a:t>IX </a:t>
            </a:r>
            <a:r>
              <a:rPr lang="pt-BR" sz="2000" dirty="0">
                <a:latin typeface="Calibri" pitchFamily="34" charset="0"/>
              </a:rPr>
              <a:t>- dia de folga semanal;</a:t>
            </a:r>
          </a:p>
          <a:p>
            <a:r>
              <a:rPr lang="pt-BR" sz="2000" dirty="0" smtClean="0">
                <a:latin typeface="Calibri" pitchFamily="34" charset="0"/>
              </a:rPr>
              <a:t>X </a:t>
            </a:r>
            <a:r>
              <a:rPr lang="pt-BR" sz="2000" dirty="0">
                <a:latin typeface="Calibri" pitchFamily="34" charset="0"/>
              </a:rPr>
              <a:t>- ajuste sobre viagens e deslocamentos;</a:t>
            </a:r>
          </a:p>
          <a:p>
            <a:r>
              <a:rPr lang="pt-BR" sz="2000" dirty="0" smtClean="0">
                <a:latin typeface="Calibri" pitchFamily="34" charset="0"/>
              </a:rPr>
              <a:t>XI </a:t>
            </a:r>
            <a:r>
              <a:rPr lang="pt-BR" sz="2000" dirty="0">
                <a:latin typeface="Calibri" pitchFamily="34" charset="0"/>
              </a:rPr>
              <a:t>- período de realização de trabalhos complementares, inclusive dublagem, quando posteriores a execução do trabalho de interpretação objeto do contrato;</a:t>
            </a:r>
          </a:p>
          <a:p>
            <a:r>
              <a:rPr lang="pt-BR" sz="2000" dirty="0" smtClean="0">
                <a:latin typeface="Calibri" pitchFamily="34" charset="0"/>
              </a:rPr>
              <a:t>XII </a:t>
            </a:r>
            <a:r>
              <a:rPr lang="pt-BR" sz="2000" dirty="0">
                <a:latin typeface="Calibri" pitchFamily="34" charset="0"/>
              </a:rPr>
              <a:t>- número da Carteira de Trabalho e Previdência Social.</a:t>
            </a:r>
          </a:p>
          <a:p>
            <a:endParaRPr lang="pt-BR" sz="2000" dirty="0" smtClean="0">
              <a:latin typeface="Calibri" pitchFamily="34" charset="0"/>
            </a:endParaRPr>
          </a:p>
          <a:p>
            <a:r>
              <a:rPr lang="pt-BR" sz="2000" dirty="0" smtClean="0">
                <a:latin typeface="Calibri" pitchFamily="34" charset="0"/>
              </a:rPr>
              <a:t>Nos </a:t>
            </a:r>
            <a:r>
              <a:rPr lang="pt-BR" sz="2000" b="1" dirty="0">
                <a:latin typeface="Calibri" pitchFamily="34" charset="0"/>
              </a:rPr>
              <a:t>contratos de trabalho por tempo </a:t>
            </a:r>
            <a:r>
              <a:rPr lang="pt-BR" sz="2000" b="1" dirty="0" smtClean="0">
                <a:latin typeface="Calibri" pitchFamily="34" charset="0"/>
              </a:rPr>
              <a:t>indeterminado</a:t>
            </a:r>
            <a:r>
              <a:rPr lang="pt-BR" sz="2000" dirty="0" smtClean="0">
                <a:latin typeface="Calibri" pitchFamily="34" charset="0"/>
              </a:rPr>
              <a:t>: cláusula </a:t>
            </a:r>
            <a:r>
              <a:rPr lang="pt-BR" sz="2000" dirty="0">
                <a:latin typeface="Calibri" pitchFamily="34" charset="0"/>
              </a:rPr>
              <a:t>relativa ao pagamento de adicional, devido em caso de deslocamento para prestação de serviço fora da cidade ajustada no contrato de trabalho.</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472</TotalTime>
  <Words>1619</Words>
  <Application>Microsoft Office PowerPoint</Application>
  <PresentationFormat>Apresentação na tela (4:3)</PresentationFormat>
  <Paragraphs>210</Paragraphs>
  <Slides>27</Slides>
  <Notes>0</Notes>
  <HiddenSlides>0</HiddenSlides>
  <MMClips>0</MMClips>
  <ScaleCrop>false</ScaleCrop>
  <HeadingPairs>
    <vt:vector size="4" baseType="variant">
      <vt:variant>
        <vt:lpstr>Tema</vt:lpstr>
      </vt:variant>
      <vt:variant>
        <vt:i4>1</vt:i4>
      </vt:variant>
      <vt:variant>
        <vt:lpstr>Títulos de slides</vt:lpstr>
      </vt:variant>
      <vt:variant>
        <vt:i4>27</vt:i4>
      </vt:variant>
    </vt:vector>
  </HeadingPairs>
  <TitlesOfParts>
    <vt:vector size="28" baseType="lpstr">
      <vt:lpstr>Mediano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Empreendedor individual</vt:lpstr>
      <vt:lpstr>Benefícios</vt:lpstr>
      <vt:lpstr>Quem pode se inscrever</vt:lpstr>
      <vt:lpstr>Como se inscrever</vt:lpstr>
      <vt:lpstr>Apresentação do PowerPoint</vt:lpstr>
      <vt:lpstr>Apresentação do PowerPoint</vt:lpstr>
      <vt:lpstr>Apresentação do PowerPoint</vt:lpstr>
      <vt:lpstr>Apresentação do PowerPoint</vt:lpstr>
      <vt:lpstr>Apresentação do PowerPoint</vt:lpstr>
    </vt:vector>
  </TitlesOfParts>
  <Company>casa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vinicius galindo</dc:creator>
  <cp:lastModifiedBy>andrea costa</cp:lastModifiedBy>
  <cp:revision>54</cp:revision>
  <dcterms:created xsi:type="dcterms:W3CDTF">2010-05-19T19:16:56Z</dcterms:created>
  <dcterms:modified xsi:type="dcterms:W3CDTF">2012-11-14T00:03:12Z</dcterms:modified>
</cp:coreProperties>
</file>