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256" r:id="rId12"/>
    <p:sldId id="283" r:id="rId13"/>
    <p:sldId id="284" r:id="rId14"/>
    <p:sldId id="285" r:id="rId15"/>
    <p:sldId id="286" r:id="rId16"/>
    <p:sldId id="279" r:id="rId17"/>
    <p:sldId id="287" r:id="rId18"/>
    <p:sldId id="288" r:id="rId19"/>
    <p:sldId id="280" r:id="rId20"/>
    <p:sldId id="278" r:id="rId21"/>
    <p:sldId id="289" r:id="rId22"/>
    <p:sldId id="290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8C88-513E-4BAD-95F4-3CF3876B75BE}" type="datetimeFigureOut">
              <a:rPr lang="pt-BR" smtClean="0"/>
              <a:pPr/>
              <a:t>13/11/2012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527-1F3C-40EB-AA80-0D1E90F621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8C88-513E-4BAD-95F4-3CF3876B75BE}" type="datetimeFigureOut">
              <a:rPr lang="pt-BR" smtClean="0"/>
              <a:pPr/>
              <a:t>13/11/2012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527-1F3C-40EB-AA80-0D1E90F621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8C88-513E-4BAD-95F4-3CF3876B75BE}" type="datetimeFigureOut">
              <a:rPr lang="pt-BR" smtClean="0"/>
              <a:pPr/>
              <a:t>13/11/2012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527-1F3C-40EB-AA80-0D1E90F621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8C88-513E-4BAD-95F4-3CF3876B75BE}" type="datetimeFigureOut">
              <a:rPr lang="pt-BR" smtClean="0"/>
              <a:pPr/>
              <a:t>13/11/2012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527-1F3C-40EB-AA80-0D1E90F621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8C88-513E-4BAD-95F4-3CF3876B75BE}" type="datetimeFigureOut">
              <a:rPr lang="pt-BR" smtClean="0"/>
              <a:pPr/>
              <a:t>13/11/2012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527-1F3C-40EB-AA80-0D1E90F621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8C88-513E-4BAD-95F4-3CF3876B75BE}" type="datetimeFigureOut">
              <a:rPr lang="pt-BR" smtClean="0"/>
              <a:pPr/>
              <a:t>13/11/2012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527-1F3C-40EB-AA80-0D1E90F621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8C88-513E-4BAD-95F4-3CF3876B75BE}" type="datetimeFigureOut">
              <a:rPr lang="pt-BR" smtClean="0"/>
              <a:pPr/>
              <a:t>13/11/2012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527-1F3C-40EB-AA80-0D1E90F621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8C88-513E-4BAD-95F4-3CF3876B75BE}" type="datetimeFigureOut">
              <a:rPr lang="pt-BR" smtClean="0"/>
              <a:pPr/>
              <a:t>13/11/2012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527-1F3C-40EB-AA80-0D1E90F621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8C88-513E-4BAD-95F4-3CF3876B75BE}" type="datetimeFigureOut">
              <a:rPr lang="pt-BR" smtClean="0"/>
              <a:pPr/>
              <a:t>13/11/2012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527-1F3C-40EB-AA80-0D1E90F621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8C88-513E-4BAD-95F4-3CF3876B75BE}" type="datetimeFigureOut">
              <a:rPr lang="pt-BR" smtClean="0"/>
              <a:pPr/>
              <a:t>13/11/2012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527-1F3C-40EB-AA80-0D1E90F621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8C88-513E-4BAD-95F4-3CF3876B75BE}" type="datetimeFigureOut">
              <a:rPr lang="pt-BR" smtClean="0"/>
              <a:pPr/>
              <a:t>13/11/2012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26527-1F3C-40EB-AA80-0D1E90F621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C8C88-513E-4BAD-95F4-3CF3876B75BE}" type="datetimeFigureOut">
              <a:rPr lang="pt-BR" smtClean="0"/>
              <a:pPr/>
              <a:t>13/11/2012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26527-1F3C-40EB-AA80-0D1E90F621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aJbzv1ppcVU" TargetMode="External"/><Relationship Id="rId2" Type="http://schemas.openxmlformats.org/officeDocument/2006/relationships/hyperlink" Target="http://www.youtube.com/watch?feature=player_embedded&amp;v=plcIgePZUU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IiXEAmRE5F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1ocNXGD7bx8&amp;feature=relat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44624"/>
            <a:ext cx="8208912" cy="1584176"/>
          </a:xfrm>
        </p:spPr>
        <p:txBody>
          <a:bodyPr>
            <a:noAutofit/>
          </a:bodyPr>
          <a:lstStyle/>
          <a:p>
            <a:r>
              <a:rPr lang="pt-BR" sz="6000" b="1" dirty="0" smtClean="0">
                <a:solidFill>
                  <a:schemeClr val="accent3">
                    <a:lumMod val="50000"/>
                  </a:schemeClr>
                </a:solidFill>
              </a:rPr>
              <a:t>Principais aspectos legais </a:t>
            </a:r>
            <a:br>
              <a:rPr lang="pt-BR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6000" b="1" dirty="0" smtClean="0">
                <a:solidFill>
                  <a:schemeClr val="accent3">
                    <a:lumMod val="50000"/>
                  </a:schemeClr>
                </a:solidFill>
              </a:rPr>
              <a:t>em produção cultural</a:t>
            </a:r>
            <a:endParaRPr lang="pt-BR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2" name="Picture 2" descr="http://a7.vox.com/6a00c2252c3574f21900d41426febf685e-500pi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742552"/>
            <a:ext cx="9144000" cy="5115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148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11424"/>
            <a:ext cx="2160240" cy="1152128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QUADRO ATUAL</a:t>
            </a:r>
            <a:endParaRPr lang="pt-BR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55776" y="359360"/>
            <a:ext cx="6336704" cy="609397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600" b="1" dirty="0" smtClean="0">
                <a:solidFill>
                  <a:schemeClr val="bg1"/>
                </a:solidFill>
              </a:rPr>
              <a:t>Cultura da “não legalidade” existente no Brasil;</a:t>
            </a:r>
          </a:p>
          <a:p>
            <a:pPr>
              <a:buFont typeface="Wingdings" pitchFamily="2" charset="2"/>
              <a:buChar char="ü"/>
            </a:pPr>
            <a:endParaRPr lang="pt-BR" sz="26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600" b="1" dirty="0" smtClean="0">
                <a:solidFill>
                  <a:schemeClr val="bg1"/>
                </a:solidFill>
              </a:rPr>
              <a:t>Falta de fiscalização dos órgãos competentes;</a:t>
            </a:r>
          </a:p>
          <a:p>
            <a:pPr>
              <a:buFont typeface="Wingdings" pitchFamily="2" charset="2"/>
              <a:buChar char="ü"/>
            </a:pPr>
            <a:endParaRPr lang="pt-BR" sz="26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600" b="1" dirty="0" smtClean="0">
                <a:solidFill>
                  <a:schemeClr val="bg1"/>
                </a:solidFill>
              </a:rPr>
              <a:t>Grande informalidade na área;</a:t>
            </a:r>
          </a:p>
          <a:p>
            <a:endParaRPr lang="pt-BR" sz="26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600" b="1" dirty="0" smtClean="0">
                <a:solidFill>
                  <a:schemeClr val="bg1"/>
                </a:solidFill>
              </a:rPr>
              <a:t>Carência de pessoal qualificado para trabalhar nos diversos momentos da produção: formatação do projeto, captação, contratação e prestação de contas;</a:t>
            </a:r>
          </a:p>
          <a:p>
            <a:pPr>
              <a:buFont typeface="Wingdings" pitchFamily="2" charset="2"/>
              <a:buChar char="ü"/>
            </a:pPr>
            <a:endParaRPr lang="pt-BR" sz="26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600" b="1" dirty="0" smtClean="0">
                <a:solidFill>
                  <a:schemeClr val="bg1"/>
                </a:solidFill>
              </a:rPr>
              <a:t>Falta de conhecimento sobre os procedimentos a serem seguidos.</a:t>
            </a:r>
            <a:endParaRPr lang="pt-BR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08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44624"/>
            <a:ext cx="8208912" cy="1584176"/>
          </a:xfrm>
        </p:spPr>
        <p:txBody>
          <a:bodyPr>
            <a:noAutofit/>
          </a:bodyPr>
          <a:lstStyle/>
          <a:p>
            <a:r>
              <a:rPr lang="pt-BR" sz="6000" b="1" dirty="0" smtClean="0">
                <a:solidFill>
                  <a:schemeClr val="accent3">
                    <a:lumMod val="50000"/>
                  </a:schemeClr>
                </a:solidFill>
              </a:rPr>
              <a:t>Principais aspectos legais </a:t>
            </a:r>
            <a:br>
              <a:rPr lang="pt-BR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6000" b="1" dirty="0" smtClean="0">
                <a:solidFill>
                  <a:schemeClr val="accent3">
                    <a:lumMod val="50000"/>
                  </a:schemeClr>
                </a:solidFill>
              </a:rPr>
              <a:t>em produção cultural</a:t>
            </a:r>
            <a:endParaRPr lang="pt-BR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2" name="Picture 2" descr="http://a7.vox.com/6a00c2252c3574f21900d41426febf685e-500pi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2552"/>
            <a:ext cx="9144000" cy="5115448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23528" y="6093296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PRODUÇÃO EM</a:t>
            </a:r>
            <a:r>
              <a:rPr kumimoji="0" lang="pt-BR" sz="35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MÚSICA, AUDIOVISUAL E TV</a:t>
            </a:r>
            <a:endParaRPr kumimoji="0" lang="pt-BR" sz="3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116632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PRODUÇÃO EM</a:t>
            </a:r>
            <a:r>
              <a:rPr kumimoji="0" lang="pt-B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MÚSICA</a:t>
            </a: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866517"/>
            <a:ext cx="8280920" cy="342657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500" b="1" dirty="0" smtClean="0"/>
              <a:t> Detentores do direito autoral: </a:t>
            </a:r>
            <a:r>
              <a:rPr lang="pt-BR" sz="2500" dirty="0" smtClean="0"/>
              <a:t>compositores, intérpretes, executantes, produtor fonográfico;</a:t>
            </a:r>
          </a:p>
          <a:p>
            <a:pPr>
              <a:spcAft>
                <a:spcPts val="1000"/>
              </a:spcAft>
            </a:pPr>
            <a:endParaRPr lang="pt-BR" sz="2500" dirty="0" smtClean="0"/>
          </a:p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500" b="1" dirty="0" smtClean="0"/>
              <a:t>Elementos da obra ou composição musical: </a:t>
            </a:r>
          </a:p>
          <a:p>
            <a:pPr>
              <a:spcAft>
                <a:spcPts val="1000"/>
              </a:spcAft>
            </a:pPr>
            <a:r>
              <a:rPr lang="pt-BR" sz="2500" dirty="0" smtClean="0"/>
              <a:t>Música: melodia, harmonia e ritmo;</a:t>
            </a:r>
          </a:p>
          <a:p>
            <a:pPr>
              <a:spcAft>
                <a:spcPts val="1000"/>
              </a:spcAft>
            </a:pPr>
            <a:r>
              <a:rPr lang="pt-BR" sz="2500" dirty="0" smtClean="0"/>
              <a:t>Obra </a:t>
            </a:r>
            <a:r>
              <a:rPr lang="pt-BR" sz="2500" dirty="0" err="1" smtClean="0"/>
              <a:t>lítero</a:t>
            </a:r>
            <a:r>
              <a:rPr lang="pt-BR" sz="2500" dirty="0" smtClean="0"/>
              <a:t>- musical: título e letra.</a:t>
            </a:r>
          </a:p>
          <a:p>
            <a:pPr>
              <a:spcAft>
                <a:spcPts val="1000"/>
              </a:spcAft>
            </a:pPr>
            <a:endParaRPr lang="pt-BR" sz="2500" dirty="0" smtClean="0"/>
          </a:p>
        </p:txBody>
      </p:sp>
      <p:pic>
        <p:nvPicPr>
          <p:cNvPr id="4098" name="Picture 2" descr="http://www.escolasaopaulo.org/atividades/producao-e-set-de-filmagem/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365104"/>
            <a:ext cx="9147145" cy="249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3492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/>
            <a:r>
              <a:rPr lang="pt-BR" b="1" dirty="0" smtClean="0"/>
              <a:t>Edição de obra musical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79301"/>
            <a:ext cx="8352928" cy="4525963"/>
          </a:xfrm>
        </p:spPr>
        <p:txBody>
          <a:bodyPr/>
          <a:lstStyle/>
          <a:p>
            <a:r>
              <a:rPr lang="pt-BR" dirty="0" smtClean="0"/>
              <a:t>Usual: cessão de direitos </a:t>
            </a:r>
          </a:p>
          <a:p>
            <a:r>
              <a:rPr lang="pt-BR" dirty="0" smtClean="0">
                <a:sym typeface="Wingdings" pitchFamily="2" charset="2"/>
              </a:rPr>
              <a:t>Produtor fonográfico: direito de exploração econômica da obra: retransmissão, fixação, reprodução, comunicação ao público  das músicas por ela produzidas;</a:t>
            </a:r>
          </a:p>
          <a:p>
            <a:r>
              <a:rPr lang="pt-BR" dirty="0" smtClean="0">
                <a:sym typeface="Wingdings" pitchFamily="2" charset="2"/>
              </a:rPr>
              <a:t>Licenciamento de direitos;</a:t>
            </a:r>
          </a:p>
          <a:p>
            <a:r>
              <a:rPr lang="pt-BR" dirty="0" smtClean="0">
                <a:sym typeface="Wingdings" pitchFamily="2" charset="2"/>
              </a:rPr>
              <a:t>Aquisição de direitos.</a:t>
            </a:r>
          </a:p>
          <a:p>
            <a:endParaRPr lang="pt-BR" dirty="0" smtClean="0">
              <a:sym typeface="Wingdings" pitchFamily="2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943888"/>
            <a:ext cx="3884924" cy="291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30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0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546" y="116632"/>
            <a:ext cx="4606462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 smtClean="0"/>
              <a:t>O autor é quem autoriza a utilização da sua obra.</a:t>
            </a:r>
            <a:endParaRPr lang="pt-BR" sz="4000" b="1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156176" y="2564904"/>
            <a:ext cx="2952328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4400" b="1" dirty="0" smtClean="0"/>
              <a:t>O produtor fonográfico tem o direito sobre o fonograma.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508403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b="1" dirty="0" smtClean="0"/>
              <a:t>Usos da obra musical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pt-BR" dirty="0" smtClean="0"/>
              <a:t>Celulares;</a:t>
            </a:r>
          </a:p>
          <a:p>
            <a:r>
              <a:rPr lang="pt-BR" dirty="0" smtClean="0"/>
              <a:t>Vendas na web;</a:t>
            </a:r>
          </a:p>
          <a:p>
            <a:r>
              <a:rPr lang="pt-BR" dirty="0" smtClean="0"/>
              <a:t>Sincronização: cinema, propaganda, sites;</a:t>
            </a:r>
          </a:p>
          <a:p>
            <a:r>
              <a:rPr lang="pt-BR" dirty="0" smtClean="0"/>
              <a:t>Outros;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000" dirty="0" smtClean="0">
                <a:hlinkClick r:id="rId2"/>
              </a:rPr>
              <a:t>http</a:t>
            </a:r>
            <a:r>
              <a:rPr lang="pt-BR" sz="2000" dirty="0">
                <a:hlinkClick r:id="rId2"/>
              </a:rPr>
              <a:t>://</a:t>
            </a:r>
            <a:r>
              <a:rPr lang="pt-BR" sz="2000" dirty="0" smtClean="0">
                <a:hlinkClick r:id="rId2"/>
              </a:rPr>
              <a:t>www.youtube.com/watch?feature=player_embedded&amp;v=plcIgePZUUc</a:t>
            </a: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>
                <a:hlinkClick r:id="rId3"/>
              </a:rPr>
              <a:t>http://</a:t>
            </a:r>
            <a:r>
              <a:rPr lang="pt-BR" sz="2000" dirty="0" smtClean="0">
                <a:hlinkClick r:id="rId3"/>
              </a:rPr>
              <a:t>www.youtube.com/watch?feature=player_embedded&amp;v=aJbzv1ppcVU</a:t>
            </a: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>
                <a:hlinkClick r:id="rId4"/>
              </a:rPr>
              <a:t>http://www.youtube.com/watch?v=IiXEAmRE5Fg</a:t>
            </a: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447386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116632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PRODUÇÃO EM</a:t>
            </a:r>
            <a:r>
              <a:rPr kumimoji="0" lang="pt-B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AUDIOVISUAL</a:t>
            </a: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866517"/>
            <a:ext cx="8280920" cy="355481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500" b="1" dirty="0" smtClean="0"/>
              <a:t> Grande complexidade de relações jurídicas: </a:t>
            </a:r>
            <a:r>
              <a:rPr lang="pt-BR" sz="2500" dirty="0" smtClean="0"/>
              <a:t>produtor, autor, atores, trilha sonora, obras de artes, técnicos, contrato de patrocínio, contrato de distribuição; </a:t>
            </a:r>
          </a:p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500" dirty="0" smtClean="0"/>
              <a:t>Roteirista / diretor </a:t>
            </a:r>
            <a:r>
              <a:rPr lang="pt-BR" sz="2500" dirty="0" smtClean="0">
                <a:sym typeface="Wingdings" pitchFamily="2" charset="2"/>
              </a:rPr>
              <a:t> direito autoral naquele território especificado  produtor de audiovisual tem licença para exploração econômica do produto audiovisual;</a:t>
            </a:r>
          </a:p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500" dirty="0">
                <a:sym typeface="Wingdings" pitchFamily="2" charset="2"/>
              </a:rPr>
              <a:t>Autorização exclusiva: máximo de 10 </a:t>
            </a:r>
            <a:r>
              <a:rPr lang="pt-BR" sz="2500" dirty="0" smtClean="0">
                <a:sym typeface="Wingdings" pitchFamily="2" charset="2"/>
              </a:rPr>
              <a:t>anos;</a:t>
            </a:r>
            <a:endParaRPr lang="pt-BR" sz="2500" dirty="0"/>
          </a:p>
          <a:p>
            <a:pPr>
              <a:spcAft>
                <a:spcPts val="1000"/>
              </a:spcAft>
              <a:buFont typeface="Wingdings" pitchFamily="2" charset="2"/>
              <a:buChar char="ü"/>
            </a:pPr>
            <a:endParaRPr lang="pt-BR" sz="2500" dirty="0" smtClean="0">
              <a:sym typeface="Wingdings" pitchFamily="2" charset="2"/>
            </a:endParaRPr>
          </a:p>
        </p:txBody>
      </p:sp>
      <p:pic>
        <p:nvPicPr>
          <p:cNvPr id="4098" name="Picture 2" descr="http://www.escolasaopaulo.org/atividades/producao-e-set-de-filmagem/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365104"/>
            <a:ext cx="9147145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116632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PRODUÇÃO EM</a:t>
            </a:r>
            <a:r>
              <a:rPr kumimoji="0" lang="pt-B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AUDIOVISUAL</a:t>
            </a: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866517"/>
            <a:ext cx="8280920" cy="3041858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500" b="1" dirty="0" smtClean="0"/>
              <a:t>Sincronização e outros usos: </a:t>
            </a:r>
            <a:r>
              <a:rPr lang="pt-BR" sz="2500" dirty="0" smtClean="0"/>
              <a:t>definição em contrato específico, garantindo-se a remuneração de todos os envolvidos, incluindo o direito de imagem.</a:t>
            </a:r>
          </a:p>
          <a:p>
            <a:pPr>
              <a:spcAft>
                <a:spcPts val="1000"/>
              </a:spcAft>
              <a:buFont typeface="Wingdings" pitchFamily="2" charset="2"/>
              <a:buChar char="ü"/>
            </a:pPr>
            <a:endParaRPr lang="pt-BR" sz="2500" dirty="0"/>
          </a:p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500" dirty="0" smtClean="0">
                <a:sym typeface="Wingdings" pitchFamily="2" charset="2"/>
              </a:rPr>
              <a:t>Licenciamento para novos produtos: jogos</a:t>
            </a:r>
            <a:r>
              <a:rPr lang="pt-BR" sz="2500" dirty="0">
                <a:sym typeface="Wingdings" pitchFamily="2" charset="2"/>
              </a:rPr>
              <a:t>, comerciais, camisa, adesivos, </a:t>
            </a:r>
            <a:r>
              <a:rPr lang="pt-BR" sz="2500" dirty="0" smtClean="0">
                <a:sym typeface="Wingdings" pitchFamily="2" charset="2"/>
              </a:rPr>
              <a:t>revistas, livros, peças  do autor, podendo ser licenciado para o produtor.</a:t>
            </a:r>
            <a:endParaRPr lang="pt-BR" sz="2500" dirty="0" smtClean="0"/>
          </a:p>
        </p:txBody>
      </p:sp>
      <p:pic>
        <p:nvPicPr>
          <p:cNvPr id="4098" name="Picture 2" descr="http://www.escolasaopaulo.org/atividades/producao-e-set-de-filmagem/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365104"/>
            <a:ext cx="9147145" cy="249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477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Direito autorais ligados ao audiovisual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Roteiro ou tradução;</a:t>
            </a:r>
          </a:p>
          <a:p>
            <a:r>
              <a:rPr lang="pt-BR" dirty="0" smtClean="0"/>
              <a:t>Trilha sonora;</a:t>
            </a:r>
          </a:p>
          <a:p>
            <a:r>
              <a:rPr lang="pt-BR" dirty="0" smtClean="0"/>
              <a:t>Uso de imagem dos artistas;</a:t>
            </a:r>
          </a:p>
          <a:p>
            <a:r>
              <a:rPr lang="pt-BR" dirty="0" smtClean="0"/>
              <a:t>Uso de outras obras: fotos, quadros, </a:t>
            </a:r>
            <a:r>
              <a:rPr lang="pt-BR" dirty="0" err="1" smtClean="0"/>
              <a:t>etc</a:t>
            </a:r>
            <a:r>
              <a:rPr lang="pt-BR" dirty="0"/>
              <a:t> </a:t>
            </a:r>
            <a:r>
              <a:rPr lang="pt-BR" dirty="0" smtClean="0"/>
              <a:t>(artista e pessoa retratada);</a:t>
            </a:r>
          </a:p>
          <a:p>
            <a:r>
              <a:rPr lang="pt-BR" dirty="0" smtClean="0"/>
              <a:t>Utilização de projetos arquitetônicos;</a:t>
            </a:r>
          </a:p>
          <a:p>
            <a:r>
              <a:rPr lang="pt-BR" dirty="0" smtClean="0"/>
              <a:t>Qualquer outro direito protegido pela lei de direitos autorais;</a:t>
            </a:r>
          </a:p>
          <a:p>
            <a:r>
              <a:rPr lang="pt-BR" dirty="0" smtClean="0"/>
              <a:t>Registro de marca.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818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inelo.com.br/wp-content/uploads/2009/06/audiovisual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4438" y="3833664"/>
            <a:ext cx="4959562" cy="3024336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7544" y="116632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PRODUÇÃO EM</a:t>
            </a:r>
            <a:r>
              <a:rPr lang="pt-BR" sz="4400" b="1" noProof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TELEVISÃO</a:t>
            </a: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908720"/>
            <a:ext cx="8352928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  <a:buFont typeface="Wingdings" pitchFamily="2" charset="2"/>
              <a:buChar char="ü"/>
            </a:pPr>
            <a:r>
              <a:rPr lang="pt-BR" sz="2500" b="1" dirty="0" smtClean="0"/>
              <a:t>  Produção interna</a:t>
            </a:r>
            <a:r>
              <a:rPr lang="pt-BR" sz="2500" dirty="0" smtClean="0"/>
              <a:t>: contratação por pessoa jurídica</a:t>
            </a:r>
            <a:r>
              <a:rPr lang="pt-BR" sz="2500" dirty="0" smtClean="0">
                <a:sym typeface="Wingdings" pitchFamily="2" charset="2"/>
              </a:rPr>
              <a:t> </a:t>
            </a:r>
            <a:r>
              <a:rPr lang="pt-BR" sz="2500" dirty="0" smtClean="0"/>
              <a:t>titularidade dos direitos da empresa; </a:t>
            </a:r>
          </a:p>
          <a:p>
            <a:pPr>
              <a:spcAft>
                <a:spcPts val="1500"/>
              </a:spcAft>
              <a:buFont typeface="Wingdings" pitchFamily="2" charset="2"/>
              <a:buChar char="ü"/>
            </a:pPr>
            <a:r>
              <a:rPr lang="pt-BR" sz="2500" b="1" dirty="0" smtClean="0"/>
              <a:t> Produção independente: </a:t>
            </a:r>
            <a:r>
              <a:rPr lang="pt-BR" sz="2500" dirty="0" smtClean="0"/>
              <a:t>obrigações e direitos da produtora, que vende o produto à televisão;</a:t>
            </a:r>
          </a:p>
          <a:p>
            <a:pPr>
              <a:spcAft>
                <a:spcPts val="1500"/>
              </a:spcAft>
              <a:buFont typeface="Wingdings" pitchFamily="2" charset="2"/>
              <a:buChar char="ü"/>
            </a:pPr>
            <a:r>
              <a:rPr lang="pt-BR" sz="2500" b="1" dirty="0" smtClean="0"/>
              <a:t> </a:t>
            </a:r>
            <a:r>
              <a:rPr lang="pt-BR" sz="2500" b="1" dirty="0" err="1" smtClean="0"/>
              <a:t>Co-produção</a:t>
            </a:r>
            <a:r>
              <a:rPr lang="pt-BR" sz="2500" b="1" dirty="0" smtClean="0"/>
              <a:t> ou parceria: </a:t>
            </a:r>
            <a:r>
              <a:rPr lang="pt-BR" sz="2500" dirty="0" smtClean="0"/>
              <a:t>contrato entre a emissora e a produção </a:t>
            </a:r>
            <a:r>
              <a:rPr lang="pt-BR" sz="2500" dirty="0" smtClean="0">
                <a:sym typeface="Wingdings" pitchFamily="2" charset="2"/>
              </a:rPr>
              <a:t> obrigações e titularidade dos direitos estipulada em contrato;</a:t>
            </a:r>
            <a:endParaRPr lang="pt-BR" sz="2500" b="1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4149080"/>
            <a:ext cx="3528392" cy="240065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  <a:buFont typeface="Wingdings" pitchFamily="2" charset="2"/>
              <a:buChar char="ü"/>
            </a:pPr>
            <a:r>
              <a:rPr lang="pt-BR" sz="2500" b="1" dirty="0" smtClean="0"/>
              <a:t>Obras sob encomenda: emissora contrata produtora </a:t>
            </a:r>
            <a:r>
              <a:rPr lang="pt-BR" sz="2500" b="1" dirty="0" smtClean="0">
                <a:sym typeface="Wingdings" pitchFamily="2" charset="2"/>
              </a:rPr>
              <a:t> </a:t>
            </a:r>
            <a:r>
              <a:rPr lang="pt-BR" sz="2500" dirty="0" smtClean="0">
                <a:sym typeface="Wingdings" pitchFamily="2" charset="2"/>
              </a:rPr>
              <a:t>confecção pela produtora; titularidade dos direitos estipulada em contrato.</a:t>
            </a:r>
            <a:endParaRPr lang="pt-BR" sz="25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188640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PRODUÇÃO DE</a:t>
            </a:r>
            <a:r>
              <a:rPr kumimoji="0" lang="pt-B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OBRA LITERÁRIA</a:t>
            </a: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908720"/>
            <a:ext cx="8568952" cy="393954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500" b="1" dirty="0" smtClean="0"/>
              <a:t> Contrato de edição: </a:t>
            </a:r>
            <a:r>
              <a:rPr lang="pt-BR" sz="2500" dirty="0" smtClean="0"/>
              <a:t>concessão de direito exclusivo de publicação da obra literária,  limitado em relação ao tempo, território, remuneração e número de cópias e de edições;</a:t>
            </a:r>
          </a:p>
          <a:p>
            <a:pPr>
              <a:buFont typeface="Wingdings" pitchFamily="2" charset="2"/>
              <a:buChar char="ü"/>
            </a:pPr>
            <a:endParaRPr lang="pt-BR" sz="2500" dirty="0" smtClean="0"/>
          </a:p>
          <a:p>
            <a:pPr>
              <a:buFont typeface="Wingdings" pitchFamily="2" charset="2"/>
              <a:buChar char="ü"/>
            </a:pPr>
            <a:r>
              <a:rPr lang="pt-BR" sz="2500" b="1" dirty="0" smtClean="0"/>
              <a:t> Em caso de omissão no contrato: </a:t>
            </a:r>
            <a:r>
              <a:rPr lang="pt-BR" sz="2500" dirty="0" smtClean="0"/>
              <a:t>3000 exemplares, direito a apenas uma edição e prazo de dois anos para a edição;</a:t>
            </a:r>
          </a:p>
          <a:p>
            <a:pPr>
              <a:buFont typeface="Wingdings" pitchFamily="2" charset="2"/>
              <a:buChar char="ü"/>
            </a:pPr>
            <a:endParaRPr lang="pt-BR" sz="2500" dirty="0" smtClean="0"/>
          </a:p>
          <a:p>
            <a:pPr>
              <a:buFont typeface="Wingdings" pitchFamily="2" charset="2"/>
              <a:buChar char="ü"/>
            </a:pPr>
            <a:r>
              <a:rPr lang="pt-BR" sz="2500" dirty="0" smtClean="0"/>
              <a:t> </a:t>
            </a:r>
            <a:r>
              <a:rPr lang="pt-BR" sz="2500" b="1" dirty="0" smtClean="0"/>
              <a:t>Necessidade de autorizações complementares: </a:t>
            </a:r>
            <a:r>
              <a:rPr lang="pt-BR" sz="2500" dirty="0" smtClean="0"/>
              <a:t>autorização para reprodução de imagem, texto de outro autor e direito de imagem.</a:t>
            </a:r>
            <a:endParaRPr lang="pt-BR" sz="2500" dirty="0"/>
          </a:p>
        </p:txBody>
      </p:sp>
      <p:pic>
        <p:nvPicPr>
          <p:cNvPr id="9218" name="Picture 2" descr="http://mcarolina.files.wordpress.com/2009/01/livro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4869160"/>
            <a:ext cx="5886779" cy="1988840"/>
          </a:xfrm>
          <a:prstGeom prst="rect">
            <a:avLst/>
          </a:prstGeom>
          <a:noFill/>
        </p:spPr>
      </p:pic>
      <p:pic>
        <p:nvPicPr>
          <p:cNvPr id="7" name="Picture 2" descr="http://mcarolina.files.wordpress.com/2009/01/livro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57221" y="4869160"/>
            <a:ext cx="5886779" cy="198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611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116632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PRODUÇÕES COM MAIS DE UM AUTOR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3528" y="974913"/>
            <a:ext cx="8568952" cy="569386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600" b="1" dirty="0" smtClean="0"/>
              <a:t> Obra coletiva: </a:t>
            </a:r>
            <a:r>
              <a:rPr lang="pt-BR" sz="2600" dirty="0" smtClean="0"/>
              <a:t>criada por </a:t>
            </a:r>
            <a:r>
              <a:rPr lang="pt-BR" sz="2600" u="sng" dirty="0" smtClean="0"/>
              <a:t>iniciativa, organização e responsabilidade de uma pessoa </a:t>
            </a:r>
            <a:r>
              <a:rPr lang="pt-BR" sz="2600" dirty="0" smtClean="0"/>
              <a:t>física ou jurídica, que a publica sob seu nome ou marca e que é constituída pela participação de </a:t>
            </a:r>
            <a:r>
              <a:rPr lang="pt-BR" sz="2600" u="sng" dirty="0" smtClean="0"/>
              <a:t>diferentes autores</a:t>
            </a:r>
            <a:r>
              <a:rPr lang="pt-BR" sz="2600" dirty="0" smtClean="0"/>
              <a:t>, cujas contribuições se fundem numa criação autônoma. Duas ações: seleção/organização e criação individual  </a:t>
            </a:r>
            <a:r>
              <a:rPr lang="pt-BR" sz="2600" dirty="0" smtClean="0">
                <a:sym typeface="Wingdings" pitchFamily="2" charset="2"/>
              </a:rPr>
              <a:t> </a:t>
            </a:r>
            <a:r>
              <a:rPr lang="pt-BR" sz="2600" b="1" dirty="0" smtClean="0">
                <a:sym typeface="Wingdings" pitchFamily="2" charset="2"/>
              </a:rPr>
              <a:t>detentor do direito autoral: organizador (p</a:t>
            </a:r>
            <a:r>
              <a:rPr lang="pt-BR" sz="2600" b="1" dirty="0" smtClean="0"/>
              <a:t>rodutor cultural): </a:t>
            </a:r>
          </a:p>
          <a:p>
            <a:pPr>
              <a:buFont typeface="Wingdings" pitchFamily="2" charset="2"/>
              <a:buChar char="ü"/>
            </a:pPr>
            <a:endParaRPr lang="pt-BR" sz="2600" b="1" dirty="0" smtClean="0"/>
          </a:p>
          <a:p>
            <a:pPr>
              <a:buFont typeface="Wingdings" pitchFamily="2" charset="2"/>
              <a:buChar char="ü"/>
            </a:pPr>
            <a:r>
              <a:rPr lang="pt-BR" sz="2600" b="1" dirty="0" err="1" smtClean="0"/>
              <a:t>Co-autoria</a:t>
            </a:r>
            <a:r>
              <a:rPr lang="pt-BR" sz="2600" b="1" dirty="0" smtClean="0"/>
              <a:t>: </a:t>
            </a:r>
            <a:r>
              <a:rPr lang="pt-BR" sz="2600" u="sng" dirty="0" smtClean="0"/>
              <a:t>autor </a:t>
            </a:r>
            <a:r>
              <a:rPr lang="pt-BR" sz="2600" dirty="0" smtClean="0"/>
              <a:t>do assunto ou argumento literário, musical ou </a:t>
            </a:r>
            <a:r>
              <a:rPr lang="pt-BR" sz="2600" dirty="0" err="1" smtClean="0"/>
              <a:t>lítero-musical</a:t>
            </a:r>
            <a:r>
              <a:rPr lang="pt-BR" sz="2600" dirty="0" smtClean="0"/>
              <a:t> </a:t>
            </a:r>
            <a:r>
              <a:rPr lang="pt-BR" sz="2600" u="sng" dirty="0" smtClean="0"/>
              <a:t>+ diretor.</a:t>
            </a:r>
            <a:r>
              <a:rPr lang="pt-BR" sz="2600" dirty="0" smtClean="0"/>
              <a:t>  É co-autor aquele que através de uma efetiva participação acrescentou com sua colaboração uma </a:t>
            </a:r>
            <a:r>
              <a:rPr lang="pt-BR" sz="2600" u="sng" dirty="0" smtClean="0"/>
              <a:t>criação intelectual de fato </a:t>
            </a:r>
            <a:r>
              <a:rPr lang="pt-BR" sz="2600" dirty="0" smtClean="0"/>
              <a:t>à obra. O mero auxílio em tarefas não criadoras não constitui criação intelectual </a:t>
            </a:r>
            <a:r>
              <a:rPr lang="pt-BR" sz="2600" dirty="0" smtClean="0">
                <a:sym typeface="Wingdings" pitchFamily="2" charset="2"/>
              </a:rPr>
              <a:t> </a:t>
            </a:r>
            <a:r>
              <a:rPr lang="pt-BR" sz="2600" b="1" dirty="0" smtClean="0">
                <a:sym typeface="Wingdings" pitchFamily="2" charset="2"/>
              </a:rPr>
              <a:t>d</a:t>
            </a:r>
            <a:r>
              <a:rPr lang="pt-BR" sz="2600" b="1" dirty="0" smtClean="0"/>
              <a:t>etentor do direito autoral: diretor e autor;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b="1" dirty="0" smtClean="0"/>
              <a:t>Uso de imagem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960440"/>
          </a:xfrm>
        </p:spPr>
        <p:txBody>
          <a:bodyPr>
            <a:noAutofit/>
          </a:bodyPr>
          <a:lstStyle/>
          <a:p>
            <a:r>
              <a:rPr lang="pt-BR" sz="2800" dirty="0" smtClean="0"/>
              <a:t>Direito </a:t>
            </a:r>
            <a:r>
              <a:rPr lang="pt-BR" sz="2800" dirty="0"/>
              <a:t>da </a:t>
            </a:r>
            <a:r>
              <a:rPr lang="pt-BR" sz="2800" dirty="0" smtClean="0"/>
              <a:t>Personalidade: Constituição </a:t>
            </a:r>
            <a:r>
              <a:rPr lang="pt-BR" sz="2800" dirty="0"/>
              <a:t>Federal, no seu artigo 5º, inciso X, que assegura inviolabilidade à honra e imagem, dentre outros atributos, e prevê o direito de indenização para a violação</a:t>
            </a:r>
            <a:r>
              <a:rPr lang="pt-BR" sz="2800" dirty="0" smtClean="0"/>
              <a:t>.</a:t>
            </a:r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2800" dirty="0" smtClean="0"/>
              <a:t>STJ: “Independe </a:t>
            </a:r>
            <a:r>
              <a:rPr lang="pt-BR" sz="2800" dirty="0"/>
              <a:t>de prova do prejuízo a indenização pela publicação não autorizada da imagem de pessoa com fins econômicos ou comerciais”. 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638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5589240"/>
            <a:ext cx="8709218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000" dirty="0">
                <a:hlinkClick r:id="rId2"/>
              </a:rPr>
              <a:t>http://</a:t>
            </a:r>
            <a:r>
              <a:rPr lang="pt-BR" sz="2000" dirty="0" smtClean="0">
                <a:hlinkClick r:id="rId2"/>
              </a:rPr>
              <a:t>www.youtube.com/watch?v=1ocNXGD7bx8&amp;feature=related</a:t>
            </a:r>
            <a:endParaRPr lang="pt-BR" sz="3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0921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77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188640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PRODUÇÃO DE</a:t>
            </a:r>
            <a:r>
              <a:rPr kumimoji="0" lang="pt-B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ESPETÁCULO CÊNICO</a:t>
            </a: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7544" y="1340768"/>
            <a:ext cx="8280920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500" b="1" dirty="0" smtClean="0"/>
              <a:t> Grande número e complexidade </a:t>
            </a:r>
            <a:r>
              <a:rPr lang="pt-BR" sz="2500" dirty="0" smtClean="0"/>
              <a:t>de relações jurídicas;</a:t>
            </a:r>
          </a:p>
          <a:p>
            <a:pPr>
              <a:buFont typeface="Wingdings" pitchFamily="2" charset="2"/>
              <a:buChar char="ü"/>
            </a:pPr>
            <a:endParaRPr lang="pt-BR" sz="2500" b="1" dirty="0" smtClean="0"/>
          </a:p>
          <a:p>
            <a:pPr>
              <a:buFont typeface="Wingdings" pitchFamily="2" charset="2"/>
              <a:buChar char="ü"/>
            </a:pPr>
            <a:r>
              <a:rPr lang="pt-BR" sz="2500" b="1" dirty="0" smtClean="0"/>
              <a:t>Autorização do autor: </a:t>
            </a:r>
            <a:r>
              <a:rPr lang="pt-BR" sz="2500" dirty="0" smtClean="0"/>
              <a:t>delimitação do tempo de utilização, território, para modificação/adaptação de texto, valor da remuneração e forma de pagamento; </a:t>
            </a:r>
          </a:p>
          <a:p>
            <a:pPr>
              <a:buFont typeface="Wingdings" pitchFamily="2" charset="2"/>
              <a:buChar char="ü"/>
            </a:pPr>
            <a:endParaRPr lang="pt-BR" sz="2500" dirty="0" smtClean="0"/>
          </a:p>
          <a:p>
            <a:pPr>
              <a:buFont typeface="Wingdings" pitchFamily="2" charset="2"/>
              <a:buChar char="ü"/>
            </a:pPr>
            <a:r>
              <a:rPr lang="pt-BR" sz="2500" b="1" dirty="0" smtClean="0"/>
              <a:t>Autorizações necessárias: </a:t>
            </a:r>
            <a:r>
              <a:rPr lang="pt-BR" sz="2500" dirty="0" smtClean="0"/>
              <a:t>SBAT ou autor, ECAD, bem como do tradutor.</a:t>
            </a:r>
          </a:p>
        </p:txBody>
      </p:sp>
      <p:pic>
        <p:nvPicPr>
          <p:cNvPr id="8196" name="Picture 4" descr="http://www.santacatarinabrasil.com.br/assets/upload/fotos/sc0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1" y="4493538"/>
            <a:ext cx="4644009" cy="2364461"/>
          </a:xfrm>
          <a:prstGeom prst="rect">
            <a:avLst/>
          </a:prstGeom>
          <a:noFill/>
        </p:spPr>
      </p:pic>
      <p:pic>
        <p:nvPicPr>
          <p:cNvPr id="7" name="Picture 4" descr="http://www.santacatarinabrasil.com.br/assets/upload/fotos/sc0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493540"/>
            <a:ext cx="4644008" cy="2364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593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116632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PRODUÇÃO DE</a:t>
            </a:r>
            <a:r>
              <a:rPr kumimoji="0" lang="pt-B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ESPETÁCULO CÊNICO</a:t>
            </a: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836712"/>
            <a:ext cx="5256584" cy="586314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500" b="1" dirty="0" smtClean="0"/>
              <a:t> Dança: </a:t>
            </a:r>
            <a:r>
              <a:rPr lang="pt-BR" sz="2500" dirty="0" smtClean="0"/>
              <a:t>contrato com coreógrafo;</a:t>
            </a:r>
            <a:endParaRPr lang="pt-BR" sz="2500" b="1" dirty="0" smtClean="0"/>
          </a:p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500" b="1" dirty="0" smtClean="0"/>
              <a:t> Música: </a:t>
            </a:r>
            <a:r>
              <a:rPr lang="pt-BR" sz="2500" dirty="0" smtClean="0"/>
              <a:t>autorização do autor e pagamento ao ECAD por execução pública; pode ser preciso ainda autorização ainda dos cantores, dos músicos e da gravadora;</a:t>
            </a:r>
          </a:p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500" b="1" dirty="0" smtClean="0"/>
              <a:t> Para fazer registro de áudio ou audiovisual do espetáculo cênico: </a:t>
            </a:r>
            <a:r>
              <a:rPr lang="pt-BR" sz="2500" dirty="0" smtClean="0"/>
              <a:t>autorização do autor, do diretor e dos executantes;</a:t>
            </a:r>
          </a:p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500" dirty="0" smtClean="0"/>
              <a:t> Produtor deve indicar </a:t>
            </a:r>
            <a:r>
              <a:rPr lang="pt-BR" sz="2500" b="1" dirty="0" smtClean="0"/>
              <a:t>idade mínima para platéia </a:t>
            </a:r>
            <a:r>
              <a:rPr lang="pt-BR" sz="2500" dirty="0" smtClean="0"/>
              <a:t>(quanto ao conteúdo: sexo e violência </a:t>
            </a:r>
            <a:r>
              <a:rPr lang="pt-BR" sz="2500" dirty="0" smtClean="0">
                <a:sym typeface="Wingdings" pitchFamily="2" charset="2"/>
              </a:rPr>
              <a:t> Manual de Classificação Indicativa do Ministério da Justiça).</a:t>
            </a:r>
            <a:endParaRPr lang="pt-BR" sz="2500" dirty="0" smtClean="0"/>
          </a:p>
        </p:txBody>
      </p:sp>
      <p:pic>
        <p:nvPicPr>
          <p:cNvPr id="5" name="Picture 2" descr="http://sulanorte.blogs.sapo.pt/arquivo/dia%20mundial%20do%20teatr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104" y="1340768"/>
            <a:ext cx="3563888" cy="2381325"/>
          </a:xfrm>
          <a:prstGeom prst="rect">
            <a:avLst/>
          </a:prstGeom>
          <a:noFill/>
        </p:spPr>
      </p:pic>
      <p:pic>
        <p:nvPicPr>
          <p:cNvPr id="7" name="Picture 2" descr="http://sulanorte.blogs.sapo.pt/arquivo/dia%20mundial%20do%20teatro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0152" y="3861048"/>
            <a:ext cx="3125245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019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23528" y="116632"/>
            <a:ext cx="482453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PRODUÇÃO EM</a:t>
            </a:r>
            <a:r>
              <a:rPr kumimoji="0" lang="pt-B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MÚSICA</a:t>
            </a: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908720"/>
            <a:ext cx="4896544" cy="124649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500" b="1" dirty="0" smtClean="0"/>
              <a:t> Definições: </a:t>
            </a:r>
            <a:r>
              <a:rPr lang="pt-BR" sz="2500" dirty="0" smtClean="0"/>
              <a:t>Música: melodia + harmonia + ritmo; Obra </a:t>
            </a:r>
            <a:r>
              <a:rPr lang="pt-BR" sz="2500" dirty="0" err="1" smtClean="0"/>
              <a:t>lítero-musical</a:t>
            </a:r>
            <a:r>
              <a:rPr lang="pt-BR" sz="2500" dirty="0" smtClean="0"/>
              <a:t>:    música + título e letra;</a:t>
            </a:r>
          </a:p>
        </p:txBody>
      </p:sp>
      <p:pic>
        <p:nvPicPr>
          <p:cNvPr id="6146" name="Picture 2" descr="http://web.grinnell.edu/music/facilities/electronic_music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55568" y="0"/>
            <a:ext cx="3888432" cy="2304256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51520" y="3356992"/>
            <a:ext cx="8424936" cy="342657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500" b="1" dirty="0" smtClean="0">
                <a:sym typeface="Wingdings" pitchFamily="2" charset="2"/>
              </a:rPr>
              <a:t>Não especificação de prazo: </a:t>
            </a:r>
            <a:r>
              <a:rPr lang="pt-BR" sz="2500" dirty="0" smtClean="0">
                <a:sym typeface="Wingdings" pitchFamily="2" charset="2"/>
              </a:rPr>
              <a:t>cinco anos.</a:t>
            </a:r>
            <a:endParaRPr lang="pt-BR" sz="2500" dirty="0" smtClean="0"/>
          </a:p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500" dirty="0" smtClean="0"/>
              <a:t> </a:t>
            </a:r>
            <a:r>
              <a:rPr lang="pt-BR" sz="2500" b="1" dirty="0" smtClean="0"/>
              <a:t>Contrato entre artista e gravadora</a:t>
            </a:r>
            <a:r>
              <a:rPr lang="pt-BR" sz="2500" dirty="0" smtClean="0"/>
              <a:t>: riscos por conta do editor, objetivo bem definido, tempo determinado da exclusividade da exploração econômica </a:t>
            </a:r>
            <a:r>
              <a:rPr lang="pt-BR" sz="2500" dirty="0" smtClean="0">
                <a:sym typeface="Wingdings" pitchFamily="2" charset="2"/>
              </a:rPr>
              <a:t> gravadora recolhe e distribui o valor;</a:t>
            </a:r>
            <a:endParaRPr lang="pt-BR" sz="2500" dirty="0" smtClean="0"/>
          </a:p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500" dirty="0" smtClean="0"/>
              <a:t> </a:t>
            </a:r>
            <a:r>
              <a:rPr lang="pt-BR" sz="2500" b="1" dirty="0" smtClean="0"/>
              <a:t>Sincronização/inclusão</a:t>
            </a:r>
            <a:r>
              <a:rPr lang="pt-BR" sz="2500" dirty="0" smtClean="0"/>
              <a:t>: usos em internet, propagandas, filmes, </a:t>
            </a:r>
            <a:r>
              <a:rPr lang="pt-BR" sz="2500" dirty="0" err="1" smtClean="0"/>
              <a:t>etc</a:t>
            </a:r>
            <a:r>
              <a:rPr lang="pt-BR" sz="2500" dirty="0" smtClean="0"/>
              <a:t> </a:t>
            </a:r>
            <a:r>
              <a:rPr lang="pt-BR" sz="2500" dirty="0" smtClean="0">
                <a:sym typeface="Wingdings" pitchFamily="2" charset="2"/>
              </a:rPr>
              <a:t> necessita-se autorização específica da gravadora e dos artistas envolvidos;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2276872"/>
            <a:ext cx="8640960" cy="86177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500" b="1" dirty="0" smtClean="0"/>
              <a:t>Direitos autorais e conexos: </a:t>
            </a:r>
            <a:r>
              <a:rPr lang="pt-BR" sz="2500" dirty="0" smtClean="0"/>
              <a:t>compositor, cantor, músicos,  gravadora, arranjador, diretor (conjunto);</a:t>
            </a:r>
            <a:r>
              <a:rPr lang="pt-BR" sz="2500" b="1" dirty="0" smtClean="0">
                <a:sym typeface="Wingdings" pitchFamily="2" charset="2"/>
              </a:rPr>
              <a:t> </a:t>
            </a:r>
            <a:endParaRPr lang="pt-BR" sz="25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338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116632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PRODUÇÃO EM</a:t>
            </a:r>
            <a:r>
              <a:rPr kumimoji="0" lang="pt-B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AUDIOVISUAL</a:t>
            </a: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866517"/>
            <a:ext cx="8280920" cy="342657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500" b="1" dirty="0" smtClean="0"/>
              <a:t> Grande complexidade de relações jurídicas: </a:t>
            </a:r>
            <a:r>
              <a:rPr lang="pt-BR" sz="2500" dirty="0" smtClean="0"/>
              <a:t>produtor, autor, atores, trilha sonora, obras de artes, técnicos, contrato de patrocínio, contrato de distribuição; </a:t>
            </a:r>
          </a:p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500" dirty="0" smtClean="0"/>
              <a:t> </a:t>
            </a:r>
            <a:r>
              <a:rPr lang="pt-BR" sz="2500" b="1" dirty="0" smtClean="0"/>
              <a:t>Exclusividade da autorização dada pelo detentor do direito autoral: </a:t>
            </a:r>
            <a:r>
              <a:rPr lang="pt-BR" sz="2500" dirty="0" smtClean="0"/>
              <a:t>máximo de 10 anos, limitada àquele território;</a:t>
            </a:r>
          </a:p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pt-BR" sz="2500" b="1" dirty="0" smtClean="0"/>
              <a:t> Sincronização e outros usos: </a:t>
            </a:r>
            <a:r>
              <a:rPr lang="pt-BR" sz="2500" dirty="0" smtClean="0"/>
              <a:t>definição em contrato específico, garantindo-se a remuneração de todos os envolvidos, incluindo o direito de imagem.</a:t>
            </a:r>
          </a:p>
        </p:txBody>
      </p:sp>
      <p:pic>
        <p:nvPicPr>
          <p:cNvPr id="4098" name="Picture 2" descr="http://www.escolasaopaulo.org/atividades/producao-e-set-de-filmagem/ima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4365104"/>
            <a:ext cx="9147145" cy="249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316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inelo.com.br/wp-content/uploads/2009/06/audiovisual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84438" y="3833664"/>
            <a:ext cx="4959562" cy="3024336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7544" y="116632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PRODUÇÃO EM</a:t>
            </a:r>
            <a:r>
              <a:rPr lang="pt-BR" sz="4400" b="1" noProof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TELEVISÃO</a:t>
            </a: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908720"/>
            <a:ext cx="8352928" cy="317009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  <a:buFont typeface="Wingdings" pitchFamily="2" charset="2"/>
              <a:buChar char="ü"/>
            </a:pPr>
            <a:r>
              <a:rPr lang="pt-BR" sz="2500" b="1" dirty="0" smtClean="0"/>
              <a:t>  Produção interna</a:t>
            </a:r>
            <a:r>
              <a:rPr lang="pt-BR" sz="2500" dirty="0" smtClean="0"/>
              <a:t>: contratação por pessoa jurídica</a:t>
            </a:r>
            <a:r>
              <a:rPr lang="pt-BR" sz="2500" dirty="0" smtClean="0">
                <a:sym typeface="Wingdings" pitchFamily="2" charset="2"/>
              </a:rPr>
              <a:t> </a:t>
            </a:r>
            <a:r>
              <a:rPr lang="pt-BR" sz="2500" dirty="0" smtClean="0"/>
              <a:t>titularidade dos direitos da empresa; </a:t>
            </a:r>
          </a:p>
          <a:p>
            <a:pPr>
              <a:spcAft>
                <a:spcPts val="1500"/>
              </a:spcAft>
              <a:buFont typeface="Wingdings" pitchFamily="2" charset="2"/>
              <a:buChar char="ü"/>
            </a:pPr>
            <a:r>
              <a:rPr lang="pt-BR" sz="2500" b="1" dirty="0" smtClean="0"/>
              <a:t> Produção independente: </a:t>
            </a:r>
            <a:r>
              <a:rPr lang="pt-BR" sz="2500" dirty="0" smtClean="0"/>
              <a:t>obrigações e direitos da produtora, que vende o produto à televisão;</a:t>
            </a:r>
          </a:p>
          <a:p>
            <a:pPr>
              <a:spcAft>
                <a:spcPts val="1500"/>
              </a:spcAft>
              <a:buFont typeface="Wingdings" pitchFamily="2" charset="2"/>
              <a:buChar char="ü"/>
            </a:pPr>
            <a:r>
              <a:rPr lang="pt-BR" sz="2500" b="1" dirty="0" smtClean="0"/>
              <a:t> </a:t>
            </a:r>
            <a:r>
              <a:rPr lang="pt-BR" sz="2500" b="1" dirty="0" err="1" smtClean="0"/>
              <a:t>Co-produção</a:t>
            </a:r>
            <a:r>
              <a:rPr lang="pt-BR" sz="2500" b="1" dirty="0" smtClean="0"/>
              <a:t> ou parceria: </a:t>
            </a:r>
            <a:r>
              <a:rPr lang="pt-BR" sz="2500" dirty="0" smtClean="0"/>
              <a:t>contrato entre a emissora e a produção </a:t>
            </a:r>
            <a:r>
              <a:rPr lang="pt-BR" sz="2500" dirty="0" smtClean="0">
                <a:sym typeface="Wingdings" pitchFamily="2" charset="2"/>
              </a:rPr>
              <a:t> obrigações e titularidade dos direitos estipulada em contrato;</a:t>
            </a:r>
            <a:endParaRPr lang="pt-BR" sz="2500" b="1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4149080"/>
            <a:ext cx="3528392" cy="240065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  <a:buFont typeface="Wingdings" pitchFamily="2" charset="2"/>
              <a:buChar char="ü"/>
            </a:pPr>
            <a:r>
              <a:rPr lang="pt-BR" sz="2500" b="1" dirty="0" smtClean="0"/>
              <a:t>Obras sob encomenda: emissora contrata produtora </a:t>
            </a:r>
            <a:r>
              <a:rPr lang="pt-BR" sz="2500" b="1" dirty="0" smtClean="0">
                <a:sym typeface="Wingdings" pitchFamily="2" charset="2"/>
              </a:rPr>
              <a:t> </a:t>
            </a:r>
            <a:r>
              <a:rPr lang="pt-BR" sz="2500" dirty="0" smtClean="0">
                <a:sym typeface="Wingdings" pitchFamily="2" charset="2"/>
              </a:rPr>
              <a:t>confecção pela produtora; titularidade dos direitos estipulada em contrato.</a:t>
            </a:r>
            <a:endParaRPr lang="pt-BR" sz="2500" b="1" dirty="0" smtClean="0"/>
          </a:p>
        </p:txBody>
      </p:sp>
    </p:spTree>
    <p:extLst>
      <p:ext uri="{BB962C8B-B14F-4D97-AF65-F5344CB8AC3E}">
        <p14:creationId xmlns:p14="http://schemas.microsoft.com/office/powerpoint/2010/main" val="49476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116632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PRODUÇÕES COM MAIS DE UM AUTOR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3528" y="974913"/>
            <a:ext cx="8568952" cy="569386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600" b="1" dirty="0" smtClean="0"/>
              <a:t> Obra coletiva: </a:t>
            </a:r>
            <a:r>
              <a:rPr lang="pt-BR" sz="2600" dirty="0" smtClean="0"/>
              <a:t>criada por </a:t>
            </a:r>
            <a:r>
              <a:rPr lang="pt-BR" sz="2600" u="sng" dirty="0" smtClean="0"/>
              <a:t>iniciativa, organização e responsabilidade de uma pessoa </a:t>
            </a:r>
            <a:r>
              <a:rPr lang="pt-BR" sz="2600" dirty="0" smtClean="0"/>
              <a:t>física ou jurídica, que a publica sob seu nome ou marca e que é constituída pela participação de </a:t>
            </a:r>
            <a:r>
              <a:rPr lang="pt-BR" sz="2600" u="sng" dirty="0" smtClean="0"/>
              <a:t>diferentes autores</a:t>
            </a:r>
            <a:r>
              <a:rPr lang="pt-BR" sz="2600" dirty="0" smtClean="0"/>
              <a:t>, cujas contribuições se fundem numa criação autônoma. Duas ações: seleção/organização e criação individual  </a:t>
            </a:r>
            <a:r>
              <a:rPr lang="pt-BR" sz="2600" dirty="0" smtClean="0">
                <a:sym typeface="Wingdings" pitchFamily="2" charset="2"/>
              </a:rPr>
              <a:t> </a:t>
            </a:r>
            <a:r>
              <a:rPr lang="pt-BR" sz="2600" b="1" dirty="0" smtClean="0">
                <a:sym typeface="Wingdings" pitchFamily="2" charset="2"/>
              </a:rPr>
              <a:t>detentor do direito autoral: organizador (p</a:t>
            </a:r>
            <a:r>
              <a:rPr lang="pt-BR" sz="2600" b="1" dirty="0" smtClean="0"/>
              <a:t>rodutor cultural): </a:t>
            </a:r>
          </a:p>
          <a:p>
            <a:pPr>
              <a:buFont typeface="Wingdings" pitchFamily="2" charset="2"/>
              <a:buChar char="ü"/>
            </a:pPr>
            <a:endParaRPr lang="pt-BR" sz="2600" b="1" dirty="0" smtClean="0"/>
          </a:p>
          <a:p>
            <a:pPr>
              <a:buFont typeface="Wingdings" pitchFamily="2" charset="2"/>
              <a:buChar char="ü"/>
            </a:pPr>
            <a:r>
              <a:rPr lang="pt-BR" sz="2600" b="1" dirty="0" err="1" smtClean="0"/>
              <a:t>Co-autoria</a:t>
            </a:r>
            <a:r>
              <a:rPr lang="pt-BR" sz="2600" b="1" dirty="0" smtClean="0"/>
              <a:t>: </a:t>
            </a:r>
            <a:r>
              <a:rPr lang="pt-BR" sz="2600" u="sng" dirty="0" smtClean="0"/>
              <a:t>autor </a:t>
            </a:r>
            <a:r>
              <a:rPr lang="pt-BR" sz="2600" dirty="0" smtClean="0"/>
              <a:t>do assunto ou argumento literário, musical ou </a:t>
            </a:r>
            <a:r>
              <a:rPr lang="pt-BR" sz="2600" dirty="0" err="1" smtClean="0"/>
              <a:t>lítero-musical</a:t>
            </a:r>
            <a:r>
              <a:rPr lang="pt-BR" sz="2600" dirty="0" smtClean="0"/>
              <a:t> </a:t>
            </a:r>
            <a:r>
              <a:rPr lang="pt-BR" sz="2600" u="sng" dirty="0" smtClean="0"/>
              <a:t>+ diretor.</a:t>
            </a:r>
            <a:r>
              <a:rPr lang="pt-BR" sz="2600" dirty="0" smtClean="0"/>
              <a:t>  É co-autor aquele que através de uma efetiva participação acrescentou com sua colaboração uma </a:t>
            </a:r>
            <a:r>
              <a:rPr lang="pt-BR" sz="2600" u="sng" dirty="0" smtClean="0"/>
              <a:t>criação intelectual de fato </a:t>
            </a:r>
            <a:r>
              <a:rPr lang="pt-BR" sz="2600" dirty="0" smtClean="0"/>
              <a:t>à obra. O mero auxílio em tarefas não criadoras não constitui criação intelectual </a:t>
            </a:r>
            <a:r>
              <a:rPr lang="pt-BR" sz="2600" dirty="0" smtClean="0">
                <a:sym typeface="Wingdings" pitchFamily="2" charset="2"/>
              </a:rPr>
              <a:t> </a:t>
            </a:r>
            <a:r>
              <a:rPr lang="pt-BR" sz="2600" b="1" dirty="0" smtClean="0">
                <a:sym typeface="Wingdings" pitchFamily="2" charset="2"/>
              </a:rPr>
              <a:t>d</a:t>
            </a:r>
            <a:r>
              <a:rPr lang="pt-BR" sz="2600" b="1" dirty="0" smtClean="0"/>
              <a:t>etentor do direito autoral: diretor e autor; </a:t>
            </a:r>
          </a:p>
        </p:txBody>
      </p:sp>
    </p:spTree>
    <p:extLst>
      <p:ext uri="{BB962C8B-B14F-4D97-AF65-F5344CB8AC3E}">
        <p14:creationId xmlns:p14="http://schemas.microsoft.com/office/powerpoint/2010/main" val="289919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064896" cy="5544616"/>
          </a:xfrm>
        </p:spPr>
        <p:txBody>
          <a:bodyPr>
            <a:noAutofit/>
          </a:bodyPr>
          <a:lstStyle/>
          <a:p>
            <a:pPr algn="l"/>
            <a:r>
              <a:rPr lang="pt-BR" sz="2500" b="1" dirty="0" smtClean="0">
                <a:sym typeface="Wingdings" pitchFamily="2" charset="2"/>
              </a:rPr>
              <a:t></a:t>
            </a:r>
            <a:r>
              <a:rPr lang="pt-BR" sz="2500" b="1" dirty="0" smtClean="0"/>
              <a:t> AUTORIZAÇÃO (licença): </a:t>
            </a:r>
            <a:r>
              <a:rPr lang="pt-BR" sz="2500" dirty="0" smtClean="0"/>
              <a:t>ato individual do detentor do direito autoral e conexos; prevê uso limitado no espaço e no tempo; não há transmissão dos direitos patrimoniais;</a:t>
            </a:r>
            <a:br>
              <a:rPr lang="pt-BR" sz="2500" dirty="0" smtClean="0"/>
            </a:br>
            <a:r>
              <a:rPr lang="pt-BR" sz="2500" dirty="0" smtClean="0"/>
              <a:t/>
            </a:r>
            <a:br>
              <a:rPr lang="pt-BR" sz="2500" dirty="0" smtClean="0"/>
            </a:br>
            <a:r>
              <a:rPr lang="pt-BR" sz="2500" dirty="0" smtClean="0">
                <a:sym typeface="Wingdings" pitchFamily="2" charset="2"/>
              </a:rPr>
              <a:t></a:t>
            </a:r>
            <a:r>
              <a:rPr lang="pt-BR" sz="2500" dirty="0" smtClean="0"/>
              <a:t> </a:t>
            </a:r>
            <a:r>
              <a:rPr lang="pt-BR" sz="2500" b="1" dirty="0" smtClean="0"/>
              <a:t>LICENÇA DE USO (autorização): </a:t>
            </a:r>
            <a:r>
              <a:rPr lang="pt-BR" sz="2500" dirty="0" smtClean="0"/>
              <a:t>autorização geral realizada pelo detentor do direito autoral e conexos; nele são definidas as condições e limites para a utilização de determinada obra; não há transmissão dos direitos patrimoniais; </a:t>
            </a:r>
            <a:br>
              <a:rPr lang="pt-BR" sz="2500" dirty="0" smtClean="0"/>
            </a:br>
            <a:r>
              <a:rPr lang="pt-BR" sz="2500" dirty="0" smtClean="0"/>
              <a:t/>
            </a:r>
            <a:br>
              <a:rPr lang="pt-BR" sz="2500" dirty="0" smtClean="0"/>
            </a:br>
            <a:r>
              <a:rPr lang="pt-BR" sz="2500" b="1" dirty="0" smtClean="0"/>
              <a:t> </a:t>
            </a:r>
            <a:r>
              <a:rPr lang="pt-BR" sz="2500" b="1" dirty="0" smtClean="0">
                <a:sym typeface="Wingdings" pitchFamily="2" charset="2"/>
              </a:rPr>
              <a:t></a:t>
            </a:r>
            <a:r>
              <a:rPr lang="pt-BR" sz="2500" b="1" dirty="0" smtClean="0"/>
              <a:t> CESSÃO: </a:t>
            </a:r>
            <a:r>
              <a:rPr lang="pt-BR" sz="2500" dirty="0" smtClean="0"/>
              <a:t>implica na transmissão dos direito patrimoniais autorais daquele que o detinha para outra pessoa. Pode acontecer por contrato ou por morte do detentor ou conexos.</a:t>
            </a:r>
            <a:endParaRPr lang="pt-BR" sz="25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188640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PERMISSÕES</a:t>
            </a:r>
            <a:r>
              <a:rPr kumimoji="0" lang="pt-B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USO</a:t>
            </a: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23229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1285</Words>
  <Application>Microsoft Office PowerPoint</Application>
  <PresentationFormat>Apresentação na tela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Principais aspectos legais  em produção cultural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 AUTORIZAÇÃO (licença): ato individual do detentor do direito autoral e conexos; prevê uso limitado no espaço e no tempo; não há transmissão dos direitos patrimoniais;   LICENÇA DE USO (autorização): autorização geral realizada pelo detentor do direito autoral e conexos; nele são definidas as condições e limites para a utilização de determinada obra; não há transmissão dos direitos patrimoniais;     CESSÃO: implica na transmissão dos direito patrimoniais autorais daquele que o detinha para outra pessoa. Pode acontecer por contrato ou por morte do detentor ou conexos.</vt:lpstr>
      <vt:lpstr>Apresentação do PowerPoint</vt:lpstr>
      <vt:lpstr>Principais aspectos legais  em produção cultural</vt:lpstr>
      <vt:lpstr>Apresentação do PowerPoint</vt:lpstr>
      <vt:lpstr>Edição de obra musical</vt:lpstr>
      <vt:lpstr>Apresentação do PowerPoint</vt:lpstr>
      <vt:lpstr>Usos da obra musical</vt:lpstr>
      <vt:lpstr>Apresentação do PowerPoint</vt:lpstr>
      <vt:lpstr>Apresentação do PowerPoint</vt:lpstr>
      <vt:lpstr>Direito autorais ligados ao audiovisual</vt:lpstr>
      <vt:lpstr>Apresentação do PowerPoint</vt:lpstr>
      <vt:lpstr>Apresentação do PowerPoint</vt:lpstr>
      <vt:lpstr>Uso de imagem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Principais aspectos legais a serem observados em produção cultural</dc:title>
  <dc:creator>andrea costa</dc:creator>
  <cp:lastModifiedBy>andrea costa</cp:lastModifiedBy>
  <cp:revision>56</cp:revision>
  <dcterms:created xsi:type="dcterms:W3CDTF">2010-06-14T12:08:23Z</dcterms:created>
  <dcterms:modified xsi:type="dcterms:W3CDTF">2012-11-14T00:14:52Z</dcterms:modified>
</cp:coreProperties>
</file>