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6" r:id="rId13"/>
    <p:sldId id="277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CA3CFBC-6C45-4E46-A3A8-ABF3F9ADC9EE}" type="datetimeFigureOut">
              <a:rPr lang="pt-BR" smtClean="0"/>
              <a:t>13/11/2012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CFBC-6C45-4E46-A3A8-ABF3F9ADC9EE}" type="datetimeFigureOut">
              <a:rPr lang="pt-BR" smtClean="0"/>
              <a:t>13/11/2012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CFBC-6C45-4E46-A3A8-ABF3F9ADC9EE}" type="datetimeFigureOut">
              <a:rPr lang="pt-BR" smtClean="0"/>
              <a:t>13/11/2012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CFBC-6C45-4E46-A3A8-ABF3F9ADC9EE}" type="datetimeFigureOut">
              <a:rPr lang="pt-BR" smtClean="0"/>
              <a:t>13/11/2012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CFBC-6C45-4E46-A3A8-ABF3F9ADC9EE}" type="datetimeFigureOut">
              <a:rPr lang="pt-BR" smtClean="0"/>
              <a:t>13/11/2012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CFBC-6C45-4E46-A3A8-ABF3F9ADC9EE}" type="datetimeFigureOut">
              <a:rPr lang="pt-BR" smtClean="0"/>
              <a:t>13/11/2012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A3CFBC-6C45-4E46-A3A8-ABF3F9ADC9EE}" type="datetimeFigureOut">
              <a:rPr lang="pt-BR" smtClean="0"/>
              <a:t>13/11/2012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CA3CFBC-6C45-4E46-A3A8-ABF3F9ADC9EE}" type="datetimeFigureOut">
              <a:rPr lang="pt-BR" smtClean="0"/>
              <a:t>13/11/2012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CFBC-6C45-4E46-A3A8-ABF3F9ADC9EE}" type="datetimeFigureOut">
              <a:rPr lang="pt-BR" smtClean="0"/>
              <a:t>13/11/2012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CFBC-6C45-4E46-A3A8-ABF3F9ADC9EE}" type="datetimeFigureOut">
              <a:rPr lang="pt-BR" smtClean="0"/>
              <a:t>13/11/2012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CFBC-6C45-4E46-A3A8-ABF3F9ADC9EE}" type="datetimeFigureOut">
              <a:rPr lang="pt-BR" smtClean="0"/>
              <a:t>13/11/2012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CA3CFBC-6C45-4E46-A3A8-ABF3F9ADC9EE}" type="datetimeFigureOut">
              <a:rPr lang="pt-BR" smtClean="0"/>
              <a:t>13/11/2012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97666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  <a:t>Contratação de pessoal;</a:t>
            </a:r>
            <a:b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  <a:t>Direito autoral;</a:t>
            </a:r>
            <a:b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  <a:t>Outras providências legais.</a:t>
            </a:r>
            <a:r>
              <a:rPr lang="pt-BR" sz="4000" dirty="0" smtClean="0">
                <a:solidFill>
                  <a:schemeClr val="tx1"/>
                </a:solidFill>
              </a:rPr>
              <a:t/>
            </a:r>
            <a:br>
              <a:rPr lang="pt-BR" sz="4000" dirty="0" smtClean="0">
                <a:solidFill>
                  <a:schemeClr val="tx1"/>
                </a:solidFill>
              </a:rPr>
            </a:br>
            <a:r>
              <a:rPr lang="pt-BR" sz="4000" dirty="0">
                <a:solidFill>
                  <a:schemeClr val="tx1"/>
                </a:solidFill>
              </a:rPr>
              <a:t/>
            </a:r>
            <a:br>
              <a:rPr lang="pt-BR" sz="4000" dirty="0">
                <a:solidFill>
                  <a:schemeClr val="tx1"/>
                </a:solidFill>
              </a:rPr>
            </a:br>
            <a:r>
              <a:rPr lang="pt-BR" sz="4000" dirty="0" smtClean="0">
                <a:solidFill>
                  <a:schemeClr val="tx1"/>
                </a:solidFill>
              </a:rPr>
              <a:t/>
            </a:r>
            <a:br>
              <a:rPr lang="pt-BR" sz="4000" dirty="0" smtClean="0">
                <a:solidFill>
                  <a:schemeClr val="tx1"/>
                </a:solidFill>
              </a:rPr>
            </a:br>
            <a:r>
              <a:rPr lang="pt-BR" sz="4000" dirty="0">
                <a:solidFill>
                  <a:schemeClr val="tx1"/>
                </a:solidFill>
              </a:rPr>
              <a:t/>
            </a:r>
            <a:br>
              <a:rPr lang="pt-BR" sz="4000" dirty="0">
                <a:solidFill>
                  <a:schemeClr val="tx1"/>
                </a:solidFill>
              </a:rPr>
            </a:br>
            <a:r>
              <a:rPr lang="pt-BR" sz="4500" dirty="0" smtClean="0">
                <a:solidFill>
                  <a:schemeClr val="tx1"/>
                </a:solidFill>
              </a:rPr>
              <a:t/>
            </a:r>
            <a:br>
              <a:rPr lang="pt-BR" sz="4500" dirty="0" smtClean="0">
                <a:solidFill>
                  <a:schemeClr val="tx1"/>
                </a:solidFill>
              </a:rPr>
            </a:br>
            <a:r>
              <a:rPr lang="pt-BR" sz="4500" b="1" dirty="0">
                <a:solidFill>
                  <a:schemeClr val="tx1"/>
                </a:solidFill>
              </a:rPr>
              <a:t>PRINCIPAIS </a:t>
            </a:r>
            <a:r>
              <a:rPr lang="pt-BR" sz="4500" b="1" dirty="0" smtClean="0">
                <a:solidFill>
                  <a:schemeClr val="tx1"/>
                </a:solidFill>
              </a:rPr>
              <a:t>ASPECTOS</a:t>
            </a:r>
            <a:endParaRPr lang="pt-BR" sz="4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5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23528" y="1772816"/>
            <a:ext cx="5061942" cy="4032448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Quais as principais regras relativas ao direito autoral?</a:t>
            </a:r>
            <a:endParaRPr lang="pt-B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5470" y="692696"/>
            <a:ext cx="3600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5470" y="3645024"/>
            <a:ext cx="3600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40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51520" y="908720"/>
            <a:ext cx="8640960" cy="561662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pt-BR" sz="3500" dirty="0" smtClean="0"/>
              <a:t>Direito autoral moral e patrimonial;</a:t>
            </a:r>
          </a:p>
          <a:p>
            <a:pPr>
              <a:buFont typeface="Wingdings" pitchFamily="2" charset="2"/>
              <a:buChar char="v"/>
            </a:pPr>
            <a:endParaRPr lang="pt-BR" sz="35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500" dirty="0"/>
              <a:t>Os negócios jurídicos de direito autoral devem ser interpretados restritivamente;</a:t>
            </a:r>
          </a:p>
          <a:p>
            <a:pPr>
              <a:buFont typeface="Wingdings" pitchFamily="2" charset="2"/>
              <a:buChar char="v"/>
            </a:pPr>
            <a:endParaRPr lang="pt-BR" sz="35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500" dirty="0" smtClean="0">
                <a:sym typeface="Wingdings" pitchFamily="2" charset="2"/>
              </a:rPr>
              <a:t>Cada criação a partir de outra obra gera uma obra nova;</a:t>
            </a:r>
          </a:p>
          <a:p>
            <a:pPr>
              <a:buFont typeface="Wingdings" pitchFamily="2" charset="2"/>
              <a:buChar char="v"/>
            </a:pPr>
            <a:endParaRPr lang="pt-BR" sz="35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500" dirty="0" smtClean="0">
                <a:sym typeface="Wingdings" pitchFamily="2" charset="2"/>
              </a:rPr>
              <a:t>Não precisa de registro para comprovar a autoria.</a:t>
            </a:r>
          </a:p>
          <a:p>
            <a:pPr>
              <a:buFont typeface="Wingdings" pitchFamily="2" charset="2"/>
              <a:buChar char="v"/>
            </a:pPr>
            <a:endParaRPr lang="pt-BR" sz="35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endParaRPr lang="pt-BR" sz="3500" dirty="0" smtClean="0"/>
          </a:p>
          <a:p>
            <a:pPr>
              <a:buFont typeface="Wingdings" pitchFamily="2" charset="2"/>
              <a:buChar char="v"/>
            </a:pP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356152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292080" y="836712"/>
            <a:ext cx="3765104" cy="5616624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O que posso fazer sem ferir o direito do autor?</a:t>
            </a:r>
            <a:endParaRPr lang="pt-B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8" name="Picture 4" descr="http://profile.ak.fbcdn.net/hprofile-ak-ash3/50225_297365470317512_1654964140_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537" y="1340768"/>
            <a:ext cx="4680520" cy="46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56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49726" y="548680"/>
            <a:ext cx="8640960" cy="597666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pt-BR" sz="2600" dirty="0" smtClean="0"/>
              <a:t>Paráfrases </a:t>
            </a:r>
            <a:r>
              <a:rPr lang="pt-BR" sz="2600" dirty="0"/>
              <a:t>e </a:t>
            </a:r>
            <a:r>
              <a:rPr lang="pt-BR" sz="2600" dirty="0" smtClean="0"/>
              <a:t>paródias;</a:t>
            </a:r>
          </a:p>
          <a:p>
            <a:pPr>
              <a:buFont typeface="Wingdings" pitchFamily="2" charset="2"/>
              <a:buChar char="v"/>
            </a:pPr>
            <a:r>
              <a:rPr lang="pt-BR" sz="2600" dirty="0" smtClean="0"/>
              <a:t>Reprodução na imprensa, de discursos, de </a:t>
            </a:r>
            <a:r>
              <a:rPr lang="pt-BR" sz="2600" dirty="0"/>
              <a:t>obras para uso exclusivo de deficientes visuais, sem fins </a:t>
            </a:r>
            <a:r>
              <a:rPr lang="pt-BR" sz="2600" dirty="0" smtClean="0"/>
              <a:t>comerciais;</a:t>
            </a:r>
          </a:p>
          <a:p>
            <a:pPr>
              <a:buFont typeface="Wingdings" pitchFamily="2" charset="2"/>
              <a:buChar char="v"/>
            </a:pPr>
            <a:r>
              <a:rPr lang="pt-BR" sz="2600" dirty="0"/>
              <a:t>Reprodução, em </a:t>
            </a:r>
            <a:r>
              <a:rPr lang="pt-BR" sz="2600" dirty="0" smtClean="0"/>
              <a:t>um </a:t>
            </a:r>
            <a:r>
              <a:rPr lang="pt-BR" sz="2600" dirty="0"/>
              <a:t>exemplar de pequenos trechos, para uso </a:t>
            </a:r>
            <a:r>
              <a:rPr lang="pt-BR" sz="2600" dirty="0" smtClean="0"/>
              <a:t>privado, </a:t>
            </a:r>
            <a:r>
              <a:rPr lang="pt-BR" sz="2600" dirty="0"/>
              <a:t>sem intuito de lucro; </a:t>
            </a:r>
          </a:p>
          <a:p>
            <a:pPr>
              <a:buFont typeface="Wingdings" pitchFamily="2" charset="2"/>
              <a:buChar char="v"/>
            </a:pPr>
            <a:r>
              <a:rPr lang="pt-BR" sz="2600" dirty="0" smtClean="0"/>
              <a:t>Reprodução de </a:t>
            </a:r>
            <a:r>
              <a:rPr lang="pt-BR" sz="2600" dirty="0"/>
              <a:t>pequenos </a:t>
            </a:r>
            <a:r>
              <a:rPr lang="pt-BR" sz="2600" dirty="0" smtClean="0"/>
              <a:t>trechos, </a:t>
            </a:r>
            <a:r>
              <a:rPr lang="pt-BR" sz="2600" dirty="0"/>
              <a:t>se a reprodução </a:t>
            </a:r>
            <a:r>
              <a:rPr lang="pt-BR" sz="2600" dirty="0" smtClean="0"/>
              <a:t>não for </a:t>
            </a:r>
            <a:r>
              <a:rPr lang="pt-BR" sz="2600" dirty="0"/>
              <a:t>o objetivo </a:t>
            </a:r>
            <a:r>
              <a:rPr lang="pt-BR" sz="2600" dirty="0" smtClean="0"/>
              <a:t>principal, sem prejuízo </a:t>
            </a:r>
            <a:r>
              <a:rPr lang="pt-BR" sz="2600" dirty="0"/>
              <a:t>ao autor do </a:t>
            </a:r>
            <a:r>
              <a:rPr lang="pt-BR" sz="2600" dirty="0" smtClean="0"/>
              <a:t>original;</a:t>
            </a:r>
            <a:endParaRPr lang="pt-BR" sz="2600" dirty="0"/>
          </a:p>
          <a:p>
            <a:pPr>
              <a:buFont typeface="Wingdings" pitchFamily="2" charset="2"/>
              <a:buChar char="v"/>
            </a:pPr>
            <a:r>
              <a:rPr lang="pt-BR" sz="2600" dirty="0" smtClean="0"/>
              <a:t>Citação, </a:t>
            </a:r>
            <a:r>
              <a:rPr lang="pt-BR" sz="2600" dirty="0"/>
              <a:t>indicando o nome do autor/obra; </a:t>
            </a:r>
          </a:p>
          <a:p>
            <a:pPr>
              <a:buFont typeface="Wingdings" pitchFamily="2" charset="2"/>
              <a:buChar char="v"/>
            </a:pPr>
            <a:r>
              <a:rPr lang="pt-BR" sz="2600" dirty="0"/>
              <a:t>Apanhado de lições em estabelecimentos de </a:t>
            </a:r>
            <a:r>
              <a:rPr lang="pt-BR" sz="2600" dirty="0" smtClean="0"/>
              <a:t>ensino; </a:t>
            </a:r>
          </a:p>
          <a:p>
            <a:pPr>
              <a:buFont typeface="Wingdings" pitchFamily="2" charset="2"/>
              <a:buChar char="v"/>
            </a:pPr>
            <a:r>
              <a:rPr lang="pt-BR" sz="2600" dirty="0" smtClean="0"/>
              <a:t>Representação </a:t>
            </a:r>
            <a:r>
              <a:rPr lang="pt-BR" sz="2600" dirty="0"/>
              <a:t>teatral e a execução musical no ambiente familiar ou estabelecimentos de ensino, sem intuito de </a:t>
            </a:r>
            <a:r>
              <a:rPr lang="pt-BR" sz="2600" dirty="0" smtClean="0"/>
              <a:t>lucro</a:t>
            </a:r>
            <a:r>
              <a:rPr lang="pt-BR" sz="2600" dirty="0"/>
              <a:t>.</a:t>
            </a:r>
            <a:endParaRPr lang="pt-BR" sz="2600" dirty="0" smtClean="0">
              <a:sym typeface="Wingdings" pitchFamily="2" charset="2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endParaRPr lang="pt-BR" sz="2600" dirty="0" smtClean="0"/>
          </a:p>
          <a:p>
            <a:pPr marL="109728" indent="0">
              <a:buClr>
                <a:schemeClr val="accent2">
                  <a:lumMod val="50000"/>
                </a:schemeClr>
              </a:buClr>
              <a:buFont typeface="Georgia"/>
              <a:buNone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69264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12968" cy="1872208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O que é domínio público?</a:t>
            </a:r>
            <a:endParaRPr lang="pt-B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3466790"/>
            <a:ext cx="8856984" cy="321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171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99592" y="2492896"/>
            <a:ext cx="7416824" cy="40324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pt-BR" sz="3600" dirty="0" smtClean="0"/>
              <a:t>As </a:t>
            </a:r>
            <a:r>
              <a:rPr lang="pt-BR" sz="3600" dirty="0"/>
              <a:t>obras de autor desconhecido </a:t>
            </a:r>
            <a:r>
              <a:rPr lang="pt-BR" sz="3600" dirty="0" smtClean="0"/>
              <a:t>e aquelas </a:t>
            </a:r>
            <a:r>
              <a:rPr lang="pt-BR" sz="3600" dirty="0"/>
              <a:t>criadas por autores desconhecidos, falecidos sem deixar sucessores ou 70 anos após a morte de seu autor.</a:t>
            </a:r>
          </a:p>
          <a:p>
            <a:pPr algn="ctr">
              <a:buClr>
                <a:schemeClr val="accent2">
                  <a:lumMod val="50000"/>
                </a:schemeClr>
              </a:buClr>
            </a:pPr>
            <a:endParaRPr lang="pt-BR" sz="3600" dirty="0" smtClean="0">
              <a:sym typeface="Wingdings" pitchFamily="2" charset="2"/>
            </a:endParaRPr>
          </a:p>
          <a:p>
            <a:pPr algn="ctr">
              <a:buClr>
                <a:schemeClr val="accent2">
                  <a:lumMod val="50000"/>
                </a:schemeClr>
              </a:buClr>
            </a:pPr>
            <a:endParaRPr lang="pt-BR" sz="3600" dirty="0" smtClean="0"/>
          </a:p>
          <a:p>
            <a:pPr marL="109728" indent="0" algn="ctr">
              <a:buClr>
                <a:schemeClr val="accent2">
                  <a:lumMod val="50000"/>
                </a:schemeClr>
              </a:buClr>
              <a:buFont typeface="Georgia"/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97984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716016" y="1772816"/>
            <a:ext cx="3981128" cy="4032448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O que são direitos conexos ao direito de autor?</a:t>
            </a:r>
            <a:endParaRPr lang="pt-B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980728"/>
            <a:ext cx="3636921" cy="529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207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908720"/>
            <a:ext cx="8064896" cy="58326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pt-BR" sz="3500" dirty="0" smtClean="0"/>
              <a:t>Fixação </a:t>
            </a:r>
            <a:r>
              <a:rPr lang="pt-BR" sz="3500" dirty="0"/>
              <a:t>de suas interpretações ou execuções;</a:t>
            </a:r>
          </a:p>
          <a:p>
            <a:pPr>
              <a:buFont typeface="Wingdings" pitchFamily="2" charset="2"/>
              <a:buChar char="v"/>
            </a:pPr>
            <a:r>
              <a:rPr lang="pt-BR" sz="3500" dirty="0"/>
              <a:t>Reprodução, execução pública e locação das suas interpretações ou execução fixadas;</a:t>
            </a:r>
          </a:p>
          <a:p>
            <a:pPr>
              <a:buFont typeface="Wingdings" pitchFamily="2" charset="2"/>
              <a:buChar char="v"/>
            </a:pPr>
            <a:r>
              <a:rPr lang="pt-BR" sz="3500" dirty="0"/>
              <a:t>Transmissão das suas interpretações, fixadas ou não;</a:t>
            </a:r>
          </a:p>
          <a:p>
            <a:pPr>
              <a:buFont typeface="Wingdings" pitchFamily="2" charset="2"/>
              <a:buChar char="v"/>
            </a:pPr>
            <a:r>
              <a:rPr lang="pt-BR" sz="3500" dirty="0"/>
              <a:t>Viabilização do acesso das interpretações ou execuções ao público;</a:t>
            </a:r>
          </a:p>
        </p:txBody>
      </p:sp>
    </p:spTree>
    <p:extLst>
      <p:ext uri="{BB962C8B-B14F-4D97-AF65-F5344CB8AC3E}">
        <p14:creationId xmlns:p14="http://schemas.microsoft.com/office/powerpoint/2010/main" val="3503155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1520" y="620688"/>
            <a:ext cx="7128792" cy="1296144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O que é ECAD?</a:t>
            </a:r>
            <a:endParaRPr lang="pt-B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75"/>
          <a:stretch/>
        </p:blipFill>
        <p:spPr bwMode="auto">
          <a:xfrm>
            <a:off x="2915816" y="1772816"/>
            <a:ext cx="5970526" cy="485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29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23528" y="764704"/>
            <a:ext cx="8424936" cy="58326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pt-BR" sz="3500" dirty="0">
                <a:sym typeface="Wingdings" pitchFamily="2" charset="2"/>
              </a:rPr>
              <a:t>Escritório Central de Arrecadação e </a:t>
            </a:r>
            <a:r>
              <a:rPr lang="pt-BR" sz="3500" dirty="0" smtClean="0">
                <a:sym typeface="Wingdings" pitchFamily="2" charset="2"/>
              </a:rPr>
              <a:t>Distribuição;</a:t>
            </a:r>
          </a:p>
          <a:p>
            <a:pPr>
              <a:buFont typeface="Wingdings" pitchFamily="2" charset="2"/>
              <a:buChar char="v"/>
            </a:pPr>
            <a:endParaRPr lang="pt-BR" sz="3500" dirty="0"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pt-BR" sz="3500" b="1" dirty="0">
                <a:solidFill>
                  <a:schemeClr val="accent3"/>
                </a:solidFill>
              </a:rPr>
              <a:t>Tabela de preços do ECAD</a:t>
            </a:r>
            <a:r>
              <a:rPr lang="pt-BR" sz="3500" b="1" dirty="0" smtClean="0">
                <a:solidFill>
                  <a:schemeClr val="accent3"/>
                </a:solidFill>
              </a:rPr>
              <a:t>: </a:t>
            </a:r>
            <a:endParaRPr lang="pt-BR" sz="3500" dirty="0">
              <a:solidFill>
                <a:schemeClr val="accent3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t-BR" sz="3500" dirty="0">
                <a:sym typeface="Wingdings" pitchFamily="2" charset="2"/>
              </a:rPr>
              <a:t>depende do tipo de usuário (eventual ou permanente</a:t>
            </a:r>
            <a:r>
              <a:rPr lang="pt-BR" sz="3500" dirty="0" smtClean="0">
                <a:sym typeface="Wingdings" pitchFamily="2" charset="2"/>
              </a:rPr>
              <a:t>);</a:t>
            </a:r>
            <a:endParaRPr lang="pt-BR" sz="35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500" dirty="0">
                <a:sym typeface="Wingdings" pitchFamily="2" charset="2"/>
              </a:rPr>
              <a:t>execução ao vivo ou mecânica;</a:t>
            </a:r>
          </a:p>
          <a:p>
            <a:pPr>
              <a:buFont typeface="Wingdings" pitchFamily="2" charset="2"/>
              <a:buChar char="v"/>
            </a:pPr>
            <a:r>
              <a:rPr lang="pt-BR" sz="3500" dirty="0" smtClean="0">
                <a:sym typeface="Wingdings" pitchFamily="2" charset="2"/>
              </a:rPr>
              <a:t>receita </a:t>
            </a:r>
            <a:r>
              <a:rPr lang="pt-BR" sz="3500" dirty="0">
                <a:sym typeface="Wingdings" pitchFamily="2" charset="2"/>
              </a:rPr>
              <a:t>que será gerada vinculada à música;</a:t>
            </a:r>
          </a:p>
          <a:p>
            <a:pPr>
              <a:buFont typeface="Wingdings" pitchFamily="2" charset="2"/>
              <a:buChar char="v"/>
            </a:pPr>
            <a:r>
              <a:rPr lang="pt-BR" sz="3500" dirty="0" smtClean="0">
                <a:sym typeface="Wingdings" pitchFamily="2" charset="2"/>
              </a:rPr>
              <a:t>metragem </a:t>
            </a:r>
            <a:r>
              <a:rPr lang="pt-BR" sz="3500" dirty="0">
                <a:sym typeface="Wingdings" pitchFamily="2" charset="2"/>
              </a:rPr>
              <a:t>do ambiente </a:t>
            </a:r>
            <a:r>
              <a:rPr lang="pt-BR" sz="3500" dirty="0" smtClean="0">
                <a:sym typeface="Wingdings" pitchFamily="2" charset="2"/>
              </a:rPr>
              <a:t>sonorizado.</a:t>
            </a:r>
            <a:endParaRPr lang="pt-BR" sz="35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8675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00050" y="3717032"/>
            <a:ext cx="8229600" cy="2814863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>
                <a:solidFill>
                  <a:schemeClr val="accent2">
                    <a:lumMod val="50000"/>
                  </a:schemeClr>
                </a:solidFill>
              </a:rPr>
              <a:t>Existe </a:t>
            </a:r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lei que fale de uma forma específica de contratação?</a:t>
            </a:r>
            <a:endParaRPr lang="pt-B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36712"/>
            <a:ext cx="9144000" cy="254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08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4032448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Quais as providências a serem tomadas na realização de um projeto cultural?</a:t>
            </a:r>
            <a:endParaRPr lang="pt-B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192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558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23528" y="764704"/>
            <a:ext cx="8424936" cy="58326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pt-BR" sz="3200" dirty="0" smtClean="0">
                <a:sym typeface="Wingdings" pitchFamily="2" charset="2"/>
              </a:rPr>
              <a:t>Direito autoral;</a:t>
            </a:r>
          </a:p>
          <a:p>
            <a:pPr>
              <a:buFont typeface="Wingdings" pitchFamily="2" charset="2"/>
              <a:buChar char="v"/>
            </a:pPr>
            <a:endParaRPr lang="pt-BR" sz="32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200" dirty="0" smtClean="0">
                <a:sym typeface="Wingdings" pitchFamily="2" charset="2"/>
              </a:rPr>
              <a:t>Contratação de pessoal;</a:t>
            </a:r>
          </a:p>
          <a:p>
            <a:pPr>
              <a:buFont typeface="Wingdings" pitchFamily="2" charset="2"/>
              <a:buChar char="v"/>
            </a:pPr>
            <a:endParaRPr lang="pt-BR" sz="32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200" dirty="0" smtClean="0">
                <a:sym typeface="Wingdings" pitchFamily="2" charset="2"/>
              </a:rPr>
              <a:t>Formalização;</a:t>
            </a:r>
          </a:p>
          <a:p>
            <a:pPr>
              <a:buFont typeface="Wingdings" pitchFamily="2" charset="2"/>
              <a:buChar char="v"/>
            </a:pPr>
            <a:endParaRPr lang="pt-BR" sz="32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200" dirty="0" smtClean="0">
                <a:sym typeface="Wingdings" pitchFamily="2" charset="2"/>
              </a:rPr>
              <a:t>Aluguel;</a:t>
            </a:r>
          </a:p>
          <a:p>
            <a:pPr>
              <a:buFont typeface="Wingdings" pitchFamily="2" charset="2"/>
              <a:buChar char="v"/>
            </a:pPr>
            <a:endParaRPr lang="pt-BR" sz="32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200" dirty="0" smtClean="0">
                <a:sym typeface="Wingdings" pitchFamily="2" charset="2"/>
              </a:rPr>
              <a:t>Classificação etária;</a:t>
            </a:r>
          </a:p>
          <a:p>
            <a:pPr>
              <a:buFont typeface="Wingdings" pitchFamily="2" charset="2"/>
              <a:buChar char="v"/>
            </a:pPr>
            <a:endParaRPr lang="pt-BR" sz="32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200" dirty="0" smtClean="0">
                <a:sym typeface="Wingdings" pitchFamily="2" charset="2"/>
              </a:rPr>
              <a:t>Demais serviços necessários.</a:t>
            </a:r>
          </a:p>
          <a:p>
            <a:pPr>
              <a:buFont typeface="Wingdings" pitchFamily="2" charset="2"/>
              <a:buChar char="v"/>
            </a:pPr>
            <a:endParaRPr lang="pt-BR" sz="32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endParaRPr lang="pt-BR" sz="32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3212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980728"/>
            <a:ext cx="7653536" cy="54726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pt-BR" sz="3500" dirty="0"/>
              <a:t>Existe a </a:t>
            </a:r>
            <a:r>
              <a:rPr lang="pt-BR" sz="3500" dirty="0" smtClean="0"/>
              <a:t>LEI Nº 6.533, de Maio de 1978;</a:t>
            </a:r>
          </a:p>
          <a:p>
            <a:pPr>
              <a:buFont typeface="Wingdings" pitchFamily="2" charset="2"/>
              <a:buChar char="v"/>
            </a:pPr>
            <a:endParaRPr lang="pt-BR" sz="3500" dirty="0"/>
          </a:p>
          <a:p>
            <a:pPr>
              <a:buFont typeface="Wingdings" pitchFamily="2" charset="2"/>
              <a:buChar char="v"/>
            </a:pPr>
            <a:r>
              <a:rPr lang="pt-BR" sz="3500" dirty="0" smtClean="0"/>
              <a:t>Os </a:t>
            </a:r>
            <a:r>
              <a:rPr lang="pt-BR" sz="3500" dirty="0"/>
              <a:t>artistas e técnicos tem que estar registrados na Delegacia Regional do Trabalho do Ministério do Trabalho</a:t>
            </a:r>
            <a:r>
              <a:rPr lang="pt-BR" sz="3500" dirty="0" smtClean="0"/>
              <a:t>.</a:t>
            </a: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79658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1520" y="836712"/>
            <a:ext cx="4752528" cy="5472608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Existem outras formas de contratação? </a:t>
            </a:r>
            <a:b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sz="6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t-BR" sz="6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Quais são?</a:t>
            </a:r>
            <a:endParaRPr lang="pt-B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0403" y="908720"/>
            <a:ext cx="357618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46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54726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pt-BR" sz="3500" dirty="0"/>
              <a:t>Contrato de trabalho;</a:t>
            </a:r>
          </a:p>
          <a:p>
            <a:pPr>
              <a:buFont typeface="Wingdings" pitchFamily="2" charset="2"/>
              <a:buChar char="v"/>
            </a:pPr>
            <a:endParaRPr lang="pt-BR" sz="3500" dirty="0"/>
          </a:p>
          <a:p>
            <a:pPr>
              <a:buFont typeface="Wingdings" pitchFamily="2" charset="2"/>
              <a:buChar char="v"/>
            </a:pPr>
            <a:r>
              <a:rPr lang="pt-BR" sz="3500" dirty="0"/>
              <a:t>Deve conter: nomes; dados de identificação dos contratantes, os serviços contratados, materiais a serem empregados, prazo de entrega e a forma de pagamento; prever a multa para o descumprimento; e como serão resolvidos os problemas.</a:t>
            </a:r>
            <a:endParaRPr lang="pt-BR" sz="3500" dirty="0">
              <a:sym typeface="Wingdings" pitchFamily="2" charset="2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endParaRPr lang="pt-BR" sz="3500" dirty="0" smtClean="0"/>
          </a:p>
          <a:p>
            <a:pPr marL="109728" indent="0">
              <a:buClr>
                <a:schemeClr val="accent2">
                  <a:lumMod val="50000"/>
                </a:schemeClr>
              </a:buClr>
              <a:buNone/>
            </a:pP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3913897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788024" y="1700808"/>
            <a:ext cx="4176464" cy="4032448"/>
          </a:xfrm>
        </p:spPr>
        <p:txBody>
          <a:bodyPr>
            <a:noAutofit/>
          </a:bodyPr>
          <a:lstStyle/>
          <a:p>
            <a:pPr algn="ctr"/>
            <a:r>
              <a:rPr lang="pt-BR" sz="5500" b="1" dirty="0" smtClean="0">
                <a:solidFill>
                  <a:schemeClr val="accent2">
                    <a:lumMod val="50000"/>
                  </a:schemeClr>
                </a:solidFill>
              </a:rPr>
              <a:t>Se eu quiser me legalizar como produtor, o que devo fazer?</a:t>
            </a:r>
            <a:endParaRPr lang="pt-BR" sz="5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26"/>
          <a:stretch/>
        </p:blipFill>
        <p:spPr bwMode="auto">
          <a:xfrm>
            <a:off x="9486" y="363605"/>
            <a:ext cx="4562513" cy="649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53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9766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pt-BR" sz="3000" dirty="0"/>
              <a:t>Cooperativas: associação de pessoas para satisfazer necessidades comuns, mínimo de 20 pessoas.</a:t>
            </a:r>
          </a:p>
          <a:p>
            <a:pPr>
              <a:buFont typeface="Wingdings" pitchFamily="2" charset="2"/>
              <a:buChar char="v"/>
            </a:pPr>
            <a:endParaRPr lang="pt-BR" sz="30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000" dirty="0" smtClean="0">
                <a:sym typeface="Wingdings" pitchFamily="2" charset="2"/>
              </a:rPr>
              <a:t>Constituição de empresa: micro ou </a:t>
            </a:r>
            <a:r>
              <a:rPr lang="pt-BR" sz="3000" dirty="0">
                <a:sym typeface="Wingdings" pitchFamily="2" charset="2"/>
              </a:rPr>
              <a:t>pequena empresa; Pagamento do </a:t>
            </a:r>
            <a:r>
              <a:rPr lang="pt-BR" sz="3000" dirty="0" smtClean="0">
                <a:sym typeface="Wingdings" pitchFamily="2" charset="2"/>
              </a:rPr>
              <a:t>Simples e </a:t>
            </a:r>
            <a:r>
              <a:rPr lang="pt-BR" sz="3000" dirty="0" smtClean="0"/>
              <a:t>menor </a:t>
            </a:r>
            <a:r>
              <a:rPr lang="pt-BR" sz="3000" dirty="0"/>
              <a:t>formalidade na escrituração </a:t>
            </a:r>
            <a:r>
              <a:rPr lang="pt-BR" sz="3000" dirty="0" smtClean="0"/>
              <a:t>contábil</a:t>
            </a:r>
            <a:r>
              <a:rPr lang="pt-BR" sz="3000" dirty="0" smtClean="0">
                <a:sym typeface="Wingdings" pitchFamily="2" charset="2"/>
              </a:rPr>
              <a:t>;</a:t>
            </a:r>
          </a:p>
          <a:p>
            <a:pPr>
              <a:buFont typeface="Wingdings" pitchFamily="2" charset="2"/>
              <a:buChar char="v"/>
            </a:pPr>
            <a:endParaRPr lang="pt-BR" sz="30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000" dirty="0" smtClean="0">
                <a:sym typeface="Wingdings" pitchFamily="2" charset="2"/>
              </a:rPr>
              <a:t>Empreendedor individual: </a:t>
            </a:r>
            <a:r>
              <a:rPr lang="pt-BR" sz="3200" dirty="0"/>
              <a:t>faturar no máximo até R$ </a:t>
            </a:r>
            <a:r>
              <a:rPr lang="pt-BR" sz="3200" dirty="0" smtClean="0"/>
              <a:t>60.000,00/ano</a:t>
            </a:r>
            <a:r>
              <a:rPr lang="pt-BR" sz="3200" dirty="0"/>
              <a:t>, não ter participação em outra empresa </a:t>
            </a:r>
            <a:r>
              <a:rPr lang="pt-BR" sz="3200" dirty="0" smtClean="0"/>
              <a:t>e </a:t>
            </a:r>
            <a:r>
              <a:rPr lang="pt-BR" sz="3200" dirty="0"/>
              <a:t>ter no máximo um </a:t>
            </a:r>
            <a:r>
              <a:rPr lang="pt-BR" sz="3200" dirty="0" smtClean="0"/>
              <a:t>empregado.</a:t>
            </a:r>
            <a:endParaRPr lang="pt-BR" sz="30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endParaRPr lang="pt-BR" sz="3000" dirty="0" smtClean="0"/>
          </a:p>
          <a:p>
            <a:pPr>
              <a:buFont typeface="Wingdings" pitchFamily="2" charset="2"/>
              <a:buChar char="v"/>
            </a:pP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02772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4365104"/>
            <a:ext cx="8229600" cy="2160240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O que está protegido pelo direito autoral?</a:t>
            </a:r>
            <a:endParaRPr lang="pt-B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728013"/>
            <a:ext cx="8640960" cy="352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38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pt-BR" sz="3500" dirty="0" smtClean="0"/>
              <a:t>Criações </a:t>
            </a:r>
            <a:r>
              <a:rPr lang="pt-BR" sz="3500" dirty="0"/>
              <a:t>do espírito, expressas por quaisquer meios ou ficadas em quaisquer suportes, tangíveis ou </a:t>
            </a:r>
            <a:r>
              <a:rPr lang="pt-BR" sz="3500" dirty="0" smtClean="0"/>
              <a:t>intangíveis:</a:t>
            </a:r>
          </a:p>
          <a:p>
            <a:pPr marL="109728" indent="0" algn="ctr">
              <a:buNone/>
            </a:pPr>
            <a:endParaRPr lang="pt-BR" sz="3500" dirty="0"/>
          </a:p>
          <a:p>
            <a:pPr marL="109728" indent="0" algn="ctr">
              <a:buNone/>
            </a:pPr>
            <a:endParaRPr lang="pt-BR" sz="3500" dirty="0" smtClean="0"/>
          </a:p>
          <a:p>
            <a:pPr marL="109728" indent="0" algn="ctr">
              <a:buNone/>
            </a:pPr>
            <a:r>
              <a:rPr lang="pt-BR" sz="3500" b="1" i="1" dirty="0"/>
              <a:t>composições musicais, textos, obras audiovisuais e fotográficas, pinturas, esculturas, projetos arquitetônicos, adaptações e traduções, etc.</a:t>
            </a:r>
          </a:p>
          <a:p>
            <a:pPr marL="109728" indent="0" algn="ctr">
              <a:buNone/>
            </a:pPr>
            <a:endParaRPr lang="pt-BR" sz="3500" dirty="0"/>
          </a:p>
          <a:p>
            <a:pPr>
              <a:buClr>
                <a:schemeClr val="accent2">
                  <a:lumMod val="50000"/>
                </a:schemeClr>
              </a:buClr>
            </a:pPr>
            <a:endParaRPr lang="pt-BR" sz="3500" dirty="0" smtClean="0"/>
          </a:p>
          <a:p>
            <a:pPr marL="109728" indent="0">
              <a:buClr>
                <a:schemeClr val="accent2">
                  <a:lumMod val="50000"/>
                </a:schemeClr>
              </a:buClr>
              <a:buNone/>
            </a:pP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3234652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Ângulo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532</Words>
  <Application>Microsoft Office PowerPoint</Application>
  <PresentationFormat>Apresentação na tela (4:3)</PresentationFormat>
  <Paragraphs>66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Urbano</vt:lpstr>
      <vt:lpstr>Contratação de pessoal; Direito autoral; Outras providências legais.     PRINCIPAIS ASPECTOS</vt:lpstr>
      <vt:lpstr>Existe lei que fale de uma forma específica de contratação?</vt:lpstr>
      <vt:lpstr>Apresentação do PowerPoint</vt:lpstr>
      <vt:lpstr>Existem outras formas de contratação?   Quais são?</vt:lpstr>
      <vt:lpstr>Apresentação do PowerPoint</vt:lpstr>
      <vt:lpstr>Se eu quiser me legalizar como produtor, o que devo fazer?</vt:lpstr>
      <vt:lpstr>Apresentação do PowerPoint</vt:lpstr>
      <vt:lpstr>O que está protegido pelo direito autoral?</vt:lpstr>
      <vt:lpstr>Apresentação do PowerPoint</vt:lpstr>
      <vt:lpstr>Quais as principais regras relativas ao direito autoral?</vt:lpstr>
      <vt:lpstr>Apresentação do PowerPoint</vt:lpstr>
      <vt:lpstr>O que posso fazer sem ferir o direito do autor?</vt:lpstr>
      <vt:lpstr>Apresentação do PowerPoint</vt:lpstr>
      <vt:lpstr>O que é domínio público?</vt:lpstr>
      <vt:lpstr>Apresentação do PowerPoint</vt:lpstr>
      <vt:lpstr>O que são direitos conexos ao direito de autor?</vt:lpstr>
      <vt:lpstr>Apresentação do PowerPoint</vt:lpstr>
      <vt:lpstr>O que é ECAD?</vt:lpstr>
      <vt:lpstr>Apresentação do PowerPoint</vt:lpstr>
      <vt:lpstr>Quais as providências a serem tomadas na realização de um projeto cultural?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Contratação de pessoal; Direito autoral; Outras providências legais.     PRINCIPAIS ASPECTOS</dc:title>
  <dc:creator>andrea costa</dc:creator>
  <cp:lastModifiedBy>andrea costa</cp:lastModifiedBy>
  <cp:revision>10</cp:revision>
  <dcterms:created xsi:type="dcterms:W3CDTF">2012-11-12T23:50:49Z</dcterms:created>
  <dcterms:modified xsi:type="dcterms:W3CDTF">2012-11-14T00:03:57Z</dcterms:modified>
</cp:coreProperties>
</file>