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67" r:id="rId4"/>
    <p:sldId id="265" r:id="rId5"/>
    <p:sldId id="270" r:id="rId6"/>
    <p:sldId id="264" r:id="rId7"/>
    <p:sldId id="268" r:id="rId8"/>
    <p:sldId id="266" r:id="rId9"/>
    <p:sldId id="271" r:id="rId10"/>
    <p:sldId id="272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8C88-513E-4BAD-95F4-3CF3876B75BE}" type="datetimeFigureOut">
              <a:rPr lang="pt-BR" smtClean="0"/>
              <a:pPr/>
              <a:t>05/11/2012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6527-1F3C-40EB-AA80-0D1E90F621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71800" y="404664"/>
            <a:ext cx="5832648" cy="1584176"/>
          </a:xfrm>
        </p:spPr>
        <p:txBody>
          <a:bodyPr>
            <a:noAutofit/>
          </a:bodyPr>
          <a:lstStyle/>
          <a:p>
            <a:r>
              <a:rPr lang="pt-BR" sz="6000" b="1" dirty="0" smtClean="0">
                <a:solidFill>
                  <a:schemeClr val="accent3">
                    <a:lumMod val="50000"/>
                  </a:schemeClr>
                </a:solidFill>
              </a:rPr>
              <a:t>Roteiro Legal – </a:t>
            </a:r>
            <a:br>
              <a:rPr lang="pt-BR" sz="6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6000" b="1" dirty="0" smtClean="0">
                <a:solidFill>
                  <a:schemeClr val="accent3">
                    <a:lumMod val="50000"/>
                  </a:schemeClr>
                </a:solidFill>
              </a:rPr>
              <a:t>projetos culturais</a:t>
            </a:r>
            <a:endParaRPr lang="pt-BR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http://o2filmes.com/_images/thumbnails/equipe_bastidores-cro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04" b="30391"/>
          <a:stretch/>
        </p:blipFill>
        <p:spPr bwMode="auto">
          <a:xfrm>
            <a:off x="0" y="2942303"/>
            <a:ext cx="9144000" cy="391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980728"/>
            <a:ext cx="2123728" cy="2759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lipse 2"/>
          <p:cNvSpPr/>
          <p:nvPr/>
        </p:nvSpPr>
        <p:spPr>
          <a:xfrm>
            <a:off x="755576" y="3068960"/>
            <a:ext cx="1008112" cy="6716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6639074" cy="4803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91680" y="3803778"/>
            <a:ext cx="182855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48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5652120" y="980728"/>
            <a:ext cx="3168352" cy="554461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</a:rPr>
              <a:t>De quem é a obra?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 autorização, licença e cessão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800" b="1" dirty="0">
              <a:solidFill>
                <a:schemeClr val="bg1">
                  <a:lumMod val="95000"/>
                </a:schemeClr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A obra usa outras obras protegidas por direito autoral?  autorização, licença e cessão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endParaRPr lang="pt-BR" sz="2800" b="1" dirty="0">
              <a:solidFill>
                <a:schemeClr val="bg1">
                  <a:lumMod val="95000"/>
                </a:schemeClr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Quais as entidades associadas?</a:t>
            </a:r>
            <a:endParaRPr lang="pt-BR" sz="28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96944" cy="1368152"/>
          </a:xfrm>
        </p:spPr>
        <p:txBody>
          <a:bodyPr>
            <a:noAutofit/>
          </a:bodyPr>
          <a:lstStyle/>
          <a:p>
            <a:pPr algn="l"/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  <a:t>1. FORMATAÇÃO DO PROJETO</a:t>
            </a:r>
            <a:b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  <a:t>DIREITO AUTORAL</a:t>
            </a:r>
            <a:endParaRPr lang="pt-BR" sz="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251520" y="3068960"/>
            <a:ext cx="1512168" cy="1008112"/>
          </a:xfrm>
          <a:solidFill>
            <a:srgbClr val="C0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pt-BR" sz="1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IDÉIA</a:t>
            </a: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411760" y="2780928"/>
            <a:ext cx="2448272" cy="216024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FORMATAÇÃO DO PROJETO </a:t>
            </a:r>
            <a:r>
              <a:rPr lang="pt-BR" sz="4000" b="1" dirty="0" smtClean="0">
                <a:solidFill>
                  <a:schemeClr val="bg1">
                    <a:lumMod val="95000"/>
                  </a:schemeClr>
                </a:solidFill>
              </a:rPr>
              <a:t>DIREITO </a:t>
            </a:r>
            <a:r>
              <a:rPr lang="pt-BR" sz="4000" b="1" dirty="0" smtClean="0">
                <a:solidFill>
                  <a:schemeClr val="bg1">
                    <a:lumMod val="95000"/>
                  </a:schemeClr>
                </a:solidFill>
              </a:rPr>
              <a:t>AUTORAL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4" name="Seta para a direita listrada 13"/>
          <p:cNvSpPr/>
          <p:nvPr/>
        </p:nvSpPr>
        <p:spPr>
          <a:xfrm>
            <a:off x="1547664" y="3068960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listrada 14"/>
          <p:cNvSpPr/>
          <p:nvPr/>
        </p:nvSpPr>
        <p:spPr>
          <a:xfrm>
            <a:off x="4788024" y="3068960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084" y="4509120"/>
            <a:ext cx="1692636" cy="219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ipse 10"/>
          <p:cNvSpPr/>
          <p:nvPr/>
        </p:nvSpPr>
        <p:spPr>
          <a:xfrm>
            <a:off x="715158" y="6169151"/>
            <a:ext cx="803477" cy="5396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5076056" y="692696"/>
            <a:ext cx="3168352" cy="5544616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Do próprio autor, domínio público ou precisa de autorização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800" b="1" dirty="0">
              <a:solidFill>
                <a:schemeClr val="bg1"/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 Domínio público ou necessária a autorização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endParaRPr lang="pt-BR" sz="2800" b="1" dirty="0">
              <a:solidFill>
                <a:schemeClr val="bg1"/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ABDR, SBAT, ECAD, AUTVISA SINDICATO DOS ARTISTAS, </a:t>
            </a:r>
            <a:endParaRPr lang="pt-BR" sz="2800" b="1" dirty="0" smtClean="0">
              <a:solidFill>
                <a:schemeClr val="bg1"/>
              </a:solidFill>
            </a:endParaRPr>
          </a:p>
        </p:txBody>
      </p:sp>
      <p:sp>
        <p:nvSpPr>
          <p:cNvPr id="15" name="Seta para a direita listrada 14"/>
          <p:cNvSpPr/>
          <p:nvPr/>
        </p:nvSpPr>
        <p:spPr>
          <a:xfrm>
            <a:off x="3995936" y="2780928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755576" y="692696"/>
            <a:ext cx="3168352" cy="554461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</a:rPr>
              <a:t>De quem é a obra?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 autorização, licença e cessão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800" b="1" dirty="0">
              <a:solidFill>
                <a:schemeClr val="bg1">
                  <a:lumMod val="95000"/>
                </a:schemeClr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A obra usa outras obras protegidas por direito autoral?  autorização, licença e cessão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endParaRPr lang="pt-BR" sz="2800" b="1" dirty="0">
              <a:solidFill>
                <a:schemeClr val="bg1">
                  <a:lumMod val="95000"/>
                </a:schemeClr>
              </a:solidFill>
              <a:sym typeface="Wingdings" pitchFamily="2" charset="2"/>
            </a:endParaRP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Quais as entidades associadas?</a:t>
            </a:r>
            <a:endParaRPr lang="pt-BR" sz="28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5508104" y="908720"/>
            <a:ext cx="3384376" cy="576064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Quais as ações legais coadjuvantes para realização do projeto?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Como legalizar as necessidades logísticas do projeto?</a:t>
            </a: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Há outros aspectos jurídicos a serem considerados?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136904" cy="1152128"/>
          </a:xfrm>
        </p:spPr>
        <p:txBody>
          <a:bodyPr>
            <a:noAutofit/>
          </a:bodyPr>
          <a:lstStyle/>
          <a:p>
            <a:pPr algn="l"/>
            <a:r>
              <a:rPr lang="pt-BR" sz="5000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  <a:t>. FORMATAÇÃO DO PROJETO - LEGALIDADE</a:t>
            </a:r>
            <a:endParaRPr lang="pt-BR" sz="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267744" y="2636912"/>
            <a:ext cx="2880320" cy="18722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FORMATAÇÃO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DO PROJETO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4000" b="1" noProof="0" dirty="0" smtClean="0">
                <a:solidFill>
                  <a:schemeClr val="bg1">
                    <a:lumMod val="95000"/>
                  </a:schemeClr>
                </a:solidFill>
              </a:rPr>
              <a:t>LEGALIDADE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eta para a direita listrada 13"/>
          <p:cNvSpPr/>
          <p:nvPr/>
        </p:nvSpPr>
        <p:spPr>
          <a:xfrm>
            <a:off x="1763688" y="3068960"/>
            <a:ext cx="792088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listrada 14"/>
          <p:cNvSpPr/>
          <p:nvPr/>
        </p:nvSpPr>
        <p:spPr>
          <a:xfrm>
            <a:off x="4932040" y="2924944"/>
            <a:ext cx="1008112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251520" y="3068960"/>
            <a:ext cx="1512168" cy="1008112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1000" b="1" i="0" u="none" strike="noStrike" kern="1200" cap="none" spc="0" normalizeH="0" baseline="0" noProof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IDÉIA</a:t>
            </a:r>
            <a:endParaRPr kumimoji="0" lang="pt-B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084" y="4509120"/>
            <a:ext cx="1692636" cy="219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lipse 9"/>
          <p:cNvSpPr/>
          <p:nvPr/>
        </p:nvSpPr>
        <p:spPr>
          <a:xfrm>
            <a:off x="715158" y="6169151"/>
            <a:ext cx="803477" cy="5396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4427984" y="620688"/>
            <a:ext cx="4392488" cy="5760640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- Como se dará a contratação? Por meio de pessoa física, jurídica?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Como será feito o registro e comprovação do desembolso financeiro?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r>
              <a:rPr lang="pt-BR" sz="2800" b="1" dirty="0" smtClean="0">
                <a:solidFill>
                  <a:schemeClr val="bg1"/>
                </a:solidFill>
                <a:sym typeface="Wingdings" pitchFamily="2" charset="2"/>
              </a:rPr>
              <a:t>Haverá participação de menor? A obra sofre restrição de faixa etária? Lida com algum tema contrário ao direito em geral(drogas, pedofilia, minorias, políticos)?</a:t>
            </a:r>
          </a:p>
          <a:p>
            <a:pPr lvl="0" algn="ctr">
              <a:spcBef>
                <a:spcPct val="20000"/>
              </a:spcBef>
              <a:buFontTx/>
              <a:buChar char="-"/>
            </a:pPr>
            <a:endParaRPr lang="pt-BR" sz="2800" b="1" dirty="0" smtClean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5" name="Seta para a direita listrada 14"/>
          <p:cNvSpPr/>
          <p:nvPr/>
        </p:nvSpPr>
        <p:spPr>
          <a:xfrm>
            <a:off x="3275856" y="2780928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95536" y="908720"/>
            <a:ext cx="2808312" cy="489654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Como legalizar as necessidades logísticas do projeto?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Há outros aspectos jurídicos a serem considerados?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5868144" y="1196752"/>
            <a:ext cx="2952328" cy="482453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</a:rPr>
              <a:t>Quem vai fazer o serviço?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</a:rPr>
              <a:t>Como?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Por quanto tempo?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Há modelo de contratação a ser seguido?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Qual?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Quais as entidades a serem contatadas? </a:t>
            </a:r>
            <a:endParaRPr lang="pt-BR" sz="26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560840" cy="1152128"/>
          </a:xfrm>
        </p:spPr>
        <p:txBody>
          <a:bodyPr>
            <a:noAutofit/>
          </a:bodyPr>
          <a:lstStyle/>
          <a:p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  <a:t>3. EXECUÇÃO DO PROJETO – PESSOAL</a:t>
            </a:r>
            <a:endParaRPr lang="pt-BR" sz="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1656184" cy="1512168"/>
          </a:xfrm>
          <a:solidFill>
            <a:schemeClr val="accent6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pt-BR" sz="1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PROJETO PRONTO</a:t>
            </a: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555776" y="2420888"/>
            <a:ext cx="2664296" cy="18722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EXECUÇÃO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DO PROJETO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4000" b="1" dirty="0" smtClean="0">
                <a:solidFill>
                  <a:schemeClr val="bg1">
                    <a:lumMod val="95000"/>
                  </a:schemeClr>
                </a:solidFill>
              </a:rPr>
              <a:t>PESSOAL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eta para a direita listrada 13"/>
          <p:cNvSpPr/>
          <p:nvPr/>
        </p:nvSpPr>
        <p:spPr>
          <a:xfrm>
            <a:off x="1763688" y="2852936"/>
            <a:ext cx="1008112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listrada 14"/>
          <p:cNvSpPr/>
          <p:nvPr/>
        </p:nvSpPr>
        <p:spPr>
          <a:xfrm>
            <a:off x="5004048" y="2780928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084" y="4509120"/>
            <a:ext cx="1692636" cy="219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ipse 10"/>
          <p:cNvSpPr/>
          <p:nvPr/>
        </p:nvSpPr>
        <p:spPr>
          <a:xfrm>
            <a:off x="715158" y="6169151"/>
            <a:ext cx="803477" cy="5396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3923928" y="548680"/>
            <a:ext cx="4896544" cy="5616624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Será preciso contratar artistas, contra-regras, publicitários?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As pessoas escolhidas atendem aos requisitos profissionais?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Foi firmado contrato com especificação do serviço, tempo, forma de pagamento, obrigações de ambas as partes?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Houve registro no DRT?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Contatou-se os sindicatos e associações </a:t>
            </a:r>
            <a:r>
              <a:rPr lang="pt-BR" sz="2800" b="1" dirty="0" smtClean="0">
                <a:solidFill>
                  <a:schemeClr val="bg1"/>
                </a:solidFill>
              </a:rPr>
              <a:t>necessárias</a:t>
            </a:r>
            <a:r>
              <a:rPr lang="pt-BR" sz="2800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5" name="Seta para a direita listrada 14"/>
          <p:cNvSpPr/>
          <p:nvPr/>
        </p:nvSpPr>
        <p:spPr>
          <a:xfrm>
            <a:off x="2843808" y="2780928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67544" y="620688"/>
            <a:ext cx="2304256" cy="576064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</a:rPr>
              <a:t>Quem vai fazer o serviço?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</a:rPr>
              <a:t>Como?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  <a:sym typeface="Wingdings" pitchFamily="2" charset="2"/>
              </a:rPr>
              <a:t>Por quanto tempo?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  <a:sym typeface="Wingdings" pitchFamily="2" charset="2"/>
              </a:rPr>
              <a:t>Há modelo de contratação a ser seguido?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  <a:sym typeface="Wingdings" pitchFamily="2" charset="2"/>
              </a:rPr>
              <a:t>Qual?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600" b="1" dirty="0" smtClean="0">
                <a:solidFill>
                  <a:schemeClr val="bg1"/>
                </a:solidFill>
                <a:sym typeface="Wingdings" pitchFamily="2" charset="2"/>
              </a:rPr>
              <a:t>Quais as entidades contatadas? </a:t>
            </a:r>
            <a:endParaRPr lang="pt-BR" sz="2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5508104" y="908720"/>
            <a:ext cx="3384376" cy="554461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Tx/>
              <a:buChar char="-"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Quais as ações coadjuvantes para realização?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Quais os recursos necessários?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Qual o espaço e material necessário?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Qual o tipo de contrato?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É preciso seguro?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96944" cy="1296144"/>
          </a:xfrm>
        </p:spPr>
        <p:txBody>
          <a:bodyPr>
            <a:noAutofit/>
          </a:bodyPr>
          <a:lstStyle/>
          <a:p>
            <a:pPr algn="l"/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</a:rPr>
              <a:t>4. EXECUÇÃO DO PROJETO – SUPORTE</a:t>
            </a:r>
            <a:endParaRPr lang="pt-BR" sz="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251520" y="2852936"/>
            <a:ext cx="1656184" cy="1512168"/>
          </a:xfrm>
          <a:solidFill>
            <a:schemeClr val="accent6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pt-BR" sz="1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PROJETO PRONTO</a:t>
            </a: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483768" y="2636912"/>
            <a:ext cx="2664296" cy="18722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EXECUÇÃO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DO PROJETO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4000" b="1" noProof="0" dirty="0" smtClean="0">
                <a:solidFill>
                  <a:schemeClr val="bg1">
                    <a:lumMod val="95000"/>
                  </a:schemeClr>
                </a:solidFill>
              </a:rPr>
              <a:t>SUPORTE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eta para a direita listrada 13"/>
          <p:cNvSpPr/>
          <p:nvPr/>
        </p:nvSpPr>
        <p:spPr>
          <a:xfrm>
            <a:off x="1763688" y="3068960"/>
            <a:ext cx="1008112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listrada 14"/>
          <p:cNvSpPr/>
          <p:nvPr/>
        </p:nvSpPr>
        <p:spPr>
          <a:xfrm>
            <a:off x="4932040" y="2996952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084" y="4509120"/>
            <a:ext cx="1692636" cy="219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ipse 10"/>
          <p:cNvSpPr/>
          <p:nvPr/>
        </p:nvSpPr>
        <p:spPr>
          <a:xfrm>
            <a:off x="715158" y="6169151"/>
            <a:ext cx="803477" cy="5396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/>
          <p:cNvSpPr txBox="1">
            <a:spLocks/>
          </p:cNvSpPr>
          <p:nvPr/>
        </p:nvSpPr>
        <p:spPr>
          <a:xfrm>
            <a:off x="3851920" y="188640"/>
            <a:ext cx="5112568" cy="6408712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Tx/>
              <a:buChar char="-"/>
            </a:pPr>
            <a:r>
              <a:rPr lang="pt-BR" sz="2500" b="1" dirty="0" smtClean="0">
                <a:solidFill>
                  <a:schemeClr val="bg1"/>
                </a:solidFill>
                <a:sym typeface="Wingdings" pitchFamily="2" charset="2"/>
              </a:rPr>
              <a:t>Precisa de transporte, alimentação, hospedagem, divulgação?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Será preciso contratar artistas, contra-regras, publicitários?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As pessoas escolhidas atendem aos requisitos profissionais?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Foi firmado contrato com especificação do serviço, tempo, pagamento, obrigações das partes?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Houve registro no DRT?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Contatou-se os sindicatos e associações necessários?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 smtClean="0">
                <a:solidFill>
                  <a:schemeClr val="bg1"/>
                </a:solidFill>
              </a:rPr>
              <a:t>Autorizações dos órgãos competentes, seguro, responsabilidade civil e penal?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51520" y="188640"/>
            <a:ext cx="2808312" cy="64807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Tx/>
              <a:buChar char="-"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Quais as ações coadjuvantes para realização?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Quais os recursos necessários?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Qual o espaço e material necessário?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Qual o tipo de contrato?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000" b="1" dirty="0" smtClean="0">
                <a:solidFill>
                  <a:schemeClr val="bg1">
                    <a:lumMod val="95000"/>
                  </a:schemeClr>
                </a:solidFill>
              </a:rPr>
              <a:t>E com relação a  sinistro?</a:t>
            </a:r>
          </a:p>
        </p:txBody>
      </p:sp>
      <p:sp>
        <p:nvSpPr>
          <p:cNvPr id="15" name="Seta para a direita listrada 14"/>
          <p:cNvSpPr/>
          <p:nvPr/>
        </p:nvSpPr>
        <p:spPr>
          <a:xfrm>
            <a:off x="3059832" y="2924944"/>
            <a:ext cx="1080120" cy="1080120"/>
          </a:xfrm>
          <a:prstGeom prst="stripedRightArrow">
            <a:avLst>
              <a:gd name="adj1" fmla="val 61852"/>
              <a:gd name="adj2" fmla="val 5423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478</Words>
  <Application>Microsoft Office PowerPoint</Application>
  <PresentationFormat>Apresentação na tela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Roteiro Legal –  projetos culturais</vt:lpstr>
      <vt:lpstr>1. FORMATAÇÃO DO PROJETO DIREITO AUTORAL</vt:lpstr>
      <vt:lpstr>Apresentação do PowerPoint</vt:lpstr>
      <vt:lpstr>2. FORMATAÇÃO DO PROJETO - LEGALIDADE</vt:lpstr>
      <vt:lpstr>Apresentação do PowerPoint</vt:lpstr>
      <vt:lpstr>3. EXECUÇÃO DO PROJETO – PESSOAL</vt:lpstr>
      <vt:lpstr>Apresentação do PowerPoint</vt:lpstr>
      <vt:lpstr>4. EXECUÇÃO DO PROJETO – SUPORTE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Principais aspectos legais a serem observados em produção cultural</dc:title>
  <dc:creator>andrea costa</dc:creator>
  <cp:lastModifiedBy>andrea costa</cp:lastModifiedBy>
  <cp:revision>42</cp:revision>
  <dcterms:created xsi:type="dcterms:W3CDTF">2010-06-14T12:08:23Z</dcterms:created>
  <dcterms:modified xsi:type="dcterms:W3CDTF">2012-11-06T00:13:36Z</dcterms:modified>
</cp:coreProperties>
</file>