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36" r:id="rId1"/>
  </p:sldMasterIdLst>
  <p:sldIdLst>
    <p:sldId id="276" r:id="rId2"/>
    <p:sldId id="344" r:id="rId3"/>
    <p:sldId id="263" r:id="rId4"/>
    <p:sldId id="345" r:id="rId5"/>
    <p:sldId id="274" r:id="rId6"/>
    <p:sldId id="348" r:id="rId7"/>
    <p:sldId id="346" r:id="rId8"/>
    <p:sldId id="347" r:id="rId9"/>
    <p:sldId id="349" r:id="rId10"/>
    <p:sldId id="340" r:id="rId11"/>
    <p:sldId id="262" r:id="rId12"/>
    <p:sldId id="339" r:id="rId13"/>
    <p:sldId id="286" r:id="rId14"/>
    <p:sldId id="278" r:id="rId15"/>
    <p:sldId id="259" r:id="rId16"/>
    <p:sldId id="272" r:id="rId17"/>
    <p:sldId id="273" r:id="rId18"/>
    <p:sldId id="283" r:id="rId19"/>
    <p:sldId id="260" r:id="rId20"/>
    <p:sldId id="266" r:id="rId21"/>
    <p:sldId id="284" r:id="rId22"/>
    <p:sldId id="264" r:id="rId23"/>
    <p:sldId id="268" r:id="rId24"/>
    <p:sldId id="261" r:id="rId25"/>
    <p:sldId id="285" r:id="rId26"/>
    <p:sldId id="303" r:id="rId27"/>
    <p:sldId id="304" r:id="rId28"/>
    <p:sldId id="305" r:id="rId29"/>
    <p:sldId id="288" r:id="rId30"/>
    <p:sldId id="289" r:id="rId31"/>
    <p:sldId id="298" r:id="rId32"/>
    <p:sldId id="290" r:id="rId33"/>
    <p:sldId id="299" r:id="rId34"/>
    <p:sldId id="291" r:id="rId35"/>
    <p:sldId id="300" r:id="rId36"/>
    <p:sldId id="296" r:id="rId37"/>
    <p:sldId id="301" r:id="rId38"/>
    <p:sldId id="270" r:id="rId39"/>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33"/>
    <a:srgbClr val="C864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6912" autoAdjust="0"/>
    <p:restoredTop sz="94660"/>
  </p:normalViewPr>
  <p:slideViewPr>
    <p:cSldViewPr>
      <p:cViewPr varScale="1">
        <p:scale>
          <a:sx n="69" d="100"/>
          <a:sy n="69" d="100"/>
        </p:scale>
        <p:origin x="-1182"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14" name="Título 13"/>
          <p:cNvSpPr>
            <a:spLocks noGrp="1"/>
          </p:cNvSpPr>
          <p:nvPr>
            <p:ph type="ctrTitle"/>
          </p:nvPr>
        </p:nvSpPr>
        <p:spPr>
          <a:xfrm>
            <a:off x="1432560" y="359898"/>
            <a:ext cx="7406640" cy="1472184"/>
          </a:xfrm>
        </p:spPr>
        <p:txBody>
          <a:bodyPr anchor="b"/>
          <a:lstStyle>
            <a:lvl1pPr algn="l">
              <a:defRPr/>
            </a:lvl1pPr>
            <a:extLst/>
          </a:lstStyle>
          <a:p>
            <a:r>
              <a:rPr kumimoji="0" lang="pt-BR" smtClean="0"/>
              <a:t>Clique para editar o estilo do título mestre</a:t>
            </a:r>
            <a:endParaRPr kumimoji="0" lang="en-US"/>
          </a:p>
        </p:txBody>
      </p:sp>
      <p:sp>
        <p:nvSpPr>
          <p:cNvPr id="22" name="Subtítulo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pt-BR" smtClean="0"/>
              <a:t>Clique para editar o estilo do subtítulo mestre</a:t>
            </a:r>
            <a:endParaRPr kumimoji="0" lang="en-US"/>
          </a:p>
        </p:txBody>
      </p:sp>
      <p:sp>
        <p:nvSpPr>
          <p:cNvPr id="7" name="Espaço Reservado para Data 6"/>
          <p:cNvSpPr>
            <a:spLocks noGrp="1"/>
          </p:cNvSpPr>
          <p:nvPr>
            <p:ph type="dt" sz="half" idx="10"/>
          </p:nvPr>
        </p:nvSpPr>
        <p:spPr/>
        <p:txBody>
          <a:bodyPr/>
          <a:lstStyle>
            <a:extLst/>
          </a:lstStyle>
          <a:p>
            <a:fld id="{16C5015B-6F19-4D4D-ADC8-7A740B9FFE3F}" type="datetimeFigureOut">
              <a:rPr lang="pt-BR" smtClean="0"/>
              <a:pPr/>
              <a:t>08/08/2014</a:t>
            </a:fld>
            <a:endParaRPr lang="pt-BR"/>
          </a:p>
        </p:txBody>
      </p:sp>
      <p:sp>
        <p:nvSpPr>
          <p:cNvPr id="20" name="Espaço Reservado para Rodapé 19"/>
          <p:cNvSpPr>
            <a:spLocks noGrp="1"/>
          </p:cNvSpPr>
          <p:nvPr>
            <p:ph type="ftr" sz="quarter" idx="11"/>
          </p:nvPr>
        </p:nvSpPr>
        <p:spPr/>
        <p:txBody>
          <a:bodyPr/>
          <a:lstStyle>
            <a:extLst/>
          </a:lstStyle>
          <a:p>
            <a:endParaRPr lang="pt-BR"/>
          </a:p>
        </p:txBody>
      </p:sp>
      <p:sp>
        <p:nvSpPr>
          <p:cNvPr id="10" name="Espaço Reservado para Número de Slide 9"/>
          <p:cNvSpPr>
            <a:spLocks noGrp="1"/>
          </p:cNvSpPr>
          <p:nvPr>
            <p:ph type="sldNum" sz="quarter" idx="12"/>
          </p:nvPr>
        </p:nvSpPr>
        <p:spPr/>
        <p:txBody>
          <a:bodyPr/>
          <a:lstStyle>
            <a:extLst/>
          </a:lstStyle>
          <a:p>
            <a:fld id="{9A696E4D-B6E1-4E3A-9712-7A0EE3D8B9FB}" type="slidenum">
              <a:rPr lang="pt-BR" smtClean="0"/>
              <a:pPr/>
              <a:t>‹nº›</a:t>
            </a:fld>
            <a:endParaRPr lang="pt-BR"/>
          </a:p>
        </p:txBody>
      </p:sp>
      <p:sp>
        <p:nvSpPr>
          <p:cNvPr id="8" name="Elipse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ipse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extLst/>
          </a:lstStyle>
          <a:p>
            <a:r>
              <a:rPr kumimoji="0" lang="pt-BR" smtClean="0"/>
              <a:t>Clique para editar o estilo do título mestre</a:t>
            </a:r>
            <a:endParaRPr kumimoji="0" lang="en-US"/>
          </a:p>
        </p:txBody>
      </p:sp>
      <p:sp>
        <p:nvSpPr>
          <p:cNvPr id="3" name="Espaço Reservado para Texto Vertical 2"/>
          <p:cNvSpPr>
            <a:spLocks noGrp="1"/>
          </p:cNvSpPr>
          <p:nvPr>
            <p:ph type="body" orient="vert" idx="1"/>
          </p:nvPr>
        </p:nvSpPr>
        <p:spPr/>
        <p:txBody>
          <a:bodyPr vert="eaVert"/>
          <a:lstStyle>
            <a:extLs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extLst/>
          </a:lstStyle>
          <a:p>
            <a:fld id="{16C5015B-6F19-4D4D-ADC8-7A740B9FFE3F}" type="datetimeFigureOut">
              <a:rPr lang="pt-BR" smtClean="0"/>
              <a:pPr/>
              <a:t>08/08/2014</a:t>
            </a:fld>
            <a:endParaRPr lang="pt-BR"/>
          </a:p>
        </p:txBody>
      </p:sp>
      <p:sp>
        <p:nvSpPr>
          <p:cNvPr id="5" name="Espaço Reservado para Rodapé 4"/>
          <p:cNvSpPr>
            <a:spLocks noGrp="1"/>
          </p:cNvSpPr>
          <p:nvPr>
            <p:ph type="ftr" sz="quarter" idx="11"/>
          </p:nvPr>
        </p:nvSpPr>
        <p:spPr/>
        <p:txBody>
          <a:bodyPr/>
          <a:lstStyle>
            <a:extLst/>
          </a:lstStyle>
          <a:p>
            <a:endParaRPr lang="pt-BR"/>
          </a:p>
        </p:txBody>
      </p:sp>
      <p:sp>
        <p:nvSpPr>
          <p:cNvPr id="6" name="Espaço Reservado para Número de Slide 5"/>
          <p:cNvSpPr>
            <a:spLocks noGrp="1"/>
          </p:cNvSpPr>
          <p:nvPr>
            <p:ph type="sldNum" sz="quarter" idx="12"/>
          </p:nvPr>
        </p:nvSpPr>
        <p:spPr/>
        <p:txBody>
          <a:bodyPr/>
          <a:lstStyle>
            <a:extLst/>
          </a:lstStyle>
          <a:p>
            <a:fld id="{9A696E4D-B6E1-4E3A-9712-7A0EE3D8B9FB}" type="slidenum">
              <a:rPr lang="pt-BR" smtClean="0"/>
              <a:pPr/>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858000" y="274639"/>
            <a:ext cx="1828800" cy="5851525"/>
          </a:xfrm>
        </p:spPr>
        <p:txBody>
          <a:bodyPr vert="eaVert"/>
          <a:lstStyle>
            <a:extLst/>
          </a:lstStyle>
          <a:p>
            <a:r>
              <a:rPr kumimoji="0" lang="pt-BR" smtClean="0"/>
              <a:t>Clique para editar o estilo do título mestre</a:t>
            </a:r>
            <a:endParaRPr kumimoji="0" lang="en-US"/>
          </a:p>
        </p:txBody>
      </p:sp>
      <p:sp>
        <p:nvSpPr>
          <p:cNvPr id="3" name="Espaço Reservado para Texto Vertical 2"/>
          <p:cNvSpPr>
            <a:spLocks noGrp="1"/>
          </p:cNvSpPr>
          <p:nvPr>
            <p:ph type="body" orient="vert" idx="1"/>
          </p:nvPr>
        </p:nvSpPr>
        <p:spPr>
          <a:xfrm>
            <a:off x="1143000" y="274640"/>
            <a:ext cx="5562600" cy="5851525"/>
          </a:xfrm>
        </p:spPr>
        <p:txBody>
          <a:bodyPr vert="eaVert"/>
          <a:lstStyle>
            <a:extLs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extLst/>
          </a:lstStyle>
          <a:p>
            <a:fld id="{16C5015B-6F19-4D4D-ADC8-7A740B9FFE3F}" type="datetimeFigureOut">
              <a:rPr lang="pt-BR" smtClean="0"/>
              <a:pPr/>
              <a:t>08/08/2014</a:t>
            </a:fld>
            <a:endParaRPr lang="pt-BR"/>
          </a:p>
        </p:txBody>
      </p:sp>
      <p:sp>
        <p:nvSpPr>
          <p:cNvPr id="5" name="Espaço Reservado para Rodapé 4"/>
          <p:cNvSpPr>
            <a:spLocks noGrp="1"/>
          </p:cNvSpPr>
          <p:nvPr>
            <p:ph type="ftr" sz="quarter" idx="11"/>
          </p:nvPr>
        </p:nvSpPr>
        <p:spPr/>
        <p:txBody>
          <a:bodyPr/>
          <a:lstStyle>
            <a:extLst/>
          </a:lstStyle>
          <a:p>
            <a:endParaRPr lang="pt-BR"/>
          </a:p>
        </p:txBody>
      </p:sp>
      <p:sp>
        <p:nvSpPr>
          <p:cNvPr id="6" name="Espaço Reservado para Número de Slide 5"/>
          <p:cNvSpPr>
            <a:spLocks noGrp="1"/>
          </p:cNvSpPr>
          <p:nvPr>
            <p:ph type="sldNum" sz="quarter" idx="12"/>
          </p:nvPr>
        </p:nvSpPr>
        <p:spPr/>
        <p:txBody>
          <a:bodyPr/>
          <a:lstStyle>
            <a:extLst/>
          </a:lstStyle>
          <a:p>
            <a:fld id="{9A696E4D-B6E1-4E3A-9712-7A0EE3D8B9FB}" type="slidenum">
              <a:rPr lang="pt-BR" smtClean="0"/>
              <a:pPr/>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extLst/>
          </a:lstStyle>
          <a:p>
            <a:r>
              <a:rPr kumimoji="0" lang="pt-BR" smtClean="0"/>
              <a:t>Clique para editar o estilo do título mestre</a:t>
            </a:r>
            <a:endParaRPr kumimoji="0" lang="en-US"/>
          </a:p>
        </p:txBody>
      </p:sp>
      <p:sp>
        <p:nvSpPr>
          <p:cNvPr id="3" name="Espaço Reservado para Conteúdo 2"/>
          <p:cNvSpPr>
            <a:spLocks noGrp="1"/>
          </p:cNvSpPr>
          <p:nvPr>
            <p:ph idx="1"/>
          </p:nvPr>
        </p:nvSpPr>
        <p:spPr/>
        <p:txBody>
          <a:bodyPr/>
          <a:lstStyle>
            <a:extLs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extLst/>
          </a:lstStyle>
          <a:p>
            <a:fld id="{16C5015B-6F19-4D4D-ADC8-7A740B9FFE3F}" type="datetimeFigureOut">
              <a:rPr lang="pt-BR" smtClean="0"/>
              <a:pPr/>
              <a:t>08/08/2014</a:t>
            </a:fld>
            <a:endParaRPr lang="pt-BR"/>
          </a:p>
        </p:txBody>
      </p:sp>
      <p:sp>
        <p:nvSpPr>
          <p:cNvPr id="5" name="Espaço Reservado para Rodapé 4"/>
          <p:cNvSpPr>
            <a:spLocks noGrp="1"/>
          </p:cNvSpPr>
          <p:nvPr>
            <p:ph type="ftr" sz="quarter" idx="11"/>
          </p:nvPr>
        </p:nvSpPr>
        <p:spPr/>
        <p:txBody>
          <a:bodyPr/>
          <a:lstStyle>
            <a:extLst/>
          </a:lstStyle>
          <a:p>
            <a:endParaRPr lang="pt-BR"/>
          </a:p>
        </p:txBody>
      </p:sp>
      <p:sp>
        <p:nvSpPr>
          <p:cNvPr id="6" name="Espaço Reservado para Número de Slide 5"/>
          <p:cNvSpPr>
            <a:spLocks noGrp="1"/>
          </p:cNvSpPr>
          <p:nvPr>
            <p:ph type="sldNum" sz="quarter" idx="12"/>
          </p:nvPr>
        </p:nvSpPr>
        <p:spPr/>
        <p:txBody>
          <a:bodyPr/>
          <a:lstStyle>
            <a:extLst/>
          </a:lstStyle>
          <a:p>
            <a:fld id="{9A696E4D-B6E1-4E3A-9712-7A0EE3D8B9FB}" type="slidenum">
              <a:rPr lang="pt-BR" smtClean="0"/>
              <a:pPr/>
              <a:t>‹nº›</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7" name="Retângulo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ítulo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pt-BR" smtClean="0"/>
              <a:t>Clique para editar o estilo do título mestre</a:t>
            </a:r>
            <a:endParaRPr kumimoji="0" lang="en-US"/>
          </a:p>
        </p:txBody>
      </p:sp>
      <p:sp>
        <p:nvSpPr>
          <p:cNvPr id="3" name="Espaço Reservado para Texto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pt-BR" smtClean="0"/>
              <a:t>Clique para editar os estilos do texto mestre</a:t>
            </a:r>
          </a:p>
        </p:txBody>
      </p:sp>
      <p:sp>
        <p:nvSpPr>
          <p:cNvPr id="4" name="Espaço Reservado para Data 3"/>
          <p:cNvSpPr>
            <a:spLocks noGrp="1"/>
          </p:cNvSpPr>
          <p:nvPr>
            <p:ph type="dt" sz="half" idx="10"/>
          </p:nvPr>
        </p:nvSpPr>
        <p:spPr/>
        <p:txBody>
          <a:bodyPr/>
          <a:lstStyle>
            <a:extLst/>
          </a:lstStyle>
          <a:p>
            <a:fld id="{16C5015B-6F19-4D4D-ADC8-7A740B9FFE3F}" type="datetimeFigureOut">
              <a:rPr lang="pt-BR" smtClean="0"/>
              <a:pPr/>
              <a:t>08/08/2014</a:t>
            </a:fld>
            <a:endParaRPr lang="pt-BR"/>
          </a:p>
        </p:txBody>
      </p:sp>
      <p:sp>
        <p:nvSpPr>
          <p:cNvPr id="5" name="Espaço Reservado para Rodapé 4"/>
          <p:cNvSpPr>
            <a:spLocks noGrp="1"/>
          </p:cNvSpPr>
          <p:nvPr>
            <p:ph type="ftr" sz="quarter" idx="11"/>
          </p:nvPr>
        </p:nvSpPr>
        <p:spPr/>
        <p:txBody>
          <a:bodyPr/>
          <a:lstStyle>
            <a:extLst/>
          </a:lstStyle>
          <a:p>
            <a:endParaRPr lang="pt-BR"/>
          </a:p>
        </p:txBody>
      </p:sp>
      <p:sp>
        <p:nvSpPr>
          <p:cNvPr id="6" name="Espaço Reservado para Número de Slide 5"/>
          <p:cNvSpPr>
            <a:spLocks noGrp="1"/>
          </p:cNvSpPr>
          <p:nvPr>
            <p:ph type="sldNum" sz="quarter" idx="12"/>
          </p:nvPr>
        </p:nvSpPr>
        <p:spPr/>
        <p:txBody>
          <a:bodyPr/>
          <a:lstStyle>
            <a:extLst/>
          </a:lstStyle>
          <a:p>
            <a:fld id="{9A696E4D-B6E1-4E3A-9712-7A0EE3D8B9FB}" type="slidenum">
              <a:rPr lang="pt-BR" smtClean="0"/>
              <a:pPr/>
              <a:t>‹nº›</a:t>
            </a:fld>
            <a:endParaRPr lang="pt-BR"/>
          </a:p>
        </p:txBody>
      </p:sp>
      <p:sp>
        <p:nvSpPr>
          <p:cNvPr id="10" name="Retângulo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ipse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ipse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a:xfrm>
            <a:off x="1435608" y="274320"/>
            <a:ext cx="7498080" cy="1143000"/>
          </a:xfrm>
        </p:spPr>
        <p:txBody>
          <a:bodyPr/>
          <a:lstStyle>
            <a:extLst/>
          </a:lstStyle>
          <a:p>
            <a:r>
              <a:rPr kumimoji="0" lang="pt-BR" smtClean="0"/>
              <a:t>Clique para editar o estilo do título mestre</a:t>
            </a:r>
            <a:endParaRPr kumimoji="0" lang="en-US"/>
          </a:p>
        </p:txBody>
      </p:sp>
      <p:sp>
        <p:nvSpPr>
          <p:cNvPr id="3" name="Espaço Reservado para Conteúdo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Conteúdo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5" name="Espaço Reservado para Data 4"/>
          <p:cNvSpPr>
            <a:spLocks noGrp="1"/>
          </p:cNvSpPr>
          <p:nvPr>
            <p:ph type="dt" sz="half" idx="10"/>
          </p:nvPr>
        </p:nvSpPr>
        <p:spPr/>
        <p:txBody>
          <a:bodyPr/>
          <a:lstStyle>
            <a:extLst/>
          </a:lstStyle>
          <a:p>
            <a:fld id="{16C5015B-6F19-4D4D-ADC8-7A740B9FFE3F}" type="datetimeFigureOut">
              <a:rPr lang="pt-BR" smtClean="0"/>
              <a:pPr/>
              <a:t>08/08/2014</a:t>
            </a:fld>
            <a:endParaRPr lang="pt-BR"/>
          </a:p>
        </p:txBody>
      </p:sp>
      <p:sp>
        <p:nvSpPr>
          <p:cNvPr id="6" name="Espaço Reservado para Rodapé 5"/>
          <p:cNvSpPr>
            <a:spLocks noGrp="1"/>
          </p:cNvSpPr>
          <p:nvPr>
            <p:ph type="ftr" sz="quarter" idx="11"/>
          </p:nvPr>
        </p:nvSpPr>
        <p:spPr/>
        <p:txBody>
          <a:bodyPr/>
          <a:lstStyle>
            <a:extLst/>
          </a:lstStyle>
          <a:p>
            <a:endParaRPr lang="pt-BR"/>
          </a:p>
        </p:txBody>
      </p:sp>
      <p:sp>
        <p:nvSpPr>
          <p:cNvPr id="7" name="Espaço Reservado para Número de Slide 6"/>
          <p:cNvSpPr>
            <a:spLocks noGrp="1"/>
          </p:cNvSpPr>
          <p:nvPr>
            <p:ph type="sldNum" sz="quarter" idx="12"/>
          </p:nvPr>
        </p:nvSpPr>
        <p:spPr/>
        <p:txBody>
          <a:bodyPr/>
          <a:lstStyle>
            <a:extLst/>
          </a:lstStyle>
          <a:p>
            <a:fld id="{9A696E4D-B6E1-4E3A-9712-7A0EE3D8B9FB}" type="slidenum">
              <a:rPr lang="pt-BR" smtClean="0"/>
              <a:pPr/>
              <a:t>‹nº›</a:t>
            </a:fld>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pt-BR" smtClean="0"/>
              <a:t>Clique para editar o estilo do título mestre</a:t>
            </a:r>
            <a:endParaRPr kumimoji="0" lang="en-US"/>
          </a:p>
        </p:txBody>
      </p:sp>
      <p:sp>
        <p:nvSpPr>
          <p:cNvPr id="3" name="Espaço Reservado para Texto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pt-BR" smtClean="0"/>
              <a:t>Clique para editar os estilos do texto mestre</a:t>
            </a:r>
          </a:p>
        </p:txBody>
      </p:sp>
      <p:sp>
        <p:nvSpPr>
          <p:cNvPr id="4" name="Espaço Reservado para Texto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pt-BR" smtClean="0"/>
              <a:t>Clique para editar os estilos do texto mestre</a:t>
            </a:r>
          </a:p>
        </p:txBody>
      </p:sp>
      <p:sp>
        <p:nvSpPr>
          <p:cNvPr id="5" name="Espaço Reservado para Conteúdo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6" name="Espaço Reservado para Conteúdo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7" name="Espaço Reservado para Data 6"/>
          <p:cNvSpPr>
            <a:spLocks noGrp="1"/>
          </p:cNvSpPr>
          <p:nvPr>
            <p:ph type="dt" sz="half" idx="10"/>
          </p:nvPr>
        </p:nvSpPr>
        <p:spPr/>
        <p:txBody>
          <a:bodyPr/>
          <a:lstStyle>
            <a:extLst/>
          </a:lstStyle>
          <a:p>
            <a:fld id="{16C5015B-6F19-4D4D-ADC8-7A740B9FFE3F}" type="datetimeFigureOut">
              <a:rPr lang="pt-BR" smtClean="0"/>
              <a:pPr/>
              <a:t>08/08/2014</a:t>
            </a:fld>
            <a:endParaRPr lang="pt-BR"/>
          </a:p>
        </p:txBody>
      </p:sp>
      <p:sp>
        <p:nvSpPr>
          <p:cNvPr id="8" name="Espaço Reservado para Rodapé 7"/>
          <p:cNvSpPr>
            <a:spLocks noGrp="1"/>
          </p:cNvSpPr>
          <p:nvPr>
            <p:ph type="ftr" sz="quarter" idx="11"/>
          </p:nvPr>
        </p:nvSpPr>
        <p:spPr/>
        <p:txBody>
          <a:bodyPr/>
          <a:lstStyle>
            <a:extLst/>
          </a:lstStyle>
          <a:p>
            <a:endParaRPr lang="pt-BR"/>
          </a:p>
        </p:txBody>
      </p:sp>
      <p:sp>
        <p:nvSpPr>
          <p:cNvPr id="9" name="Espaço Reservado para Número de Slide 8"/>
          <p:cNvSpPr>
            <a:spLocks noGrp="1"/>
          </p:cNvSpPr>
          <p:nvPr>
            <p:ph type="sldNum" sz="quarter" idx="12"/>
          </p:nvPr>
        </p:nvSpPr>
        <p:spPr/>
        <p:txBody>
          <a:bodyPr/>
          <a:lstStyle>
            <a:extLst/>
          </a:lstStyle>
          <a:p>
            <a:fld id="{9A696E4D-B6E1-4E3A-9712-7A0EE3D8B9FB}" type="slidenum">
              <a:rPr lang="pt-BR" smtClean="0"/>
              <a:pPr/>
              <a:t>‹nº›</a:t>
            </a:fld>
            <a:endParaRPr lang="pt-B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a:xfrm>
            <a:off x="1435608" y="274320"/>
            <a:ext cx="7498080" cy="1143000"/>
          </a:xfrm>
        </p:spPr>
        <p:txBody>
          <a:bodyPr anchor="ctr"/>
          <a:lstStyle>
            <a:extLst/>
          </a:lstStyle>
          <a:p>
            <a:r>
              <a:rPr kumimoji="0" lang="pt-BR" smtClean="0"/>
              <a:t>Clique para editar o estilo do título mestre</a:t>
            </a:r>
            <a:endParaRPr kumimoji="0" lang="en-US"/>
          </a:p>
        </p:txBody>
      </p:sp>
      <p:sp>
        <p:nvSpPr>
          <p:cNvPr id="3" name="Espaço Reservado para Data 2"/>
          <p:cNvSpPr>
            <a:spLocks noGrp="1"/>
          </p:cNvSpPr>
          <p:nvPr>
            <p:ph type="dt" sz="half" idx="10"/>
          </p:nvPr>
        </p:nvSpPr>
        <p:spPr/>
        <p:txBody>
          <a:bodyPr/>
          <a:lstStyle>
            <a:extLst/>
          </a:lstStyle>
          <a:p>
            <a:fld id="{16C5015B-6F19-4D4D-ADC8-7A740B9FFE3F}" type="datetimeFigureOut">
              <a:rPr lang="pt-BR" smtClean="0"/>
              <a:pPr/>
              <a:t>08/08/2014</a:t>
            </a:fld>
            <a:endParaRPr lang="pt-BR"/>
          </a:p>
        </p:txBody>
      </p:sp>
      <p:sp>
        <p:nvSpPr>
          <p:cNvPr id="4" name="Espaço Reservado para Rodapé 3"/>
          <p:cNvSpPr>
            <a:spLocks noGrp="1"/>
          </p:cNvSpPr>
          <p:nvPr>
            <p:ph type="ftr" sz="quarter" idx="11"/>
          </p:nvPr>
        </p:nvSpPr>
        <p:spPr/>
        <p:txBody>
          <a:bodyPr/>
          <a:lstStyle>
            <a:extLst/>
          </a:lstStyle>
          <a:p>
            <a:endParaRPr lang="pt-BR"/>
          </a:p>
        </p:txBody>
      </p:sp>
      <p:sp>
        <p:nvSpPr>
          <p:cNvPr id="5" name="Espaço Reservado para Número de Slide 4"/>
          <p:cNvSpPr>
            <a:spLocks noGrp="1"/>
          </p:cNvSpPr>
          <p:nvPr>
            <p:ph type="sldNum" sz="quarter" idx="12"/>
          </p:nvPr>
        </p:nvSpPr>
        <p:spPr/>
        <p:txBody>
          <a:bodyPr/>
          <a:lstStyle>
            <a:extLst/>
          </a:lstStyle>
          <a:p>
            <a:fld id="{9A696E4D-B6E1-4E3A-9712-7A0EE3D8B9FB}" type="slidenum">
              <a:rPr lang="pt-BR" smtClean="0"/>
              <a:pPr/>
              <a:t>‹nº›</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5" name="Retângulo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Espaço Reservado para Data 1"/>
          <p:cNvSpPr>
            <a:spLocks noGrp="1"/>
          </p:cNvSpPr>
          <p:nvPr>
            <p:ph type="dt" sz="half" idx="10"/>
          </p:nvPr>
        </p:nvSpPr>
        <p:spPr/>
        <p:txBody>
          <a:bodyPr/>
          <a:lstStyle>
            <a:extLst/>
          </a:lstStyle>
          <a:p>
            <a:fld id="{16C5015B-6F19-4D4D-ADC8-7A740B9FFE3F}" type="datetimeFigureOut">
              <a:rPr lang="pt-BR" smtClean="0"/>
              <a:pPr/>
              <a:t>08/08/2014</a:t>
            </a:fld>
            <a:endParaRPr lang="pt-BR"/>
          </a:p>
        </p:txBody>
      </p:sp>
      <p:sp>
        <p:nvSpPr>
          <p:cNvPr id="3" name="Espaço Reservado para Rodapé 2"/>
          <p:cNvSpPr>
            <a:spLocks noGrp="1"/>
          </p:cNvSpPr>
          <p:nvPr>
            <p:ph type="ftr" sz="quarter" idx="11"/>
          </p:nvPr>
        </p:nvSpPr>
        <p:spPr/>
        <p:txBody>
          <a:bodyPr/>
          <a:lstStyle>
            <a:extLst/>
          </a:lstStyle>
          <a:p>
            <a:endParaRPr lang="pt-BR"/>
          </a:p>
        </p:txBody>
      </p:sp>
      <p:sp>
        <p:nvSpPr>
          <p:cNvPr id="4" name="Espaço Reservado para Número de Slide 3"/>
          <p:cNvSpPr>
            <a:spLocks noGrp="1"/>
          </p:cNvSpPr>
          <p:nvPr>
            <p:ph type="sldNum" sz="quarter" idx="12"/>
          </p:nvPr>
        </p:nvSpPr>
        <p:spPr/>
        <p:txBody>
          <a:bodyPr/>
          <a:lstStyle>
            <a:extLst/>
          </a:lstStyle>
          <a:p>
            <a:fld id="{9A696E4D-B6E1-4E3A-9712-7A0EE3D8B9FB}" type="slidenum">
              <a:rPr lang="pt-BR" smtClean="0"/>
              <a:pPr/>
              <a:t>‹nº›</a:t>
            </a:fld>
            <a:endParaRPr lang="pt-BR"/>
          </a:p>
        </p:txBody>
      </p:sp>
      <p:sp>
        <p:nvSpPr>
          <p:cNvPr id="6" name="Retângulo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pt-BR" smtClean="0"/>
              <a:t>Clique para editar o estilo do título mestre</a:t>
            </a:r>
            <a:endParaRPr kumimoji="0" lang="en-US"/>
          </a:p>
        </p:txBody>
      </p:sp>
      <p:sp>
        <p:nvSpPr>
          <p:cNvPr id="3" name="Espaço Reservado para Texto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pt-BR" smtClean="0"/>
              <a:t>Clique para editar os estilos do texto mestre</a:t>
            </a:r>
          </a:p>
        </p:txBody>
      </p:sp>
      <p:sp>
        <p:nvSpPr>
          <p:cNvPr id="4" name="Espaço Reservado para Conteúdo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5" name="Espaço Reservado para Data 4"/>
          <p:cNvSpPr>
            <a:spLocks noGrp="1"/>
          </p:cNvSpPr>
          <p:nvPr>
            <p:ph type="dt" sz="half" idx="10"/>
          </p:nvPr>
        </p:nvSpPr>
        <p:spPr/>
        <p:txBody>
          <a:bodyPr/>
          <a:lstStyle>
            <a:extLst/>
          </a:lstStyle>
          <a:p>
            <a:fld id="{16C5015B-6F19-4D4D-ADC8-7A740B9FFE3F}" type="datetimeFigureOut">
              <a:rPr lang="pt-BR" smtClean="0"/>
              <a:pPr/>
              <a:t>08/08/2014</a:t>
            </a:fld>
            <a:endParaRPr lang="pt-BR"/>
          </a:p>
        </p:txBody>
      </p:sp>
      <p:sp>
        <p:nvSpPr>
          <p:cNvPr id="6" name="Espaço Reservado para Rodapé 5"/>
          <p:cNvSpPr>
            <a:spLocks noGrp="1"/>
          </p:cNvSpPr>
          <p:nvPr>
            <p:ph type="ftr" sz="quarter" idx="11"/>
          </p:nvPr>
        </p:nvSpPr>
        <p:spPr/>
        <p:txBody>
          <a:bodyPr/>
          <a:lstStyle>
            <a:extLst/>
          </a:lstStyle>
          <a:p>
            <a:endParaRPr lang="pt-BR"/>
          </a:p>
        </p:txBody>
      </p:sp>
      <p:sp>
        <p:nvSpPr>
          <p:cNvPr id="7" name="Espaço Reservado para Número de Slide 6"/>
          <p:cNvSpPr>
            <a:spLocks noGrp="1"/>
          </p:cNvSpPr>
          <p:nvPr>
            <p:ph type="sldNum" sz="quarter" idx="12"/>
          </p:nvPr>
        </p:nvSpPr>
        <p:spPr/>
        <p:txBody>
          <a:bodyPr/>
          <a:lstStyle>
            <a:extLst/>
          </a:lstStyle>
          <a:p>
            <a:fld id="{9A696E4D-B6E1-4E3A-9712-7A0EE3D8B9FB}" type="slidenum">
              <a:rPr lang="pt-BR" smtClean="0"/>
              <a:pPr/>
              <a:t>‹nº›</a:t>
            </a:fld>
            <a:endParaRPr lang="pt-B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pt-BR" smtClean="0"/>
              <a:t>Clique para editar o estilo do título mestre</a:t>
            </a:r>
            <a:endParaRPr kumimoji="0" lang="en-US"/>
          </a:p>
        </p:txBody>
      </p:sp>
      <p:sp>
        <p:nvSpPr>
          <p:cNvPr id="5" name="Espaço Reservado para Data 4"/>
          <p:cNvSpPr>
            <a:spLocks noGrp="1"/>
          </p:cNvSpPr>
          <p:nvPr>
            <p:ph type="dt" sz="half" idx="10"/>
          </p:nvPr>
        </p:nvSpPr>
        <p:spPr/>
        <p:txBody>
          <a:bodyPr/>
          <a:lstStyle>
            <a:extLst/>
          </a:lstStyle>
          <a:p>
            <a:fld id="{16C5015B-6F19-4D4D-ADC8-7A740B9FFE3F}" type="datetimeFigureOut">
              <a:rPr lang="pt-BR" smtClean="0"/>
              <a:pPr/>
              <a:t>08/08/2014</a:t>
            </a:fld>
            <a:endParaRPr lang="pt-BR"/>
          </a:p>
        </p:txBody>
      </p:sp>
      <p:sp>
        <p:nvSpPr>
          <p:cNvPr id="6" name="Espaço Reservado para Rodapé 5"/>
          <p:cNvSpPr>
            <a:spLocks noGrp="1"/>
          </p:cNvSpPr>
          <p:nvPr>
            <p:ph type="ftr" sz="quarter" idx="11"/>
          </p:nvPr>
        </p:nvSpPr>
        <p:spPr/>
        <p:txBody>
          <a:bodyPr/>
          <a:lstStyle>
            <a:extLst/>
          </a:lstStyle>
          <a:p>
            <a:endParaRPr lang="pt-BR"/>
          </a:p>
        </p:txBody>
      </p:sp>
      <p:sp>
        <p:nvSpPr>
          <p:cNvPr id="7" name="Espaço Reservado para Número de Slide 6"/>
          <p:cNvSpPr>
            <a:spLocks noGrp="1"/>
          </p:cNvSpPr>
          <p:nvPr>
            <p:ph type="sldNum" sz="quarter" idx="12"/>
          </p:nvPr>
        </p:nvSpPr>
        <p:spPr/>
        <p:txBody>
          <a:bodyPr/>
          <a:lstStyle>
            <a:extLst/>
          </a:lstStyle>
          <a:p>
            <a:fld id="{9A696E4D-B6E1-4E3A-9712-7A0EE3D8B9FB}" type="slidenum">
              <a:rPr lang="pt-BR" smtClean="0"/>
              <a:pPr/>
              <a:t>‹nº›</a:t>
            </a:fld>
            <a:endParaRPr lang="pt-BR"/>
          </a:p>
        </p:txBody>
      </p:sp>
      <p:sp>
        <p:nvSpPr>
          <p:cNvPr id="8" name="Retângulo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Espaço Reservado para Imagem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pt-BR" smtClean="0"/>
              <a:t>Clique no ícone para adicionar uma imagem</a:t>
            </a:r>
            <a:endParaRPr kumimoji="0" lang="en-US" dirty="0"/>
          </a:p>
        </p:txBody>
      </p:sp>
      <p:sp>
        <p:nvSpPr>
          <p:cNvPr id="9" name="Fluxograma: Processo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uxograma: Processo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Espaço Reservado para Texto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pt-BR" smtClean="0"/>
              <a:t>Clique para editar os estilos do texto mestre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6"/>
        </a:solidFill>
        <a:effectLst/>
      </p:bgPr>
    </p:bg>
    <p:spTree>
      <p:nvGrpSpPr>
        <p:cNvPr id="1" name=""/>
        <p:cNvGrpSpPr/>
        <p:nvPr/>
      </p:nvGrpSpPr>
      <p:grpSpPr>
        <a:xfrm>
          <a:off x="0" y="0"/>
          <a:ext cx="0" cy="0"/>
          <a:chOff x="0" y="0"/>
          <a:chExt cx="0" cy="0"/>
        </a:xfrm>
      </p:grpSpPr>
      <p:sp>
        <p:nvSpPr>
          <p:cNvPr id="7" name="Pizza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ipse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sca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tângulo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Espaço Reservado para Título 4"/>
          <p:cNvSpPr>
            <a:spLocks noGrp="1"/>
          </p:cNvSpPr>
          <p:nvPr>
            <p:ph type="title"/>
          </p:nvPr>
        </p:nvSpPr>
        <p:spPr>
          <a:xfrm>
            <a:off x="1435608" y="274638"/>
            <a:ext cx="7498080" cy="1143000"/>
          </a:xfrm>
          <a:prstGeom prst="rect">
            <a:avLst/>
          </a:prstGeom>
        </p:spPr>
        <p:txBody>
          <a:bodyPr anchor="ctr">
            <a:normAutofit/>
          </a:bodyPr>
          <a:lstStyle>
            <a:extLst/>
          </a:lstStyle>
          <a:p>
            <a:r>
              <a:rPr kumimoji="0" lang="pt-BR" smtClean="0"/>
              <a:t>Clique para editar o estilo do título mestre</a:t>
            </a:r>
            <a:endParaRPr kumimoji="0" lang="en-US"/>
          </a:p>
        </p:txBody>
      </p:sp>
      <p:sp>
        <p:nvSpPr>
          <p:cNvPr id="9" name="Espaço Reservado para Texto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pt-BR" smtClean="0"/>
              <a:t>Clique para editar os estilos do texto mestre</a:t>
            </a:r>
          </a:p>
          <a:p>
            <a:pPr lvl="1" eaLnBrk="1" latinLnBrk="0" hangingPunct="1"/>
            <a:r>
              <a:rPr kumimoji="0" lang="pt-BR" smtClean="0"/>
              <a:t>Segundo nível</a:t>
            </a:r>
          </a:p>
          <a:p>
            <a:pPr lvl="2" eaLnBrk="1" latinLnBrk="0" hangingPunct="1"/>
            <a:r>
              <a:rPr kumimoji="0" lang="pt-BR" smtClean="0"/>
              <a:t>Terceiro nível</a:t>
            </a:r>
          </a:p>
          <a:p>
            <a:pPr lvl="3" eaLnBrk="1" latinLnBrk="0" hangingPunct="1"/>
            <a:r>
              <a:rPr kumimoji="0" lang="pt-BR" smtClean="0"/>
              <a:t>Quarto nível</a:t>
            </a:r>
          </a:p>
          <a:p>
            <a:pPr lvl="4" eaLnBrk="1" latinLnBrk="0" hangingPunct="1"/>
            <a:r>
              <a:rPr kumimoji="0" lang="pt-BR" smtClean="0"/>
              <a:t>Quinto nível</a:t>
            </a:r>
            <a:endParaRPr kumimoji="0" lang="en-US"/>
          </a:p>
        </p:txBody>
      </p:sp>
      <p:sp>
        <p:nvSpPr>
          <p:cNvPr id="24" name="Espaço Reservado para Data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16C5015B-6F19-4D4D-ADC8-7A740B9FFE3F}" type="datetimeFigureOut">
              <a:rPr lang="pt-BR" smtClean="0"/>
              <a:pPr/>
              <a:t>08/08/2014</a:t>
            </a:fld>
            <a:endParaRPr lang="pt-BR"/>
          </a:p>
        </p:txBody>
      </p:sp>
      <p:sp>
        <p:nvSpPr>
          <p:cNvPr id="10" name="Espaço Reservado para Rodapé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pt-BR"/>
          </a:p>
        </p:txBody>
      </p:sp>
      <p:sp>
        <p:nvSpPr>
          <p:cNvPr id="22" name="Espaço Reservado para Número de Slide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9A696E4D-B6E1-4E3A-9712-7A0EE3D8B9FB}" type="slidenum">
              <a:rPr lang="pt-BR" smtClean="0"/>
              <a:pPr/>
              <a:t>‹nº›</a:t>
            </a:fld>
            <a:endParaRPr lang="pt-BR"/>
          </a:p>
        </p:txBody>
      </p:sp>
      <p:sp>
        <p:nvSpPr>
          <p:cNvPr id="15" name="Retângulo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937" r:id="rId1"/>
    <p:sldLayoutId id="2147483938" r:id="rId2"/>
    <p:sldLayoutId id="2147483939" r:id="rId3"/>
    <p:sldLayoutId id="2147483940" r:id="rId4"/>
    <p:sldLayoutId id="2147483941" r:id="rId5"/>
    <p:sldLayoutId id="2147483942" r:id="rId6"/>
    <p:sldLayoutId id="2147483943" r:id="rId7"/>
    <p:sldLayoutId id="2147483944" r:id="rId8"/>
    <p:sldLayoutId id="2147483945" r:id="rId9"/>
    <p:sldLayoutId id="2147483946" r:id="rId10"/>
    <p:sldLayoutId id="2147483947"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p:cNvSpPr/>
          <p:nvPr/>
        </p:nvSpPr>
        <p:spPr>
          <a:xfrm>
            <a:off x="1043608" y="0"/>
            <a:ext cx="8100392" cy="6858000"/>
          </a:xfrm>
          <a:prstGeom prst="rect">
            <a:avLst/>
          </a:prstGeom>
          <a:solidFill>
            <a:schemeClr val="accent6">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4" name="CaixaDeTexto 3"/>
          <p:cNvSpPr txBox="1"/>
          <p:nvPr/>
        </p:nvSpPr>
        <p:spPr>
          <a:xfrm>
            <a:off x="3214678" y="4214818"/>
            <a:ext cx="5429288" cy="2246769"/>
          </a:xfrm>
          <a:prstGeom prst="rect">
            <a:avLst/>
          </a:prstGeom>
          <a:noFill/>
        </p:spPr>
        <p:txBody>
          <a:bodyPr wrap="square" rtlCol="0">
            <a:spAutoFit/>
          </a:bodyPr>
          <a:lstStyle/>
          <a:p>
            <a:pPr algn="r"/>
            <a:r>
              <a:rPr lang="pt-BR" sz="7000" b="1" dirty="0" smtClean="0">
                <a:solidFill>
                  <a:srgbClr val="C86400"/>
                </a:solidFill>
                <a:latin typeface="Bell MT" pitchFamily="18" charset="0"/>
              </a:rPr>
              <a:t>DIREITO AUTORAL</a:t>
            </a:r>
            <a:endParaRPr lang="pt-BR" sz="7000" b="1" dirty="0">
              <a:solidFill>
                <a:srgbClr val="C86400"/>
              </a:solidFill>
              <a:latin typeface="Bell MT"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defRPr/>
            </a:pPr>
            <a:r>
              <a:rPr lang="pt-BR" sz="3200" b="1" smtClean="0">
                <a:effectLst>
                  <a:outerShdw blurRad="38100" dist="38100" dir="2700000" algn="tl">
                    <a:srgbClr val="C0C0C0"/>
                  </a:outerShdw>
                </a:effectLst>
                <a:latin typeface="Verdana" pitchFamily="34" charset="0"/>
                <a:cs typeface="Times New Roman" pitchFamily="18" charset="0"/>
              </a:rPr>
              <a:t>Limitações ao entendimento do Direito Autoral</a:t>
            </a:r>
            <a:r>
              <a:rPr lang="pt-BR" sz="3200" b="1" smtClean="0">
                <a:effectLst>
                  <a:outerShdw blurRad="38100" dist="38100" dir="2700000" algn="tl">
                    <a:srgbClr val="C0C0C0"/>
                  </a:outerShdw>
                </a:effectLst>
                <a:cs typeface="Times New Roman" pitchFamily="18" charset="0"/>
              </a:rPr>
              <a:t> </a:t>
            </a:r>
          </a:p>
        </p:txBody>
      </p:sp>
      <p:sp>
        <p:nvSpPr>
          <p:cNvPr id="19459" name="Rectangle 3"/>
          <p:cNvSpPr>
            <a:spLocks noGrp="1" noChangeArrowheads="1"/>
          </p:cNvSpPr>
          <p:nvPr>
            <p:ph idx="1"/>
          </p:nvPr>
        </p:nvSpPr>
        <p:spPr>
          <a:xfrm>
            <a:off x="1979712" y="2286000"/>
            <a:ext cx="6478488" cy="2362200"/>
          </a:xfrm>
        </p:spPr>
        <p:txBody>
          <a:bodyPr/>
          <a:lstStyle/>
          <a:p>
            <a:pPr eaLnBrk="1" hangingPunct="1">
              <a:defRPr/>
            </a:pPr>
            <a:r>
              <a:rPr lang="pt-BR" sz="2400" dirty="0" smtClean="0">
                <a:effectLst>
                  <a:outerShdw blurRad="38100" dist="38100" dir="2700000" algn="tl">
                    <a:srgbClr val="C0C0C0"/>
                  </a:outerShdw>
                </a:effectLst>
                <a:latin typeface="Verdana" pitchFamily="34" charset="0"/>
                <a:cs typeface="Times New Roman" pitchFamily="18" charset="0"/>
              </a:rPr>
              <a:t>O Problema da Autoria:  a proteção do direito de autor se estabelece sobre a criação específica, atribuída a uma pessoa física determinada histórica e socialmente. </a:t>
            </a:r>
          </a:p>
          <a:p>
            <a:pPr eaLnBrk="1" hangingPunct="1">
              <a:defRPr/>
            </a:pPr>
            <a:endParaRPr lang="pt-BR" sz="2400" dirty="0" smtClean="0">
              <a:effectLst>
                <a:outerShdw blurRad="38100" dist="38100" dir="2700000" algn="tl">
                  <a:srgbClr val="C0C0C0"/>
                </a:outerShdw>
              </a:effectLst>
              <a:latin typeface="Verdana" pitchFamily="34" charset="0"/>
              <a:cs typeface="Times New Roman" pitchFamily="18" charset="0"/>
            </a:endParaRPr>
          </a:p>
        </p:txBody>
      </p:sp>
    </p:spTree>
    <p:extLst>
      <p:ext uri="{BB962C8B-B14F-4D97-AF65-F5344CB8AC3E}">
        <p14:creationId xmlns:p14="http://schemas.microsoft.com/office/powerpoint/2010/main" val="106525314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1285852" y="285728"/>
            <a:ext cx="7498080" cy="4572032"/>
          </a:xfrm>
        </p:spPr>
        <p:txBody>
          <a:bodyPr>
            <a:noAutofit/>
          </a:bodyPr>
          <a:lstStyle/>
          <a:p>
            <a:pPr marL="0" indent="0" algn="ctr">
              <a:buNone/>
            </a:pPr>
            <a:r>
              <a:rPr lang="pt-BR" sz="2500" b="1" dirty="0" smtClean="0">
                <a:solidFill>
                  <a:schemeClr val="accent6"/>
                </a:solidFill>
              </a:rPr>
              <a:t>LEI n° 5.988/1973</a:t>
            </a:r>
          </a:p>
          <a:p>
            <a:pPr marL="0" indent="0">
              <a:buNone/>
            </a:pPr>
            <a:r>
              <a:rPr lang="pt-BR" sz="2400" dirty="0" smtClean="0"/>
              <a:t>Para segurança de seus direitos, o autor da obra intelectual poderá registrá-la, conforme sua natureza, nos seguintes locais:</a:t>
            </a:r>
          </a:p>
          <a:p>
            <a:pPr marL="0" indent="0"/>
            <a:r>
              <a:rPr lang="pt-BR" sz="2400" dirty="0" smtClean="0"/>
              <a:t>Biblioteca Nacional;</a:t>
            </a:r>
          </a:p>
          <a:p>
            <a:pPr marL="0" indent="0"/>
            <a:r>
              <a:rPr lang="pt-BR" sz="2400" dirty="0" smtClean="0"/>
              <a:t>Escola de Música;</a:t>
            </a:r>
          </a:p>
          <a:p>
            <a:pPr marL="0" indent="0"/>
            <a:r>
              <a:rPr lang="pt-BR" sz="2400" dirty="0" smtClean="0"/>
              <a:t>Escola de Belas Artes da Universidade Federal do Rio de  Janeiro;</a:t>
            </a:r>
          </a:p>
          <a:p>
            <a:pPr marL="0" indent="0"/>
            <a:r>
              <a:rPr lang="pt-BR" sz="2400" dirty="0" smtClean="0"/>
              <a:t>Instituto Nacional do Cinema;</a:t>
            </a:r>
          </a:p>
          <a:p>
            <a:pPr marL="0" indent="0"/>
            <a:r>
              <a:rPr lang="pt-BR" sz="2400" dirty="0" smtClean="0"/>
              <a:t>Conselho Federal de Engenharia, Arquitetura e Agronomia.</a:t>
            </a:r>
          </a:p>
        </p:txBody>
      </p:sp>
      <p:sp>
        <p:nvSpPr>
          <p:cNvPr id="5" name="Espaço Reservado para Conteúdo 2"/>
          <p:cNvSpPr txBox="1">
            <a:spLocks/>
          </p:cNvSpPr>
          <p:nvPr/>
        </p:nvSpPr>
        <p:spPr>
          <a:xfrm>
            <a:off x="1285852" y="5214926"/>
            <a:ext cx="7498080" cy="1214470"/>
          </a:xfrm>
          <a:prstGeom prst="rect">
            <a:avLst/>
          </a:prstGeom>
          <a:solidFill>
            <a:schemeClr val="bg2">
              <a:lumMod val="75000"/>
            </a:schemeClr>
          </a:solidFill>
        </p:spPr>
        <p:txBody>
          <a:bodyPr>
            <a:noAutofit/>
          </a:bodyPr>
          <a:lstStyle/>
          <a:p>
            <a:pPr marL="0" marR="0" lvl="0" indent="0" algn="ctr" defTabSz="914400" rtl="0" eaLnBrk="1" fontAlgn="auto" latinLnBrk="0" hangingPunct="1">
              <a:lnSpc>
                <a:spcPct val="100000"/>
              </a:lnSpc>
              <a:spcBef>
                <a:spcPts val="600"/>
              </a:spcBef>
              <a:spcAft>
                <a:spcPts val="0"/>
              </a:spcAft>
              <a:buClr>
                <a:schemeClr val="accent1"/>
              </a:buClr>
              <a:buSzPct val="80000"/>
              <a:buFont typeface="Wingdings 2"/>
              <a:buNone/>
              <a:tabLst/>
              <a:defRPr/>
            </a:pPr>
            <a:r>
              <a:rPr kumimoji="0" lang="pt-BR" sz="2500" b="1" i="0" u="none" strike="noStrike" kern="1200" cap="none" spc="0" normalizeH="0" baseline="0" noProof="0" dirty="0" smtClean="0">
                <a:ln>
                  <a:noFill/>
                </a:ln>
                <a:solidFill>
                  <a:schemeClr val="tx1"/>
                </a:solidFill>
                <a:effectLst/>
                <a:uLnTx/>
                <a:uFillTx/>
                <a:latin typeface="+mn-lt"/>
                <a:ea typeface="+mn-ea"/>
                <a:cs typeface="+mn-cs"/>
              </a:rPr>
              <a:t>O</a:t>
            </a:r>
            <a:r>
              <a:rPr kumimoji="0" lang="pt-BR" sz="2500" b="1" i="0" u="none" strike="noStrike" kern="1200" cap="none" spc="0" normalizeH="0" noProof="0" dirty="0" smtClean="0">
                <a:ln>
                  <a:noFill/>
                </a:ln>
                <a:solidFill>
                  <a:schemeClr val="tx1"/>
                </a:solidFill>
                <a:effectLst/>
                <a:uLnTx/>
                <a:uFillTx/>
                <a:latin typeface="+mn-lt"/>
                <a:ea typeface="+mn-ea"/>
                <a:cs typeface="+mn-cs"/>
              </a:rPr>
              <a:t> REGISTRO É FACULTATIVO: SU</a:t>
            </a:r>
            <a:r>
              <a:rPr kumimoji="0" lang="pt-BR" sz="2500" b="1" i="0" u="none" strike="noStrike" kern="1200" cap="none" spc="0" normalizeH="0" baseline="0" noProof="0" dirty="0" smtClean="0">
                <a:ln>
                  <a:noFill/>
                </a:ln>
                <a:solidFill>
                  <a:schemeClr val="tx1"/>
                </a:solidFill>
                <a:effectLst/>
                <a:uLnTx/>
                <a:uFillTx/>
                <a:latin typeface="+mn-lt"/>
                <a:ea typeface="+mn-ea"/>
                <a:cs typeface="+mn-cs"/>
              </a:rPr>
              <a:t>A INEXISTÊNCIA NÃO INVALIDA O DIREITO AUTORAL</a:t>
            </a:r>
            <a:endParaRPr kumimoji="0" lang="pt-BR" sz="2500" b="1"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defRPr/>
            </a:pPr>
            <a:r>
              <a:rPr lang="pt-BR" sz="3200" b="1" smtClean="0">
                <a:effectLst>
                  <a:outerShdw blurRad="38100" dist="38100" dir="2700000" algn="tl">
                    <a:srgbClr val="C0C0C0"/>
                  </a:outerShdw>
                </a:effectLst>
                <a:latin typeface="Verdana" pitchFamily="34" charset="0"/>
                <a:cs typeface="Times New Roman" pitchFamily="18" charset="0"/>
              </a:rPr>
              <a:t>A Questão da Arrecadação dos </a:t>
            </a:r>
            <a:br>
              <a:rPr lang="pt-BR" sz="3200" b="1" smtClean="0">
                <a:effectLst>
                  <a:outerShdw blurRad="38100" dist="38100" dir="2700000" algn="tl">
                    <a:srgbClr val="C0C0C0"/>
                  </a:outerShdw>
                </a:effectLst>
                <a:latin typeface="Verdana" pitchFamily="34" charset="0"/>
                <a:cs typeface="Times New Roman" pitchFamily="18" charset="0"/>
              </a:rPr>
            </a:br>
            <a:r>
              <a:rPr lang="pt-BR" sz="3200" b="1" smtClean="0">
                <a:effectLst>
                  <a:outerShdw blurRad="38100" dist="38100" dir="2700000" algn="tl">
                    <a:srgbClr val="C0C0C0"/>
                  </a:outerShdw>
                </a:effectLst>
                <a:latin typeface="Verdana" pitchFamily="34" charset="0"/>
                <a:cs typeface="Times New Roman" pitchFamily="18" charset="0"/>
              </a:rPr>
              <a:t>Direitos Autorais</a:t>
            </a:r>
            <a:r>
              <a:rPr lang="pt-BR" sz="3200" b="1" smtClean="0">
                <a:effectLst>
                  <a:outerShdw blurRad="38100" dist="38100" dir="2700000" algn="tl">
                    <a:srgbClr val="C0C0C0"/>
                  </a:outerShdw>
                </a:effectLst>
                <a:cs typeface="Times New Roman" pitchFamily="18" charset="0"/>
              </a:rPr>
              <a:t> </a:t>
            </a:r>
          </a:p>
        </p:txBody>
      </p:sp>
      <p:sp>
        <p:nvSpPr>
          <p:cNvPr id="20483" name="Rectangle 3"/>
          <p:cNvSpPr>
            <a:spLocks noGrp="1" noChangeArrowheads="1"/>
          </p:cNvSpPr>
          <p:nvPr>
            <p:ph idx="1"/>
          </p:nvPr>
        </p:nvSpPr>
        <p:spPr>
          <a:xfrm>
            <a:off x="1259632" y="1981200"/>
            <a:ext cx="7503368" cy="4191000"/>
          </a:xfrm>
        </p:spPr>
        <p:txBody>
          <a:bodyPr/>
          <a:lstStyle/>
          <a:p>
            <a:pPr eaLnBrk="1" hangingPunct="1">
              <a:defRPr/>
            </a:pPr>
            <a:r>
              <a:rPr lang="pt-BR" sz="2400" dirty="0" smtClean="0">
                <a:effectLst>
                  <a:outerShdw blurRad="38100" dist="38100" dir="2700000" algn="tl">
                    <a:srgbClr val="C0C0C0"/>
                  </a:outerShdw>
                </a:effectLst>
                <a:latin typeface="Verdana" pitchFamily="34" charset="0"/>
                <a:cs typeface="Times New Roman" pitchFamily="18" charset="0"/>
              </a:rPr>
              <a:t>Não adianta ter o direito sem ter como recebê-lo, dada a diversidade e complexidade dos usuários, localizados em diferentes espaço do planeta e território nacional. </a:t>
            </a:r>
          </a:p>
          <a:p>
            <a:pPr eaLnBrk="1" hangingPunct="1">
              <a:defRPr/>
            </a:pPr>
            <a:endParaRPr lang="pt-BR" sz="2400" dirty="0" smtClean="0">
              <a:effectLst>
                <a:outerShdw blurRad="38100" dist="38100" dir="2700000" algn="tl">
                  <a:srgbClr val="C0C0C0"/>
                </a:outerShdw>
              </a:effectLst>
              <a:latin typeface="Verdana" pitchFamily="34" charset="0"/>
              <a:cs typeface="Times New Roman" pitchFamily="18" charset="0"/>
            </a:endParaRPr>
          </a:p>
          <a:p>
            <a:pPr eaLnBrk="1" hangingPunct="1">
              <a:defRPr/>
            </a:pPr>
            <a:r>
              <a:rPr lang="pt-BR" sz="2400" dirty="0" smtClean="0">
                <a:effectLst>
                  <a:outerShdw blurRad="38100" dist="38100" dir="2700000" algn="tl">
                    <a:srgbClr val="C0C0C0"/>
                  </a:outerShdw>
                </a:effectLst>
                <a:latin typeface="Verdana" pitchFamily="34" charset="0"/>
                <a:cs typeface="Times New Roman" pitchFamily="18" charset="0"/>
              </a:rPr>
              <a:t>Questão fundamental é a organização e estruturação de um sistema de gestão, controle, arrecadação e repasse de direitos. </a:t>
            </a:r>
          </a:p>
        </p:txBody>
      </p:sp>
    </p:spTree>
    <p:extLst>
      <p:ext uri="{BB962C8B-B14F-4D97-AF65-F5344CB8AC3E}">
        <p14:creationId xmlns:p14="http://schemas.microsoft.com/office/powerpoint/2010/main" val="179632198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ixaDeTexto 3"/>
          <p:cNvSpPr txBox="1"/>
          <p:nvPr/>
        </p:nvSpPr>
        <p:spPr>
          <a:xfrm>
            <a:off x="2143108" y="71414"/>
            <a:ext cx="5429288" cy="861774"/>
          </a:xfrm>
          <a:prstGeom prst="rect">
            <a:avLst/>
          </a:prstGeom>
          <a:noFill/>
        </p:spPr>
        <p:txBody>
          <a:bodyPr wrap="square" rtlCol="0">
            <a:spAutoFit/>
          </a:bodyPr>
          <a:lstStyle/>
          <a:p>
            <a:pPr algn="ctr"/>
            <a:r>
              <a:rPr lang="pt-BR" sz="2500" b="1" dirty="0" smtClean="0">
                <a:solidFill>
                  <a:schemeClr val="accent6"/>
                </a:solidFill>
              </a:rPr>
              <a:t>ECAD - http://www.ecad.org.br</a:t>
            </a:r>
          </a:p>
          <a:p>
            <a:pPr algn="ctr"/>
            <a:endParaRPr lang="pt-BR" sz="2500" b="1" dirty="0">
              <a:solidFill>
                <a:schemeClr val="accent6"/>
              </a:solidFill>
            </a:endParaRPr>
          </a:p>
        </p:txBody>
      </p:sp>
      <p:sp>
        <p:nvSpPr>
          <p:cNvPr id="5" name="Retângulo 4"/>
          <p:cNvSpPr/>
          <p:nvPr/>
        </p:nvSpPr>
        <p:spPr>
          <a:xfrm>
            <a:off x="1285852" y="2571744"/>
            <a:ext cx="7858148" cy="4154984"/>
          </a:xfrm>
          <a:prstGeom prst="rect">
            <a:avLst/>
          </a:prstGeom>
        </p:spPr>
        <p:txBody>
          <a:bodyPr wrap="square">
            <a:spAutoFit/>
          </a:bodyPr>
          <a:lstStyle/>
          <a:p>
            <a:pPr algn="ctr">
              <a:buClr>
                <a:schemeClr val="accent6"/>
              </a:buClr>
            </a:pPr>
            <a:r>
              <a:rPr lang="pt-BR" sz="2200" b="1" dirty="0" smtClean="0">
                <a:solidFill>
                  <a:schemeClr val="accent6"/>
                </a:solidFill>
              </a:rPr>
              <a:t>Tabela de preços do ECAD:</a:t>
            </a:r>
          </a:p>
          <a:p>
            <a:pPr>
              <a:buClr>
                <a:schemeClr val="accent6"/>
              </a:buClr>
            </a:pPr>
            <a:endParaRPr lang="pt-BR" sz="2200" dirty="0" smtClean="0"/>
          </a:p>
          <a:p>
            <a:pPr>
              <a:buClr>
                <a:schemeClr val="accent6"/>
              </a:buClr>
              <a:buFont typeface="Arial" pitchFamily="34" charset="0"/>
              <a:buChar char="•"/>
            </a:pPr>
            <a:r>
              <a:rPr lang="pt-BR" sz="2200" dirty="0" smtClean="0">
                <a:sym typeface="Wingdings" pitchFamily="2" charset="2"/>
              </a:rPr>
              <a:t>depende do tipo de usuário (eventual ou permanente);</a:t>
            </a:r>
          </a:p>
          <a:p>
            <a:pPr>
              <a:buClr>
                <a:schemeClr val="accent6"/>
              </a:buClr>
              <a:buFont typeface="Arial" pitchFamily="34" charset="0"/>
              <a:buChar char="•"/>
            </a:pPr>
            <a:endParaRPr lang="pt-BR" sz="2200" dirty="0" smtClean="0">
              <a:sym typeface="Wingdings" pitchFamily="2" charset="2"/>
            </a:endParaRPr>
          </a:p>
          <a:p>
            <a:pPr>
              <a:buClr>
                <a:schemeClr val="accent6"/>
              </a:buClr>
              <a:buFont typeface="Arial" pitchFamily="34" charset="0"/>
              <a:buChar char="•"/>
            </a:pPr>
            <a:r>
              <a:rPr lang="pt-BR" sz="2200" dirty="0" smtClean="0">
                <a:sym typeface="Wingdings" pitchFamily="2" charset="2"/>
              </a:rPr>
              <a:t>execução ao vivo ou mecânica;</a:t>
            </a:r>
          </a:p>
          <a:p>
            <a:pPr>
              <a:buClr>
                <a:schemeClr val="accent6"/>
              </a:buClr>
              <a:buFont typeface="Arial" pitchFamily="34" charset="0"/>
              <a:buChar char="•"/>
            </a:pPr>
            <a:endParaRPr lang="pt-BR" sz="2200" dirty="0" smtClean="0">
              <a:sym typeface="Wingdings" pitchFamily="2" charset="2"/>
            </a:endParaRPr>
          </a:p>
          <a:p>
            <a:pPr>
              <a:buClr>
                <a:schemeClr val="accent6"/>
              </a:buClr>
              <a:buFont typeface="Arial" pitchFamily="34" charset="0"/>
              <a:buChar char="•"/>
            </a:pPr>
            <a:r>
              <a:rPr lang="pt-BR" sz="2200" dirty="0" smtClean="0">
                <a:sym typeface="Wingdings" pitchFamily="2" charset="2"/>
              </a:rPr>
              <a:t>receita que será gerada vinculada à música;</a:t>
            </a:r>
          </a:p>
          <a:p>
            <a:pPr>
              <a:buClr>
                <a:schemeClr val="accent6"/>
              </a:buClr>
              <a:buFont typeface="Arial" pitchFamily="34" charset="0"/>
              <a:buChar char="•"/>
            </a:pPr>
            <a:endParaRPr lang="pt-BR" sz="2200" dirty="0" smtClean="0">
              <a:sym typeface="Wingdings" pitchFamily="2" charset="2"/>
            </a:endParaRPr>
          </a:p>
          <a:p>
            <a:pPr>
              <a:buClr>
                <a:schemeClr val="accent6"/>
              </a:buClr>
              <a:buFont typeface="Arial" pitchFamily="34" charset="0"/>
              <a:buChar char="•"/>
            </a:pPr>
            <a:r>
              <a:rPr lang="pt-BR" sz="2200" dirty="0" smtClean="0">
                <a:sym typeface="Wingdings" pitchFamily="2" charset="2"/>
              </a:rPr>
              <a:t>metragem do ambiente sonorizado;</a:t>
            </a:r>
          </a:p>
          <a:p>
            <a:pPr>
              <a:buClr>
                <a:schemeClr val="accent6"/>
              </a:buClr>
              <a:buFont typeface="Arial" pitchFamily="34" charset="0"/>
              <a:buChar char="•"/>
            </a:pPr>
            <a:endParaRPr lang="pt-BR" sz="2200" dirty="0" smtClean="0">
              <a:sym typeface="Wingdings" pitchFamily="2" charset="2"/>
            </a:endParaRPr>
          </a:p>
          <a:p>
            <a:pPr>
              <a:buClr>
                <a:schemeClr val="accent6"/>
              </a:buClr>
              <a:buFont typeface="Arial" pitchFamily="34" charset="0"/>
              <a:buChar char="•"/>
            </a:pPr>
            <a:r>
              <a:rPr lang="pt-BR" sz="2200" dirty="0" smtClean="0">
                <a:sym typeface="Wingdings" pitchFamily="2" charset="2"/>
              </a:rPr>
              <a:t>Autores internacionais: CISAC (Confederação Internacional de Sociedades de Autores e Compositores).</a:t>
            </a:r>
            <a:endParaRPr lang="pt-BR" sz="2200" dirty="0"/>
          </a:p>
        </p:txBody>
      </p:sp>
      <p:sp>
        <p:nvSpPr>
          <p:cNvPr id="6" name="Retângulo 5"/>
          <p:cNvSpPr/>
          <p:nvPr/>
        </p:nvSpPr>
        <p:spPr>
          <a:xfrm>
            <a:off x="1142976" y="571480"/>
            <a:ext cx="7858180" cy="1938992"/>
          </a:xfrm>
          <a:prstGeom prst="rect">
            <a:avLst/>
          </a:prstGeom>
          <a:solidFill>
            <a:schemeClr val="accent6">
              <a:lumMod val="40000"/>
              <a:lumOff val="60000"/>
            </a:schemeClr>
          </a:solidFill>
        </p:spPr>
        <p:txBody>
          <a:bodyPr wrap="square">
            <a:spAutoFit/>
          </a:bodyPr>
          <a:lstStyle/>
          <a:p>
            <a:pPr algn="just"/>
            <a:r>
              <a:rPr lang="pt-BR" sz="1500" dirty="0" smtClean="0"/>
              <a:t>ABRAMUS (Associação Brasileira de Música e Artes); AMAR (Associação de Músicos, Arranjadores e Regentes); SBACEM (Sociedade Brasileira de Autores, Compositores e Escritores de Música); SICAM (Sociedade Independente de Compositores e Autores Musicais); SOCINPRO (Sociedade Brasileira de Administração e Proteção de Direitos Intelectuais); UBC (União Brasileira de Compositores); ABRAC (Associação Brasileira de Autores, Compositores, Intérpretes e Músicos); ANACIM (Associação Nacional de Autores, Compositores, Intérpretes e Músicos); ASSIM (Associação de Intérpretes e Músicos); SADEMBRA (Sociedade Administradora de Direitos de Execução Musical do Brasil)</a:t>
            </a:r>
            <a:endParaRPr lang="pt-BR" sz="15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p:cNvSpPr/>
          <p:nvPr/>
        </p:nvSpPr>
        <p:spPr>
          <a:xfrm>
            <a:off x="1142976" y="0"/>
            <a:ext cx="7929618" cy="6858000"/>
          </a:xfrm>
          <a:prstGeom prst="rect">
            <a:avLst/>
          </a:prstGeom>
          <a:solidFill>
            <a:schemeClr val="accent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4" name="CaixaDeTexto 3"/>
          <p:cNvSpPr txBox="1"/>
          <p:nvPr/>
        </p:nvSpPr>
        <p:spPr>
          <a:xfrm>
            <a:off x="3143240" y="4143380"/>
            <a:ext cx="5786478" cy="2400657"/>
          </a:xfrm>
          <a:prstGeom prst="rect">
            <a:avLst/>
          </a:prstGeom>
          <a:noFill/>
        </p:spPr>
        <p:txBody>
          <a:bodyPr wrap="square" rtlCol="0">
            <a:spAutoFit/>
          </a:bodyPr>
          <a:lstStyle/>
          <a:p>
            <a:pPr algn="ctr"/>
            <a:r>
              <a:rPr lang="pt-BR" sz="5000" b="1" dirty="0" smtClean="0">
                <a:solidFill>
                  <a:schemeClr val="bg1"/>
                </a:solidFill>
                <a:latin typeface="Bell MT" pitchFamily="18" charset="0"/>
              </a:rPr>
              <a:t>EXCEÇÕES –</a:t>
            </a:r>
          </a:p>
          <a:p>
            <a:pPr algn="ctr"/>
            <a:r>
              <a:rPr lang="pt-BR" sz="5000" b="1" dirty="0" smtClean="0">
                <a:solidFill>
                  <a:schemeClr val="bg1"/>
                </a:solidFill>
                <a:latin typeface="Bell MT" pitchFamily="18" charset="0"/>
              </a:rPr>
              <a:t>Não ofensa ao direito autoral</a:t>
            </a:r>
            <a:endParaRPr lang="pt-BR" sz="5000" b="1" dirty="0">
              <a:solidFill>
                <a:schemeClr val="bg1"/>
              </a:solidFill>
              <a:latin typeface="Bell MT"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ixaDeTexto 3"/>
          <p:cNvSpPr txBox="1"/>
          <p:nvPr/>
        </p:nvSpPr>
        <p:spPr>
          <a:xfrm>
            <a:off x="1500166" y="214290"/>
            <a:ext cx="7358114" cy="477054"/>
          </a:xfrm>
          <a:prstGeom prst="rect">
            <a:avLst/>
          </a:prstGeom>
          <a:noFill/>
        </p:spPr>
        <p:txBody>
          <a:bodyPr wrap="square" rtlCol="0">
            <a:spAutoFit/>
          </a:bodyPr>
          <a:lstStyle/>
          <a:p>
            <a:r>
              <a:rPr lang="pt-BR" sz="2500" b="1" dirty="0" smtClean="0">
                <a:solidFill>
                  <a:schemeClr val="accent6"/>
                </a:solidFill>
              </a:rPr>
              <a:t>DOMÍNIO PÚBLICO</a:t>
            </a:r>
            <a:endParaRPr lang="pt-BR" sz="2500" b="1" dirty="0">
              <a:solidFill>
                <a:schemeClr val="accent6"/>
              </a:solidFill>
            </a:endParaRPr>
          </a:p>
        </p:txBody>
      </p:sp>
      <p:sp>
        <p:nvSpPr>
          <p:cNvPr id="5" name="CaixaDeTexto 4"/>
          <p:cNvSpPr txBox="1"/>
          <p:nvPr/>
        </p:nvSpPr>
        <p:spPr>
          <a:xfrm>
            <a:off x="1357290" y="785794"/>
            <a:ext cx="7358114" cy="2400657"/>
          </a:xfrm>
          <a:prstGeom prst="rect">
            <a:avLst/>
          </a:prstGeom>
          <a:noFill/>
        </p:spPr>
        <p:txBody>
          <a:bodyPr wrap="square" rtlCol="0">
            <a:spAutoFit/>
          </a:bodyPr>
          <a:lstStyle/>
          <a:p>
            <a:r>
              <a:rPr lang="pt-BR" sz="2500" dirty="0" smtClean="0"/>
              <a:t>Consideram-se em domínio púbico as obras de autor desconhecido – ressalvada a proteção aos conhecimentos étnicos e tradicionais –, bem como aquelas criadas por autores desconhecidos, falecidos sem deixar sucessores ou 70 anos após a morte de seu autor.</a:t>
            </a:r>
            <a:endParaRPr lang="pt-BR" sz="2500" dirty="0"/>
          </a:p>
        </p:txBody>
      </p:sp>
      <p:sp>
        <p:nvSpPr>
          <p:cNvPr id="8" name="Espaço Reservado para Conteúdo 2"/>
          <p:cNvSpPr>
            <a:spLocks noGrp="1"/>
          </p:cNvSpPr>
          <p:nvPr>
            <p:ph idx="1"/>
          </p:nvPr>
        </p:nvSpPr>
        <p:spPr>
          <a:xfrm>
            <a:off x="1500166" y="3500438"/>
            <a:ext cx="7215238" cy="2928958"/>
          </a:xfrm>
          <a:solidFill>
            <a:schemeClr val="bg2">
              <a:lumMod val="75000"/>
            </a:schemeClr>
          </a:solidFill>
          <a:ln w="57150">
            <a:solidFill>
              <a:schemeClr val="bg2">
                <a:lumMod val="75000"/>
              </a:schemeClr>
            </a:solidFill>
          </a:ln>
        </p:spPr>
        <p:txBody>
          <a:bodyPr>
            <a:noAutofit/>
          </a:bodyPr>
          <a:lstStyle/>
          <a:p>
            <a:r>
              <a:rPr lang="pt-BR" sz="2800" dirty="0" smtClean="0"/>
              <a:t>Prazo contado a partir de 1º de janeiro do ano subseqüente ao de seu falecimento;</a:t>
            </a:r>
          </a:p>
          <a:p>
            <a:r>
              <a:rPr lang="pt-BR" sz="2800" dirty="0" smtClean="0"/>
              <a:t>Todo aquele que adaptar,  traduzir,  arranjar ou orquestrar uma obra caída no domínio público passa a ser titular de direitos autorais sobre aquele resultado.</a:t>
            </a:r>
            <a:endParaRPr lang="pt-BR" sz="2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ixaDeTexto 3"/>
          <p:cNvSpPr txBox="1"/>
          <p:nvPr/>
        </p:nvSpPr>
        <p:spPr>
          <a:xfrm>
            <a:off x="1500166" y="214290"/>
            <a:ext cx="7358114" cy="477054"/>
          </a:xfrm>
          <a:prstGeom prst="rect">
            <a:avLst/>
          </a:prstGeom>
          <a:noFill/>
        </p:spPr>
        <p:txBody>
          <a:bodyPr wrap="square" rtlCol="0">
            <a:spAutoFit/>
          </a:bodyPr>
          <a:lstStyle/>
          <a:p>
            <a:pPr algn="ctr"/>
            <a:r>
              <a:rPr lang="pt-BR" sz="2500" b="1" dirty="0" smtClean="0">
                <a:solidFill>
                  <a:schemeClr val="accent6"/>
                </a:solidFill>
              </a:rPr>
              <a:t>EXCEÇÕES PRESCRITAS NA LEI</a:t>
            </a:r>
            <a:endParaRPr lang="pt-BR" sz="2500" b="1" dirty="0">
              <a:solidFill>
                <a:schemeClr val="accent6"/>
              </a:solidFill>
            </a:endParaRPr>
          </a:p>
        </p:txBody>
      </p:sp>
      <p:sp>
        <p:nvSpPr>
          <p:cNvPr id="6" name="Espaço Reservado para Conteúdo 5"/>
          <p:cNvSpPr>
            <a:spLocks noGrp="1"/>
          </p:cNvSpPr>
          <p:nvPr>
            <p:ph idx="1"/>
          </p:nvPr>
        </p:nvSpPr>
        <p:spPr>
          <a:xfrm>
            <a:off x="1357290" y="714356"/>
            <a:ext cx="7498080" cy="5786478"/>
          </a:xfrm>
        </p:spPr>
        <p:txBody>
          <a:bodyPr>
            <a:noAutofit/>
          </a:bodyPr>
          <a:lstStyle/>
          <a:p>
            <a:pPr>
              <a:buFont typeface="Wingdings" pitchFamily="2" charset="2"/>
              <a:buChar char="v"/>
            </a:pPr>
            <a:r>
              <a:rPr lang="pt-BR" sz="2000" dirty="0" smtClean="0"/>
              <a:t>Ficam livres as paráfrases e paródias que não forem reproduções da obra originária nem lhe implicarem descrédito. </a:t>
            </a:r>
          </a:p>
          <a:p>
            <a:pPr>
              <a:buFont typeface="Wingdings" pitchFamily="2" charset="2"/>
              <a:buChar char="v"/>
            </a:pPr>
            <a:r>
              <a:rPr lang="pt-BR" sz="2000" dirty="0" smtClean="0"/>
              <a:t>As obras situadas permanentemente em logradouros públicos podem ser representadas livremente, por meio de pinturas, desenhos, fotografias e procedimentos audiovisuais.</a:t>
            </a:r>
          </a:p>
          <a:p>
            <a:pPr>
              <a:buNone/>
            </a:pPr>
            <a:endParaRPr lang="pt-BR" sz="2000" dirty="0" smtClean="0"/>
          </a:p>
          <a:p>
            <a:pPr>
              <a:buFont typeface="Wingdings" pitchFamily="2" charset="2"/>
              <a:buChar char="v"/>
            </a:pPr>
            <a:r>
              <a:rPr lang="pt-BR" sz="2000" dirty="0" smtClean="0"/>
              <a:t>Reprodução: </a:t>
            </a:r>
          </a:p>
          <a:p>
            <a:pPr marL="360363" indent="0">
              <a:tabLst>
                <a:tab pos="539750" algn="l"/>
              </a:tabLst>
            </a:pPr>
            <a:r>
              <a:rPr lang="pt-BR" sz="2000" dirty="0" smtClean="0"/>
              <a:t>na imprensa diária ou periódica com a menção do nome do autor e da publicação de onde foram transcritos; </a:t>
            </a:r>
          </a:p>
          <a:p>
            <a:pPr marL="360363" indent="0">
              <a:tabLst>
                <a:tab pos="539750" algn="l"/>
              </a:tabLst>
            </a:pPr>
            <a:r>
              <a:rPr lang="pt-BR" sz="2000" dirty="0" smtClean="0"/>
              <a:t>em diários ou periódicos, de discursos pronunciados em reuniões públicas de qualquer natureza; </a:t>
            </a:r>
          </a:p>
          <a:p>
            <a:pPr marL="360363" indent="0">
              <a:tabLst>
                <a:tab pos="539750" algn="l"/>
              </a:tabLst>
            </a:pPr>
            <a:r>
              <a:rPr lang="pt-BR" sz="2000" dirty="0" smtClean="0"/>
              <a:t>de representação da imagem, feita sob encomenda, quando realizada pelo proprietário do objeto encomendado; </a:t>
            </a:r>
          </a:p>
          <a:p>
            <a:pPr marL="360363" indent="0">
              <a:tabLst>
                <a:tab pos="539750" algn="l"/>
              </a:tabLst>
            </a:pPr>
            <a:r>
              <a:rPr lang="pt-BR" sz="2000" dirty="0" smtClean="0"/>
              <a:t>de obras para uso exclusivo de deficientes visuais, sem fins comerciais, no sistema Braille ou outro procedimento.</a:t>
            </a:r>
          </a:p>
          <a:p>
            <a:pPr marL="360363" indent="0">
              <a:buNone/>
              <a:tabLst>
                <a:tab pos="539750" algn="l"/>
              </a:tabLst>
            </a:pPr>
            <a:endParaRPr lang="pt-BR" sz="2000" dirty="0" smtClean="0"/>
          </a:p>
          <a:p>
            <a:pPr marL="360363" indent="0">
              <a:buNone/>
              <a:tabLst>
                <a:tab pos="539750" algn="l"/>
              </a:tabLst>
            </a:pPr>
            <a:endParaRPr lang="pt-BR" sz="2000"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ço Reservado para Conteúdo 5"/>
          <p:cNvSpPr>
            <a:spLocks noGrp="1"/>
          </p:cNvSpPr>
          <p:nvPr>
            <p:ph idx="1"/>
          </p:nvPr>
        </p:nvSpPr>
        <p:spPr>
          <a:xfrm>
            <a:off x="1357290" y="857232"/>
            <a:ext cx="7498080" cy="5786478"/>
          </a:xfrm>
        </p:spPr>
        <p:txBody>
          <a:bodyPr>
            <a:noAutofit/>
          </a:bodyPr>
          <a:lstStyle/>
          <a:p>
            <a:pPr>
              <a:buFont typeface="Wingdings" pitchFamily="2" charset="2"/>
              <a:buChar char="v"/>
            </a:pPr>
            <a:r>
              <a:rPr lang="pt-BR" sz="2000" dirty="0" smtClean="0"/>
              <a:t>Reprodução, em um só exemplar de pequenos trechos, para uso privado do copista, desde que feita por este, sem intuito de lucro; </a:t>
            </a:r>
          </a:p>
          <a:p>
            <a:pPr>
              <a:buFont typeface="Wingdings" pitchFamily="2" charset="2"/>
              <a:buChar char="v"/>
            </a:pPr>
            <a:r>
              <a:rPr lang="pt-BR" sz="2000" dirty="0" smtClean="0"/>
              <a:t>Citação em qualquer meio de comunicação, de passagens de qualquer obra, para fins de estudo, indicando o nome do autor/obra; </a:t>
            </a:r>
          </a:p>
          <a:p>
            <a:pPr>
              <a:buFont typeface="Wingdings" pitchFamily="2" charset="2"/>
              <a:buChar char="v"/>
            </a:pPr>
            <a:r>
              <a:rPr lang="pt-BR" sz="2000" dirty="0" smtClean="0"/>
              <a:t>Apanhado de lições em estabelecimentos de ensino, vedada sua publicação sem autorização de quem as ministrou; </a:t>
            </a:r>
          </a:p>
          <a:p>
            <a:r>
              <a:rPr lang="pt-BR" sz="2000" dirty="0" smtClean="0"/>
              <a:t>Utilização de obras em estabelecimentos comerciais para demonstração à clientela; </a:t>
            </a:r>
          </a:p>
          <a:p>
            <a:r>
              <a:rPr lang="pt-BR" sz="2000" dirty="0" smtClean="0"/>
              <a:t>Representação teatral e a execução musical no ambiente familiar ou estabelecimentos de ensino, sem intuito de lucro; </a:t>
            </a:r>
          </a:p>
          <a:p>
            <a:r>
              <a:rPr lang="pt-BR" sz="2000" dirty="0" smtClean="0"/>
              <a:t>Utilização de obras literárias, artísticas ou científicas para produzir prova judiciária ou administrativa; </a:t>
            </a:r>
          </a:p>
          <a:p>
            <a:r>
              <a:rPr lang="pt-BR" sz="2000" dirty="0" smtClean="0"/>
              <a:t>Reprodução, em quaisquer obras, de pequenos trechos de obras preexistentes, se a reprodução em si não seja o objetivo principal nem cause prejuízo ao autor do original.</a:t>
            </a:r>
          </a:p>
        </p:txBody>
      </p:sp>
      <p:sp>
        <p:nvSpPr>
          <p:cNvPr id="5" name="CaixaDeTexto 4"/>
          <p:cNvSpPr txBox="1"/>
          <p:nvPr/>
        </p:nvSpPr>
        <p:spPr>
          <a:xfrm>
            <a:off x="1500166" y="214290"/>
            <a:ext cx="7358114" cy="477054"/>
          </a:xfrm>
          <a:prstGeom prst="rect">
            <a:avLst/>
          </a:prstGeom>
          <a:noFill/>
        </p:spPr>
        <p:txBody>
          <a:bodyPr wrap="square" rtlCol="0">
            <a:spAutoFit/>
          </a:bodyPr>
          <a:lstStyle/>
          <a:p>
            <a:pPr algn="ctr"/>
            <a:r>
              <a:rPr lang="pt-BR" sz="2500" b="1" dirty="0" smtClean="0">
                <a:solidFill>
                  <a:schemeClr val="accent6"/>
                </a:solidFill>
              </a:rPr>
              <a:t>EXCEÇÕES PRESCRITAS NA LEI</a:t>
            </a:r>
            <a:endParaRPr lang="pt-BR" sz="2500" b="1" dirty="0">
              <a:solidFill>
                <a:schemeClr val="accent6"/>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p:cNvSpPr/>
          <p:nvPr/>
        </p:nvSpPr>
        <p:spPr>
          <a:xfrm>
            <a:off x="1142976" y="0"/>
            <a:ext cx="7929618" cy="6858000"/>
          </a:xfrm>
          <a:prstGeom prst="rect">
            <a:avLst/>
          </a:prstGeom>
          <a:solidFill>
            <a:schemeClr val="accent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4" name="CaixaDeTexto 3"/>
          <p:cNvSpPr txBox="1"/>
          <p:nvPr/>
        </p:nvSpPr>
        <p:spPr>
          <a:xfrm>
            <a:off x="3143240" y="4143380"/>
            <a:ext cx="5786478" cy="2400657"/>
          </a:xfrm>
          <a:prstGeom prst="rect">
            <a:avLst/>
          </a:prstGeom>
          <a:noFill/>
        </p:spPr>
        <p:txBody>
          <a:bodyPr wrap="square" rtlCol="0">
            <a:spAutoFit/>
          </a:bodyPr>
          <a:lstStyle/>
          <a:p>
            <a:pPr algn="ctr"/>
            <a:r>
              <a:rPr lang="pt-BR" sz="5000" b="1" dirty="0" smtClean="0">
                <a:solidFill>
                  <a:schemeClr val="bg1"/>
                </a:solidFill>
                <a:latin typeface="Bell MT" pitchFamily="18" charset="0"/>
              </a:rPr>
              <a:t>DIREITOS CONEXOS AO AUTORAL</a:t>
            </a:r>
            <a:endParaRPr lang="pt-BR" sz="5000" b="1" dirty="0">
              <a:solidFill>
                <a:schemeClr val="bg1"/>
              </a:solidFill>
              <a:latin typeface="Bell MT"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ixaDeTexto 3"/>
          <p:cNvSpPr txBox="1"/>
          <p:nvPr/>
        </p:nvSpPr>
        <p:spPr>
          <a:xfrm>
            <a:off x="1428728" y="214290"/>
            <a:ext cx="7358114" cy="477054"/>
          </a:xfrm>
          <a:prstGeom prst="rect">
            <a:avLst/>
          </a:prstGeom>
          <a:noFill/>
        </p:spPr>
        <p:txBody>
          <a:bodyPr wrap="square" rtlCol="0">
            <a:spAutoFit/>
          </a:bodyPr>
          <a:lstStyle/>
          <a:p>
            <a:r>
              <a:rPr lang="pt-BR" sz="2500" b="1" dirty="0" smtClean="0">
                <a:solidFill>
                  <a:schemeClr val="accent6"/>
                </a:solidFill>
              </a:rPr>
              <a:t>DIREITOS CONEXOS</a:t>
            </a:r>
            <a:endParaRPr lang="pt-BR" sz="2500" b="1" dirty="0">
              <a:solidFill>
                <a:schemeClr val="accent6"/>
              </a:solidFill>
            </a:endParaRPr>
          </a:p>
        </p:txBody>
      </p:sp>
      <p:sp>
        <p:nvSpPr>
          <p:cNvPr id="5" name="CaixaDeTexto 4"/>
          <p:cNvSpPr txBox="1"/>
          <p:nvPr/>
        </p:nvSpPr>
        <p:spPr>
          <a:xfrm>
            <a:off x="1357290" y="857232"/>
            <a:ext cx="7500990" cy="1631216"/>
          </a:xfrm>
          <a:prstGeom prst="rect">
            <a:avLst/>
          </a:prstGeom>
          <a:solidFill>
            <a:schemeClr val="bg2">
              <a:lumMod val="75000"/>
            </a:schemeClr>
          </a:solidFill>
          <a:ln w="57150">
            <a:noFill/>
          </a:ln>
        </p:spPr>
        <p:txBody>
          <a:bodyPr wrap="square" rtlCol="0">
            <a:spAutoFit/>
          </a:bodyPr>
          <a:lstStyle/>
          <a:p>
            <a:pPr algn="ctr"/>
            <a:r>
              <a:rPr lang="pt-BR" sz="2500" dirty="0" smtClean="0"/>
              <a:t>Direitos dos artistas intérpretes ou executantes, produtoras de fonogramas e emissoras de rádio e televisão </a:t>
            </a:r>
            <a:r>
              <a:rPr lang="pt-BR" sz="2500" dirty="0" smtClean="0">
                <a:sym typeface="Wingdings" pitchFamily="2" charset="2"/>
              </a:rPr>
              <a:t> relacionados à</a:t>
            </a:r>
            <a:r>
              <a:rPr lang="pt-BR" sz="2500" b="1" dirty="0" smtClean="0">
                <a:sym typeface="Wingdings" pitchFamily="2" charset="2"/>
              </a:rPr>
              <a:t> interpretação, execução e emissão.</a:t>
            </a:r>
            <a:endParaRPr lang="pt-BR" sz="2500" b="1" dirty="0"/>
          </a:p>
        </p:txBody>
      </p:sp>
      <p:sp>
        <p:nvSpPr>
          <p:cNvPr id="7" name="Espaço Reservado para Conteúdo 2"/>
          <p:cNvSpPr>
            <a:spLocks noGrp="1"/>
          </p:cNvSpPr>
          <p:nvPr>
            <p:ph idx="1"/>
          </p:nvPr>
        </p:nvSpPr>
        <p:spPr>
          <a:xfrm>
            <a:off x="1428728" y="2857496"/>
            <a:ext cx="7358114" cy="3643338"/>
          </a:xfrm>
          <a:ln w="57150">
            <a:solidFill>
              <a:schemeClr val="bg2">
                <a:lumMod val="75000"/>
              </a:schemeClr>
            </a:solidFill>
          </a:ln>
        </p:spPr>
        <p:txBody>
          <a:bodyPr>
            <a:noAutofit/>
          </a:bodyPr>
          <a:lstStyle/>
          <a:p>
            <a:pPr>
              <a:buNone/>
            </a:pPr>
            <a:r>
              <a:rPr lang="pt-BR" sz="2500" b="1" dirty="0" smtClean="0"/>
              <a:t>Artistas intérpretes ou executantes:</a:t>
            </a:r>
          </a:p>
          <a:p>
            <a:pPr>
              <a:buFont typeface="Wingdings" pitchFamily="2" charset="2"/>
              <a:buChar char="§"/>
            </a:pPr>
            <a:r>
              <a:rPr lang="pt-BR" sz="2500" dirty="0" smtClean="0"/>
              <a:t>Fixação de suas interpretações ou execuções;</a:t>
            </a:r>
          </a:p>
          <a:p>
            <a:pPr>
              <a:buFont typeface="Wingdings" pitchFamily="2" charset="2"/>
              <a:buChar char="§"/>
            </a:pPr>
            <a:r>
              <a:rPr lang="pt-BR" sz="2500" dirty="0" smtClean="0"/>
              <a:t>Reprodução, execução pública e locação das suas interpretações ou execução fixadas;</a:t>
            </a:r>
          </a:p>
          <a:p>
            <a:pPr>
              <a:buFont typeface="Wingdings" pitchFamily="2" charset="2"/>
              <a:buChar char="§"/>
            </a:pPr>
            <a:r>
              <a:rPr lang="pt-BR" sz="2500" dirty="0" smtClean="0"/>
              <a:t>Transmissão das suas interpretações, fixadas ou não;</a:t>
            </a:r>
          </a:p>
          <a:p>
            <a:pPr>
              <a:buFont typeface="Wingdings" pitchFamily="2" charset="2"/>
              <a:buChar char="§"/>
            </a:pPr>
            <a:r>
              <a:rPr lang="pt-BR" sz="2500" dirty="0" smtClean="0"/>
              <a:t>Viabilização do acesso das interpretações ou execuções ao público;</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p:cNvSpPr/>
          <p:nvPr/>
        </p:nvSpPr>
        <p:spPr>
          <a:xfrm>
            <a:off x="1142976" y="0"/>
            <a:ext cx="7929618" cy="6858000"/>
          </a:xfrm>
          <a:prstGeom prst="rect">
            <a:avLst/>
          </a:prstGeom>
          <a:solidFill>
            <a:schemeClr val="accent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4" name="CaixaDeTexto 3"/>
          <p:cNvSpPr txBox="1"/>
          <p:nvPr/>
        </p:nvSpPr>
        <p:spPr>
          <a:xfrm>
            <a:off x="1357290" y="5316834"/>
            <a:ext cx="7500990" cy="861774"/>
          </a:xfrm>
          <a:prstGeom prst="rect">
            <a:avLst/>
          </a:prstGeom>
          <a:noFill/>
        </p:spPr>
        <p:txBody>
          <a:bodyPr wrap="square" rtlCol="0">
            <a:spAutoFit/>
          </a:bodyPr>
          <a:lstStyle/>
          <a:p>
            <a:pPr algn="r"/>
            <a:r>
              <a:rPr lang="pt-BR" sz="5000" b="1" dirty="0" smtClean="0">
                <a:solidFill>
                  <a:srgbClr val="FF9933"/>
                </a:solidFill>
                <a:latin typeface="Bell MT" pitchFamily="18" charset="0"/>
              </a:rPr>
              <a:t>HISTÓRICO</a:t>
            </a:r>
            <a:endParaRPr lang="pt-BR" sz="5000" b="1" dirty="0">
              <a:solidFill>
                <a:srgbClr val="FF9933"/>
              </a:solidFill>
              <a:latin typeface="Bell MT" pitchFamily="18" charset="0"/>
            </a:endParaRPr>
          </a:p>
        </p:txBody>
      </p:sp>
    </p:spTree>
    <p:extLst>
      <p:ext uri="{BB962C8B-B14F-4D97-AF65-F5344CB8AC3E}">
        <p14:creationId xmlns:p14="http://schemas.microsoft.com/office/powerpoint/2010/main" val="8737148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ixaDeTexto 3"/>
          <p:cNvSpPr txBox="1"/>
          <p:nvPr/>
        </p:nvSpPr>
        <p:spPr>
          <a:xfrm>
            <a:off x="1214414" y="142852"/>
            <a:ext cx="7786742" cy="477054"/>
          </a:xfrm>
          <a:prstGeom prst="rect">
            <a:avLst/>
          </a:prstGeom>
          <a:noFill/>
        </p:spPr>
        <p:txBody>
          <a:bodyPr wrap="square" rtlCol="0">
            <a:spAutoFit/>
          </a:bodyPr>
          <a:lstStyle/>
          <a:p>
            <a:r>
              <a:rPr lang="pt-BR" sz="2500" b="1" dirty="0" smtClean="0">
                <a:solidFill>
                  <a:schemeClr val="accent6"/>
                </a:solidFill>
              </a:rPr>
              <a:t>DIREITOS CONEXOS</a:t>
            </a:r>
            <a:endParaRPr lang="pt-BR" sz="2500" b="1" dirty="0">
              <a:solidFill>
                <a:schemeClr val="accent6"/>
              </a:solidFill>
            </a:endParaRPr>
          </a:p>
        </p:txBody>
      </p:sp>
      <p:sp>
        <p:nvSpPr>
          <p:cNvPr id="8" name="Espaço Reservado para Conteúdo 2"/>
          <p:cNvSpPr>
            <a:spLocks noGrp="1"/>
          </p:cNvSpPr>
          <p:nvPr>
            <p:ph idx="1"/>
          </p:nvPr>
        </p:nvSpPr>
        <p:spPr>
          <a:xfrm>
            <a:off x="1428728" y="928670"/>
            <a:ext cx="7286676" cy="5357850"/>
          </a:xfrm>
          <a:ln w="57150">
            <a:solidFill>
              <a:schemeClr val="bg2">
                <a:lumMod val="75000"/>
              </a:schemeClr>
            </a:solidFill>
          </a:ln>
        </p:spPr>
        <p:txBody>
          <a:bodyPr>
            <a:noAutofit/>
          </a:bodyPr>
          <a:lstStyle/>
          <a:p>
            <a:r>
              <a:rPr lang="pt-BR" sz="2500" dirty="0" smtClean="0"/>
              <a:t>Produtores fonográficos:  autorizar ou proibir a reprodução total ou parcial; a distribuição por venda ou locação de exemplares de reprodução; a comunicação do fonograma ao público; incluindo a execução pública dos fonogramas; deve reparti-los com os artistas;</a:t>
            </a:r>
          </a:p>
          <a:p>
            <a:pPr>
              <a:buNone/>
            </a:pPr>
            <a:endParaRPr lang="pt-BR" sz="2500" dirty="0" smtClean="0"/>
          </a:p>
          <a:p>
            <a:r>
              <a:rPr lang="pt-BR" sz="2500" dirty="0" smtClean="0"/>
              <a:t>Empresas de radiodifusão: autorizar ou proibir a retransmissão, a fixação ou a reprodução de suas emissões; a comunicação ao público pela televisão, em locais de </a:t>
            </a:r>
            <a:r>
              <a:rPr lang="pt-BR" sz="2500" dirty="0" err="1" smtClean="0"/>
              <a:t>frequência</a:t>
            </a:r>
            <a:r>
              <a:rPr lang="pt-BR" sz="2500" dirty="0" smtClean="0"/>
              <a:t> coletiva, sem prejuízo dos direitos dos titulares de bens intelectuais incluídos na programação.</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p:cNvSpPr/>
          <p:nvPr/>
        </p:nvSpPr>
        <p:spPr>
          <a:xfrm>
            <a:off x="1142976" y="0"/>
            <a:ext cx="7929618" cy="6858000"/>
          </a:xfrm>
          <a:prstGeom prst="rect">
            <a:avLst/>
          </a:prstGeom>
          <a:solidFill>
            <a:schemeClr val="accent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4" name="CaixaDeTexto 3"/>
          <p:cNvSpPr txBox="1"/>
          <p:nvPr/>
        </p:nvSpPr>
        <p:spPr>
          <a:xfrm>
            <a:off x="3143240" y="4143380"/>
            <a:ext cx="5786478" cy="2400657"/>
          </a:xfrm>
          <a:prstGeom prst="rect">
            <a:avLst/>
          </a:prstGeom>
          <a:noFill/>
        </p:spPr>
        <p:txBody>
          <a:bodyPr wrap="square" rtlCol="0">
            <a:spAutoFit/>
          </a:bodyPr>
          <a:lstStyle/>
          <a:p>
            <a:pPr algn="ctr"/>
            <a:r>
              <a:rPr lang="pt-BR" sz="5000" b="1" dirty="0" smtClean="0">
                <a:solidFill>
                  <a:schemeClr val="bg1"/>
                </a:solidFill>
                <a:latin typeface="Bell MT" pitchFamily="18" charset="0"/>
              </a:rPr>
              <a:t>DIREITOS AUTORAIS NA ATUALIDADE</a:t>
            </a:r>
            <a:endParaRPr lang="pt-BR" sz="5000" b="1" dirty="0">
              <a:solidFill>
                <a:schemeClr val="bg1"/>
              </a:solidFill>
              <a:latin typeface="Bell MT"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ixaDeTexto 3"/>
          <p:cNvSpPr txBox="1"/>
          <p:nvPr/>
        </p:nvSpPr>
        <p:spPr>
          <a:xfrm>
            <a:off x="1214414" y="142852"/>
            <a:ext cx="7786742" cy="477054"/>
          </a:xfrm>
          <a:prstGeom prst="rect">
            <a:avLst/>
          </a:prstGeom>
          <a:noFill/>
        </p:spPr>
        <p:txBody>
          <a:bodyPr wrap="square" rtlCol="0">
            <a:spAutoFit/>
          </a:bodyPr>
          <a:lstStyle/>
          <a:p>
            <a:pPr algn="ctr"/>
            <a:r>
              <a:rPr lang="pt-BR" sz="2500" b="1" dirty="0" smtClean="0">
                <a:solidFill>
                  <a:schemeClr val="accent6"/>
                </a:solidFill>
              </a:rPr>
              <a:t>QUADRO ATUAL DO DIREITO AUTORAL</a:t>
            </a:r>
            <a:endParaRPr lang="pt-BR" sz="2500" b="1" dirty="0">
              <a:solidFill>
                <a:schemeClr val="accent6"/>
              </a:solidFill>
            </a:endParaRPr>
          </a:p>
        </p:txBody>
      </p:sp>
      <p:sp>
        <p:nvSpPr>
          <p:cNvPr id="5" name="Retângulo 4"/>
          <p:cNvSpPr/>
          <p:nvPr/>
        </p:nvSpPr>
        <p:spPr>
          <a:xfrm>
            <a:off x="1643042" y="972998"/>
            <a:ext cx="6715172" cy="5170646"/>
          </a:xfrm>
          <a:prstGeom prst="rect">
            <a:avLst/>
          </a:prstGeom>
        </p:spPr>
        <p:txBody>
          <a:bodyPr wrap="square">
            <a:spAutoFit/>
          </a:bodyPr>
          <a:lstStyle/>
          <a:p>
            <a:pPr>
              <a:buClr>
                <a:schemeClr val="accent6">
                  <a:lumMod val="75000"/>
                </a:schemeClr>
              </a:buClr>
              <a:buFont typeface="Arial" pitchFamily="34" charset="0"/>
              <a:buChar char="•"/>
            </a:pPr>
            <a:r>
              <a:rPr lang="pt-BR" sz="3000" dirty="0" smtClean="0"/>
              <a:t>Importância financeira: economia da cultura;</a:t>
            </a:r>
          </a:p>
          <a:p>
            <a:pPr>
              <a:buClr>
                <a:schemeClr val="accent6">
                  <a:lumMod val="75000"/>
                </a:schemeClr>
              </a:buClr>
              <a:buFont typeface="Arial" pitchFamily="34" charset="0"/>
              <a:buChar char="•"/>
            </a:pPr>
            <a:endParaRPr lang="pt-BR" sz="2800" dirty="0" smtClean="0"/>
          </a:p>
          <a:p>
            <a:pPr>
              <a:buClr>
                <a:schemeClr val="accent6">
                  <a:lumMod val="75000"/>
                </a:schemeClr>
              </a:buClr>
              <a:buFont typeface="Arial" pitchFamily="34" charset="0"/>
              <a:buChar char="•"/>
            </a:pPr>
            <a:r>
              <a:rPr lang="pt-BR" sz="2800" dirty="0" smtClean="0"/>
              <a:t>Direito do consumidor;</a:t>
            </a:r>
          </a:p>
          <a:p>
            <a:pPr>
              <a:buClr>
                <a:schemeClr val="accent6">
                  <a:lumMod val="75000"/>
                </a:schemeClr>
              </a:buClr>
              <a:buFont typeface="Arial" pitchFamily="34" charset="0"/>
              <a:buChar char="•"/>
            </a:pPr>
            <a:endParaRPr lang="pt-BR" sz="3000" dirty="0" smtClean="0"/>
          </a:p>
          <a:p>
            <a:pPr>
              <a:buClr>
                <a:schemeClr val="accent6">
                  <a:lumMod val="75000"/>
                </a:schemeClr>
              </a:buClr>
              <a:buFont typeface="Arial" pitchFamily="34" charset="0"/>
              <a:buChar char="•"/>
            </a:pPr>
            <a:r>
              <a:rPr lang="pt-BR" sz="3000" dirty="0" smtClean="0"/>
              <a:t>Arrecadação e distribuição da remuneração dos direitos autorais;</a:t>
            </a:r>
          </a:p>
          <a:p>
            <a:pPr>
              <a:buClr>
                <a:schemeClr val="accent6">
                  <a:lumMod val="75000"/>
                </a:schemeClr>
              </a:buClr>
              <a:buFont typeface="Arial" pitchFamily="34" charset="0"/>
              <a:buChar char="•"/>
            </a:pPr>
            <a:endParaRPr lang="pt-BR" sz="3000" dirty="0" smtClean="0"/>
          </a:p>
          <a:p>
            <a:pPr>
              <a:buClr>
                <a:schemeClr val="accent6">
                  <a:lumMod val="75000"/>
                </a:schemeClr>
              </a:buClr>
              <a:buFont typeface="Arial" pitchFamily="34" charset="0"/>
              <a:buChar char="•"/>
            </a:pPr>
            <a:r>
              <a:rPr lang="pt-BR" sz="3000" dirty="0" smtClean="0"/>
              <a:t>Exercício do direito à cultura;</a:t>
            </a:r>
          </a:p>
          <a:p>
            <a:pPr>
              <a:buClr>
                <a:schemeClr val="accent6">
                  <a:lumMod val="75000"/>
                </a:schemeClr>
              </a:buClr>
              <a:buFont typeface="Arial" pitchFamily="34" charset="0"/>
              <a:buChar char="•"/>
            </a:pPr>
            <a:endParaRPr lang="pt-BR" sz="3200" dirty="0" smtClean="0"/>
          </a:p>
          <a:p>
            <a:pPr>
              <a:buClr>
                <a:schemeClr val="accent6">
                  <a:lumMod val="75000"/>
                </a:schemeClr>
              </a:buClr>
              <a:buFont typeface="Arial" pitchFamily="34" charset="0"/>
              <a:buChar char="•"/>
            </a:pPr>
            <a:r>
              <a:rPr lang="pt-BR" sz="3200" dirty="0" smtClean="0"/>
              <a:t>Direitos autorais e internet.</a:t>
            </a:r>
            <a:endParaRPr lang="pt-BR" sz="3000" dirty="0"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ixaDeTexto 3"/>
          <p:cNvSpPr txBox="1"/>
          <p:nvPr/>
        </p:nvSpPr>
        <p:spPr>
          <a:xfrm>
            <a:off x="2285984" y="142852"/>
            <a:ext cx="5429288" cy="477054"/>
          </a:xfrm>
          <a:prstGeom prst="rect">
            <a:avLst/>
          </a:prstGeom>
          <a:noFill/>
        </p:spPr>
        <p:txBody>
          <a:bodyPr wrap="square" rtlCol="0">
            <a:spAutoFit/>
          </a:bodyPr>
          <a:lstStyle/>
          <a:p>
            <a:pPr algn="ctr"/>
            <a:r>
              <a:rPr lang="pt-BR" sz="2500" b="1" dirty="0" smtClean="0">
                <a:solidFill>
                  <a:schemeClr val="accent6"/>
                </a:solidFill>
              </a:rPr>
              <a:t>ARRECADAÇÃO DOS DIREITOS</a:t>
            </a:r>
            <a:endParaRPr lang="pt-BR" sz="2500" b="1" dirty="0">
              <a:solidFill>
                <a:schemeClr val="accent6"/>
              </a:solidFill>
            </a:endParaRPr>
          </a:p>
        </p:txBody>
      </p:sp>
      <p:sp>
        <p:nvSpPr>
          <p:cNvPr id="5" name="Retângulo 4"/>
          <p:cNvSpPr/>
          <p:nvPr/>
        </p:nvSpPr>
        <p:spPr>
          <a:xfrm>
            <a:off x="1285852" y="620688"/>
            <a:ext cx="7606628" cy="6186309"/>
          </a:xfrm>
          <a:prstGeom prst="rect">
            <a:avLst/>
          </a:prstGeom>
        </p:spPr>
        <p:txBody>
          <a:bodyPr wrap="square">
            <a:spAutoFit/>
          </a:bodyPr>
          <a:lstStyle/>
          <a:p>
            <a:pPr>
              <a:buClr>
                <a:schemeClr val="accent6"/>
              </a:buClr>
              <a:buFont typeface="Arial" pitchFamily="34" charset="0"/>
              <a:buChar char="•"/>
            </a:pPr>
            <a:r>
              <a:rPr lang="pt-BR" sz="2200" dirty="0" smtClean="0">
                <a:sym typeface="Wingdings" pitchFamily="2" charset="2"/>
              </a:rPr>
              <a:t>No Brasil: SBAT (Sociedade Brasileira Teatral), ECAD (Escritório Central de Arrecadação e Distribuição); ABDR (Associação Brasileira dos Direitos Reprográficos) e AUTVIS (Associação Brasileira dos Autores Visuais).</a:t>
            </a:r>
          </a:p>
          <a:p>
            <a:pPr>
              <a:buClr>
                <a:schemeClr val="accent6"/>
              </a:buClr>
              <a:buFont typeface="Arial" pitchFamily="34" charset="0"/>
              <a:buChar char="•"/>
            </a:pPr>
            <a:endParaRPr lang="pt-BR" sz="2200" dirty="0" smtClean="0">
              <a:sym typeface="Wingdings" pitchFamily="2" charset="2"/>
            </a:endParaRPr>
          </a:p>
          <a:p>
            <a:pPr>
              <a:buClr>
                <a:schemeClr val="accent6"/>
              </a:buClr>
              <a:buFont typeface="Arial" pitchFamily="34" charset="0"/>
              <a:buChar char="•"/>
            </a:pPr>
            <a:r>
              <a:rPr lang="pt-BR" sz="2200" dirty="0" smtClean="0"/>
              <a:t>Questionamento sobre a cobrança e a distribuição dos recursos arrecadados;</a:t>
            </a:r>
          </a:p>
          <a:p>
            <a:pPr>
              <a:buClr>
                <a:schemeClr val="accent6"/>
              </a:buClr>
              <a:buFont typeface="Arial" pitchFamily="34" charset="0"/>
              <a:buChar char="•"/>
            </a:pPr>
            <a:endParaRPr lang="pt-BR" sz="2200" dirty="0" smtClean="0"/>
          </a:p>
          <a:p>
            <a:pPr>
              <a:buClr>
                <a:schemeClr val="accent6"/>
              </a:buClr>
              <a:buFont typeface="Arial" pitchFamily="34" charset="0"/>
              <a:buChar char="•"/>
            </a:pPr>
            <a:r>
              <a:rPr lang="pt-BR" sz="2200" dirty="0" smtClean="0">
                <a:sym typeface="Wingdings" pitchFamily="2" charset="2"/>
              </a:rPr>
              <a:t> Controle do direito autoral com as novas tecnologias.</a:t>
            </a:r>
            <a:endParaRPr lang="pt-BR" sz="2200" dirty="0" smtClean="0"/>
          </a:p>
          <a:p>
            <a:pPr>
              <a:buClr>
                <a:schemeClr val="accent6"/>
              </a:buClr>
              <a:buFont typeface="Arial" pitchFamily="34" charset="0"/>
              <a:buChar char="•"/>
            </a:pPr>
            <a:endParaRPr lang="pt-BR" sz="2200" dirty="0" smtClean="0"/>
          </a:p>
          <a:p>
            <a:pPr>
              <a:buClr>
                <a:schemeClr val="accent6"/>
              </a:buClr>
              <a:buFont typeface="Arial" pitchFamily="34" charset="0"/>
              <a:buChar char="•"/>
            </a:pPr>
            <a:r>
              <a:rPr lang="pt-BR" sz="2200" dirty="0" smtClean="0"/>
              <a:t>Estrutura pública insuficiente para gestão do direito autoral no Brasil – ECAD;</a:t>
            </a:r>
          </a:p>
          <a:p>
            <a:pPr>
              <a:buClr>
                <a:schemeClr val="accent6"/>
              </a:buClr>
              <a:buFont typeface="Arial" pitchFamily="34" charset="0"/>
              <a:buChar char="•"/>
            </a:pPr>
            <a:endParaRPr lang="pt-BR" sz="2200" dirty="0" smtClean="0"/>
          </a:p>
          <a:p>
            <a:pPr>
              <a:buClr>
                <a:schemeClr val="accent6"/>
              </a:buClr>
              <a:buFont typeface="Arial" pitchFamily="34" charset="0"/>
              <a:buChar char="•"/>
            </a:pPr>
            <a:r>
              <a:rPr lang="pt-BR" sz="2200" dirty="0" smtClean="0"/>
              <a:t>Internacional: pressão das nações mais</a:t>
            </a:r>
          </a:p>
          <a:p>
            <a:pPr>
              <a:buClr>
                <a:schemeClr val="accent6"/>
              </a:buClr>
            </a:pPr>
            <a:r>
              <a:rPr lang="pt-BR" sz="2200" dirty="0" smtClean="0"/>
              <a:t>desenvolvidas e das grandes corporações para proteção dos direitos autorais</a:t>
            </a:r>
            <a:r>
              <a:rPr lang="pt-BR" sz="2200" dirty="0" smtClean="0"/>
              <a:t>.</a:t>
            </a:r>
          </a:p>
          <a:p>
            <a:pPr>
              <a:buClr>
                <a:schemeClr val="accent6"/>
              </a:buClr>
            </a:pPr>
            <a:endParaRPr lang="pt-BR" sz="2200" dirty="0"/>
          </a:p>
          <a:p>
            <a:pPr>
              <a:buClr>
                <a:schemeClr val="accent6"/>
              </a:buClr>
            </a:pPr>
            <a:r>
              <a:rPr lang="pt-BR" sz="2200" dirty="0" smtClean="0"/>
              <a:t>Nova lei (2013): maior controle do Estado sobre as associações.</a:t>
            </a:r>
            <a:endParaRPr lang="pt-BR" sz="22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ixaDeTexto 3"/>
          <p:cNvSpPr txBox="1"/>
          <p:nvPr/>
        </p:nvSpPr>
        <p:spPr>
          <a:xfrm>
            <a:off x="1428728" y="142852"/>
            <a:ext cx="7572428" cy="477054"/>
          </a:xfrm>
          <a:prstGeom prst="rect">
            <a:avLst/>
          </a:prstGeom>
          <a:noFill/>
        </p:spPr>
        <p:txBody>
          <a:bodyPr wrap="square" rtlCol="0">
            <a:spAutoFit/>
          </a:bodyPr>
          <a:lstStyle/>
          <a:p>
            <a:r>
              <a:rPr lang="pt-BR" sz="2500" b="1" dirty="0" smtClean="0">
                <a:solidFill>
                  <a:schemeClr val="accent6"/>
                </a:solidFill>
              </a:rPr>
              <a:t>EXERCÍCIO DOS DIREITOS CULTURAIS</a:t>
            </a:r>
            <a:endParaRPr lang="pt-BR" sz="2500" b="1" dirty="0">
              <a:solidFill>
                <a:schemeClr val="accent6"/>
              </a:solidFill>
            </a:endParaRPr>
          </a:p>
        </p:txBody>
      </p:sp>
      <p:sp>
        <p:nvSpPr>
          <p:cNvPr id="8" name="Espaço Reservado para Conteúdo 2"/>
          <p:cNvSpPr>
            <a:spLocks noGrp="1"/>
          </p:cNvSpPr>
          <p:nvPr>
            <p:ph idx="1"/>
          </p:nvPr>
        </p:nvSpPr>
        <p:spPr>
          <a:xfrm>
            <a:off x="1357290" y="857232"/>
            <a:ext cx="7500990" cy="5643602"/>
          </a:xfrm>
          <a:ln w="57150">
            <a:solidFill>
              <a:schemeClr val="bg2">
                <a:lumMod val="75000"/>
              </a:schemeClr>
            </a:solidFill>
          </a:ln>
        </p:spPr>
        <p:txBody>
          <a:bodyPr>
            <a:noAutofit/>
          </a:bodyPr>
          <a:lstStyle/>
          <a:p>
            <a:r>
              <a:rPr lang="pt-BR" sz="2000" b="1" dirty="0" smtClean="0"/>
              <a:t>Direito  autoral;</a:t>
            </a:r>
          </a:p>
          <a:p>
            <a:r>
              <a:rPr lang="pt-BR" sz="2000" b="1" dirty="0" smtClean="0"/>
              <a:t>Direito à identidade cultural</a:t>
            </a:r>
            <a:r>
              <a:rPr lang="pt-BR" sz="2000" dirty="0" smtClean="0"/>
              <a:t>;</a:t>
            </a:r>
          </a:p>
          <a:p>
            <a:r>
              <a:rPr lang="pt-BR" sz="2000" b="1" dirty="0" smtClean="0"/>
              <a:t>Direito-dever  de  cooperação  cultural  internacional;</a:t>
            </a:r>
          </a:p>
          <a:p>
            <a:pPr>
              <a:buNone/>
            </a:pPr>
            <a:endParaRPr lang="pt-BR" sz="2000" b="1" dirty="0" smtClean="0"/>
          </a:p>
          <a:p>
            <a:r>
              <a:rPr lang="pt-BR" sz="2000" b="1" dirty="0" smtClean="0"/>
              <a:t>Direito  à  livre participação na vida cultural</a:t>
            </a:r>
            <a:r>
              <a:rPr lang="pt-BR" sz="2000" dirty="0" smtClean="0"/>
              <a:t>: toda pessoa  tem o direito de participar  livremente da vida  cultural  da  comunidade,  de  gozar  das  artes  e  de  aproveitar-se  dos  progressos científicos e dos benefícios que deles resultam;</a:t>
            </a:r>
          </a:p>
          <a:p>
            <a:pPr marL="0" indent="0">
              <a:buNone/>
              <a:tabLst>
                <a:tab pos="85725" algn="l"/>
              </a:tabLst>
            </a:pPr>
            <a:r>
              <a:rPr lang="pt-BR" sz="2000" dirty="0" smtClean="0"/>
              <a:t>Duas dimensões dessa participação: a dimensão ativa </a:t>
            </a:r>
            <a:r>
              <a:rPr lang="pt-BR" sz="2000" dirty="0" smtClean="0">
                <a:sym typeface="Wingdings" pitchFamily="2" charset="2"/>
              </a:rPr>
              <a:t> </a:t>
            </a:r>
            <a:r>
              <a:rPr lang="pt-BR" sz="2000" dirty="0" smtClean="0"/>
              <a:t>direito à livre criação; e a dimensão passiva </a:t>
            </a:r>
            <a:r>
              <a:rPr lang="pt-BR" sz="2000" dirty="0" smtClean="0">
                <a:sym typeface="Wingdings" pitchFamily="2" charset="2"/>
              </a:rPr>
              <a:t> </a:t>
            </a:r>
            <a:r>
              <a:rPr lang="pt-BR" sz="2000" dirty="0" smtClean="0"/>
              <a:t>direito à fruição;</a:t>
            </a:r>
          </a:p>
          <a:p>
            <a:pPr marL="0" indent="0">
              <a:buNone/>
              <a:tabLst>
                <a:tab pos="85725" algn="l"/>
              </a:tabLst>
            </a:pPr>
            <a:endParaRPr lang="pt-BR" sz="2000" dirty="0" smtClean="0"/>
          </a:p>
          <a:p>
            <a:r>
              <a:rPr lang="pt-BR" sz="2000" b="1" dirty="0" smtClean="0"/>
              <a:t>Direito à difusão dos bens  culturais</a:t>
            </a:r>
            <a:r>
              <a:rPr lang="pt-BR" sz="2000" dirty="0" smtClean="0"/>
              <a:t>: a liberdade de procurar, receber e difundir informações e idéias de qualquer natureza, independentemente de considerações de fronteiras, verbalmente ou por escrito, em forma impressa ou artística, ou qualquer outro meio de sua escolha.</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ixaDeTexto 3"/>
          <p:cNvSpPr txBox="1"/>
          <p:nvPr/>
        </p:nvSpPr>
        <p:spPr>
          <a:xfrm>
            <a:off x="1214414" y="142852"/>
            <a:ext cx="7786742" cy="477054"/>
          </a:xfrm>
          <a:prstGeom prst="rect">
            <a:avLst/>
          </a:prstGeom>
          <a:noFill/>
        </p:spPr>
        <p:txBody>
          <a:bodyPr wrap="square" rtlCol="0">
            <a:spAutoFit/>
          </a:bodyPr>
          <a:lstStyle/>
          <a:p>
            <a:pPr algn="ctr"/>
            <a:r>
              <a:rPr lang="pt-BR" sz="2500" b="1" dirty="0" smtClean="0">
                <a:solidFill>
                  <a:schemeClr val="accent6"/>
                </a:solidFill>
              </a:rPr>
              <a:t>INTERNET E NOVOS MEIOS DIGITAIS</a:t>
            </a:r>
            <a:endParaRPr lang="pt-BR" sz="2500" b="1" dirty="0">
              <a:solidFill>
                <a:schemeClr val="accent6"/>
              </a:solidFill>
            </a:endParaRPr>
          </a:p>
        </p:txBody>
      </p:sp>
      <p:sp>
        <p:nvSpPr>
          <p:cNvPr id="5" name="Retângulo 4"/>
          <p:cNvSpPr/>
          <p:nvPr/>
        </p:nvSpPr>
        <p:spPr>
          <a:xfrm>
            <a:off x="1428728" y="1000108"/>
            <a:ext cx="7358114" cy="5355312"/>
          </a:xfrm>
          <a:prstGeom prst="rect">
            <a:avLst/>
          </a:prstGeom>
        </p:spPr>
        <p:txBody>
          <a:bodyPr wrap="square">
            <a:spAutoFit/>
          </a:bodyPr>
          <a:lstStyle/>
          <a:p>
            <a:pPr>
              <a:buClr>
                <a:schemeClr val="accent6"/>
              </a:buClr>
              <a:buFont typeface="Wingdings" pitchFamily="2" charset="2"/>
              <a:buChar char="v"/>
            </a:pPr>
            <a:r>
              <a:rPr lang="pt-BR" b="1" dirty="0" smtClean="0">
                <a:solidFill>
                  <a:schemeClr val="accent6"/>
                </a:solidFill>
              </a:rPr>
              <a:t>Licença </a:t>
            </a:r>
            <a:r>
              <a:rPr lang="pt-BR" b="1" dirty="0" err="1" smtClean="0">
                <a:solidFill>
                  <a:schemeClr val="accent6"/>
                </a:solidFill>
              </a:rPr>
              <a:t>Creative</a:t>
            </a:r>
            <a:r>
              <a:rPr lang="pt-BR" b="1" dirty="0" smtClean="0">
                <a:solidFill>
                  <a:schemeClr val="accent6"/>
                </a:solidFill>
              </a:rPr>
              <a:t> </a:t>
            </a:r>
            <a:r>
              <a:rPr lang="pt-BR" b="1" dirty="0" err="1" smtClean="0">
                <a:solidFill>
                  <a:schemeClr val="accent6"/>
                </a:solidFill>
              </a:rPr>
              <a:t>Commons</a:t>
            </a:r>
            <a:r>
              <a:rPr lang="pt-BR" dirty="0" smtClean="0"/>
              <a:t>: não significa abrir mão dos seus direitos autorais. Significa oferecer alguns dos seus direitos para qualquer pessoa, mas somente sob determinadas condições – seis níveis de restrição;</a:t>
            </a:r>
          </a:p>
          <a:p>
            <a:pPr>
              <a:buClr>
                <a:schemeClr val="accent6"/>
              </a:buClr>
              <a:buFont typeface="Wingdings" pitchFamily="2" charset="2"/>
              <a:buChar char="v"/>
            </a:pPr>
            <a:endParaRPr lang="pt-BR" dirty="0" smtClean="0"/>
          </a:p>
          <a:p>
            <a:pPr>
              <a:buClr>
                <a:schemeClr val="accent6"/>
              </a:buClr>
              <a:buFont typeface="Wingdings" pitchFamily="2" charset="2"/>
              <a:buChar char="v"/>
            </a:pPr>
            <a:r>
              <a:rPr lang="pt-BR" b="1" dirty="0" smtClean="0">
                <a:solidFill>
                  <a:schemeClr val="accent6"/>
                </a:solidFill>
              </a:rPr>
              <a:t>Movimento do software livre/código aberto: </a:t>
            </a:r>
            <a:r>
              <a:rPr lang="pt-BR" dirty="0" smtClean="0"/>
              <a:t>qualquer programa de computador  pode ser usado, copiado, estudado e redistribuído sem restrições.</a:t>
            </a:r>
          </a:p>
          <a:p>
            <a:pPr>
              <a:buClr>
                <a:schemeClr val="accent6"/>
              </a:buClr>
              <a:buFont typeface="Wingdings" pitchFamily="2" charset="2"/>
              <a:buChar char="v"/>
            </a:pPr>
            <a:endParaRPr lang="pt-BR" b="1" dirty="0" smtClean="0">
              <a:solidFill>
                <a:schemeClr val="accent6"/>
              </a:solidFill>
            </a:endParaRPr>
          </a:p>
          <a:p>
            <a:pPr>
              <a:buClr>
                <a:schemeClr val="accent6"/>
              </a:buClr>
              <a:buFont typeface="Wingdings" pitchFamily="2" charset="2"/>
              <a:buChar char="v"/>
            </a:pPr>
            <a:r>
              <a:rPr lang="pt-BR" b="1" dirty="0" smtClean="0">
                <a:solidFill>
                  <a:schemeClr val="accent6"/>
                </a:solidFill>
              </a:rPr>
              <a:t>EUA: </a:t>
            </a:r>
            <a:r>
              <a:rPr lang="pt-BR" dirty="0" smtClean="0"/>
              <a:t>Digital </a:t>
            </a:r>
            <a:r>
              <a:rPr lang="pt-BR" dirty="0" err="1" smtClean="0"/>
              <a:t>Millenium</a:t>
            </a:r>
            <a:r>
              <a:rPr lang="pt-BR" dirty="0" smtClean="0"/>
              <a:t> Copyright </a:t>
            </a:r>
            <a:r>
              <a:rPr lang="pt-BR" dirty="0" err="1" smtClean="0"/>
              <a:t>Act</a:t>
            </a:r>
            <a:r>
              <a:rPr lang="pt-BR" dirty="0" smtClean="0"/>
              <a:t> (algo como "Tratado de direito</a:t>
            </a:r>
          </a:p>
          <a:p>
            <a:r>
              <a:rPr lang="pt-BR" dirty="0" smtClean="0"/>
              <a:t>autoral para o milênio digital"):</a:t>
            </a:r>
          </a:p>
          <a:p>
            <a:pPr>
              <a:buFont typeface="Arial" pitchFamily="34" charset="0"/>
              <a:buChar char="•"/>
            </a:pPr>
            <a:r>
              <a:rPr lang="pt-BR" i="1" dirty="0" smtClean="0"/>
              <a:t>"nenhuma pessoa contornará um meio tecnológico que efetivamente controle acesso" a uma obra protegida;</a:t>
            </a:r>
          </a:p>
          <a:p>
            <a:pPr>
              <a:buFont typeface="Arial" pitchFamily="34" charset="0"/>
              <a:buChar char="•"/>
            </a:pPr>
            <a:r>
              <a:rPr lang="pt-BR" i="1" dirty="0" smtClean="0"/>
              <a:t>"nenhuma pessoa irá manufaturar, importar, oferecer ao público ou prover, ou traficar de qualquer maneira em nenhuma tecnologia" que possa contornar controles de acesso ou tecnologias de proteção de cópia;</a:t>
            </a:r>
          </a:p>
          <a:p>
            <a:pPr>
              <a:buFont typeface="Arial" pitchFamily="34" charset="0"/>
              <a:buChar char="•"/>
            </a:pPr>
            <a:r>
              <a:rPr lang="pt-BR" dirty="0" smtClean="0"/>
              <a:t>um provedor de serviço </a:t>
            </a:r>
            <a:r>
              <a:rPr lang="pt-BR" i="1" dirty="0" smtClean="0"/>
              <a:t>online</a:t>
            </a:r>
            <a:r>
              <a:rPr lang="pt-BR" dirty="0" smtClean="0"/>
              <a:t> não pode ser responsabilizado pelos atos de seus usuários.</a:t>
            </a:r>
          </a:p>
          <a:p>
            <a:pPr>
              <a:buFont typeface="Wingdings" pitchFamily="2" charset="2"/>
              <a:buChar char="v"/>
            </a:pPr>
            <a:r>
              <a:rPr lang="pt-BR" b="1" dirty="0" smtClean="0">
                <a:solidFill>
                  <a:schemeClr val="accent6"/>
                </a:solidFill>
              </a:rPr>
              <a:t>Europa:  </a:t>
            </a:r>
            <a:r>
              <a:rPr lang="pt-BR" dirty="0" smtClean="0"/>
              <a:t>ACTA - Acordo Comercial Anti-Pirataria</a:t>
            </a:r>
          </a:p>
          <a:p>
            <a:pPr>
              <a:buFont typeface="Arial" pitchFamily="34" charset="0"/>
              <a:buChar char="•"/>
            </a:pPr>
            <a:endParaRPr lang="pt-BR" dirty="0" smtClean="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ângulo 3"/>
          <p:cNvSpPr/>
          <p:nvPr/>
        </p:nvSpPr>
        <p:spPr>
          <a:xfrm>
            <a:off x="1500166" y="428604"/>
            <a:ext cx="7000924" cy="2677656"/>
          </a:xfrm>
          <a:prstGeom prst="rect">
            <a:avLst/>
          </a:prstGeom>
        </p:spPr>
        <p:txBody>
          <a:bodyPr wrap="square">
            <a:spAutoFit/>
          </a:bodyPr>
          <a:lstStyle/>
          <a:p>
            <a:pPr>
              <a:buClr>
                <a:schemeClr val="accent6"/>
              </a:buClr>
              <a:buFont typeface="Arial" pitchFamily="34" charset="0"/>
              <a:buChar char="•"/>
            </a:pPr>
            <a:r>
              <a:rPr lang="pt-BR" sz="2400" dirty="0" smtClean="0"/>
              <a:t> O autor não pode ser prejudicado pela falta de proteção legal (valor moral e patrimonial)  </a:t>
            </a:r>
            <a:r>
              <a:rPr lang="pt-BR" sz="2400" dirty="0" smtClean="0">
                <a:sym typeface="Wingdings" pitchFamily="2" charset="2"/>
              </a:rPr>
              <a:t> não pode haver uso sem remuneração;</a:t>
            </a:r>
          </a:p>
          <a:p>
            <a:pPr>
              <a:buClr>
                <a:schemeClr val="accent6"/>
              </a:buClr>
              <a:buFont typeface="Arial" pitchFamily="34" charset="0"/>
              <a:buChar char="•"/>
            </a:pPr>
            <a:endParaRPr lang="pt-BR" sz="2400" dirty="0" smtClean="0">
              <a:sym typeface="Wingdings" pitchFamily="2" charset="2"/>
            </a:endParaRPr>
          </a:p>
          <a:p>
            <a:pPr>
              <a:buClr>
                <a:schemeClr val="accent6"/>
              </a:buClr>
              <a:buFont typeface="Arial" pitchFamily="34" charset="0"/>
              <a:buChar char="•"/>
            </a:pPr>
            <a:r>
              <a:rPr lang="pt-BR" sz="2400" dirty="0" smtClean="0">
                <a:sym typeface="Wingdings" pitchFamily="2" charset="2"/>
              </a:rPr>
              <a:t> A internet possibilita a disseminação do conhecimento e o acesso à cultura  o direito autoral não pode ser impeditivo ou limitador.</a:t>
            </a:r>
            <a:endParaRPr lang="pt-BR" sz="2400" dirty="0"/>
          </a:p>
        </p:txBody>
      </p:sp>
      <p:sp>
        <p:nvSpPr>
          <p:cNvPr id="5" name="Seta para baixo 4"/>
          <p:cNvSpPr/>
          <p:nvPr/>
        </p:nvSpPr>
        <p:spPr>
          <a:xfrm>
            <a:off x="3428992" y="3429000"/>
            <a:ext cx="3143272" cy="107157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6" name="Retângulo 5"/>
          <p:cNvSpPr/>
          <p:nvPr/>
        </p:nvSpPr>
        <p:spPr>
          <a:xfrm>
            <a:off x="1571604" y="4929198"/>
            <a:ext cx="7000924" cy="1200329"/>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ctr">
              <a:buClr>
                <a:schemeClr val="accent6"/>
              </a:buClr>
            </a:pPr>
            <a:r>
              <a:rPr lang="pt-BR" sz="2400" dirty="0" smtClean="0">
                <a:sym typeface="Wingdings" pitchFamily="2" charset="2"/>
              </a:rPr>
              <a:t>É PRECISO CRIAR LEIS ATUALIZADAS E OUTRAS FORMAS DE ARRECADAÇÃO E DISTRIBUIÇÃO DOS DIREITOS AUTORAIS.</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ângulo 3"/>
          <p:cNvSpPr/>
          <p:nvPr/>
        </p:nvSpPr>
        <p:spPr>
          <a:xfrm>
            <a:off x="1142976" y="0"/>
            <a:ext cx="7929618" cy="6858000"/>
          </a:xfrm>
          <a:prstGeom prst="rect">
            <a:avLst/>
          </a:prstGeom>
          <a:solidFill>
            <a:schemeClr val="accent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6" name="CaixaDeTexto 5"/>
          <p:cNvSpPr txBox="1"/>
          <p:nvPr/>
        </p:nvSpPr>
        <p:spPr>
          <a:xfrm>
            <a:off x="2285984" y="4143380"/>
            <a:ext cx="6643734" cy="1631216"/>
          </a:xfrm>
          <a:prstGeom prst="rect">
            <a:avLst/>
          </a:prstGeom>
          <a:noFill/>
        </p:spPr>
        <p:txBody>
          <a:bodyPr wrap="square" rtlCol="0">
            <a:spAutoFit/>
          </a:bodyPr>
          <a:lstStyle/>
          <a:p>
            <a:pPr algn="ctr"/>
            <a:r>
              <a:rPr lang="pt-BR" sz="5000" b="1" dirty="0" smtClean="0">
                <a:solidFill>
                  <a:schemeClr val="bg1"/>
                </a:solidFill>
                <a:latin typeface="Bell MT" pitchFamily="18" charset="0"/>
              </a:rPr>
              <a:t>DIREITO AUTORAL </a:t>
            </a:r>
          </a:p>
          <a:p>
            <a:pPr algn="ctr"/>
            <a:r>
              <a:rPr lang="pt-BR" sz="5000" b="1" dirty="0" smtClean="0">
                <a:solidFill>
                  <a:schemeClr val="bg1"/>
                </a:solidFill>
                <a:latin typeface="Bell MT" pitchFamily="18" charset="0"/>
              </a:rPr>
              <a:t>REFORMA</a:t>
            </a:r>
            <a:endParaRPr lang="pt-BR" sz="5000" b="1" dirty="0">
              <a:solidFill>
                <a:schemeClr val="bg1"/>
              </a:solidFill>
              <a:latin typeface="Bell MT" pitchFamily="18"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214414" y="142853"/>
            <a:ext cx="7643866" cy="6463308"/>
          </a:xfrm>
          <a:prstGeom prst="rect">
            <a:avLst/>
          </a:prstGeom>
        </p:spPr>
        <p:txBody>
          <a:bodyPr wrap="square">
            <a:spAutoFit/>
          </a:bodyPr>
          <a:lstStyle/>
          <a:p>
            <a:r>
              <a:rPr lang="pt-BR" dirty="0" smtClean="0"/>
              <a:t>O governo federal submeterá à consulta pública proposta de texto que revisa a Lei de Direito Autoral em vigor (Lei Nº 9.610/98).  </a:t>
            </a:r>
          </a:p>
          <a:p>
            <a:endParaRPr lang="pt-BR" dirty="0" smtClean="0"/>
          </a:p>
          <a:p>
            <a:pPr>
              <a:buFont typeface="Wingdings" pitchFamily="2" charset="2"/>
              <a:buChar char="v"/>
            </a:pPr>
            <a:r>
              <a:rPr lang="pt-BR" b="1" dirty="0" smtClean="0"/>
              <a:t>Obras sob encomenda ou decorrente de vínculo de trabalho </a:t>
            </a:r>
            <a:r>
              <a:rPr lang="pt-BR" dirty="0" smtClean="0">
                <a:sym typeface="Wingdings" pitchFamily="2" charset="2"/>
              </a:rPr>
              <a:t> </a:t>
            </a:r>
            <a:r>
              <a:rPr lang="pt-BR" dirty="0" smtClean="0"/>
              <a:t>os direitos patrimoniais pertencerão ao empregador, que desembolsará apenas a remuneração convencionada entre as partes.</a:t>
            </a:r>
          </a:p>
          <a:p>
            <a:pPr>
              <a:buFont typeface="Wingdings" pitchFamily="2" charset="2"/>
              <a:buChar char="v"/>
            </a:pPr>
            <a:endParaRPr lang="pt-BR" dirty="0" smtClean="0"/>
          </a:p>
          <a:p>
            <a:pPr>
              <a:buFont typeface="Wingdings" pitchFamily="2" charset="2"/>
              <a:buChar char="v"/>
            </a:pPr>
            <a:r>
              <a:rPr lang="pt-BR" b="1" dirty="0" smtClean="0"/>
              <a:t>Permissão para cópia privada integral para uso privado e não comercial </a:t>
            </a:r>
            <a:r>
              <a:rPr lang="pt-BR" dirty="0" smtClean="0"/>
              <a:t>do copista e em casos excepcionais, como nas situações de portabilidade, interoperabilidade e esgotamento da obra.</a:t>
            </a:r>
          </a:p>
          <a:p>
            <a:pPr>
              <a:buFont typeface="Wingdings" pitchFamily="2" charset="2"/>
              <a:buChar char="v"/>
            </a:pPr>
            <a:endParaRPr lang="pt-BR" dirty="0" smtClean="0"/>
          </a:p>
          <a:p>
            <a:pPr>
              <a:buFont typeface="Wingdings" pitchFamily="2" charset="2"/>
              <a:buChar char="v"/>
            </a:pPr>
            <a:r>
              <a:rPr lang="pt-BR" b="1" dirty="0" smtClean="0"/>
              <a:t>Permissão para reprodução necessária à conservação, preservação e arquivamento de qualquer obra</a:t>
            </a:r>
            <a:r>
              <a:rPr lang="pt-BR" dirty="0" smtClean="0"/>
              <a:t>, sem finalidade comercial, desde que realizada por bibliotecas, arquivos, museus, cinematecas e demais instituições </a:t>
            </a:r>
            <a:r>
              <a:rPr lang="pt-BR" dirty="0" err="1" smtClean="0"/>
              <a:t>museológicas</a:t>
            </a:r>
            <a:r>
              <a:rPr lang="pt-BR" dirty="0" smtClean="0"/>
              <a:t>;</a:t>
            </a:r>
          </a:p>
          <a:p>
            <a:pPr>
              <a:buFont typeface="Wingdings" pitchFamily="2" charset="2"/>
              <a:buChar char="v"/>
            </a:pPr>
            <a:endParaRPr lang="pt-BR" dirty="0" smtClean="0"/>
          </a:p>
          <a:p>
            <a:pPr>
              <a:buFont typeface="Wingdings" pitchFamily="2" charset="2"/>
              <a:buChar char="v"/>
            </a:pPr>
            <a:r>
              <a:rPr lang="pt-BR" b="1" dirty="0" smtClean="0"/>
              <a:t> Permissão de comunicação ao público de obras </a:t>
            </a:r>
            <a:r>
              <a:rPr lang="pt-BR" dirty="0" smtClean="0"/>
              <a:t>teatrais, literárias, musicais e audiovisuais, desde que não tenham intuito de lucro, que o público possa assistir de forma gratuita e que ocorram </a:t>
            </a:r>
            <a:r>
              <a:rPr lang="pt-BR" b="1" dirty="0" smtClean="0"/>
              <a:t>para fins exclusivamente didáticos;</a:t>
            </a:r>
          </a:p>
          <a:p>
            <a:pPr>
              <a:buFont typeface="Wingdings" pitchFamily="2" charset="2"/>
              <a:buChar char="v"/>
            </a:pPr>
            <a:endParaRPr lang="pt-BR" dirty="0" smtClean="0"/>
          </a:p>
          <a:p>
            <a:pPr>
              <a:buFont typeface="Wingdings" pitchFamily="2" charset="2"/>
              <a:buChar char="v"/>
            </a:pPr>
            <a:r>
              <a:rPr lang="pt-BR" dirty="0" smtClean="0"/>
              <a:t>Estabelece também </a:t>
            </a:r>
            <a:r>
              <a:rPr lang="pt-BR" b="1" dirty="0" smtClean="0"/>
              <a:t>uma supervisão do Estado sobre as entidades de gestão coletiva </a:t>
            </a:r>
            <a:r>
              <a:rPr lang="pt-BR" dirty="0" smtClean="0"/>
              <a:t>arrecadadoras de direitos.</a:t>
            </a:r>
            <a:endParaRPr lang="pt-B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ângulo 3"/>
          <p:cNvSpPr/>
          <p:nvPr/>
        </p:nvSpPr>
        <p:spPr>
          <a:xfrm>
            <a:off x="1142976" y="0"/>
            <a:ext cx="7929618" cy="6858000"/>
          </a:xfrm>
          <a:prstGeom prst="rect">
            <a:avLst/>
          </a:prstGeom>
          <a:solidFill>
            <a:schemeClr val="accent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6" name="CaixaDeTexto 5"/>
          <p:cNvSpPr txBox="1"/>
          <p:nvPr/>
        </p:nvSpPr>
        <p:spPr>
          <a:xfrm>
            <a:off x="2285984" y="4143380"/>
            <a:ext cx="6643734" cy="1631216"/>
          </a:xfrm>
          <a:prstGeom prst="rect">
            <a:avLst/>
          </a:prstGeom>
          <a:noFill/>
        </p:spPr>
        <p:txBody>
          <a:bodyPr wrap="square" rtlCol="0">
            <a:spAutoFit/>
          </a:bodyPr>
          <a:lstStyle/>
          <a:p>
            <a:pPr algn="ctr"/>
            <a:r>
              <a:rPr lang="pt-BR" sz="5000" b="1" dirty="0" smtClean="0">
                <a:solidFill>
                  <a:schemeClr val="bg1"/>
                </a:solidFill>
                <a:latin typeface="Bell MT" pitchFamily="18" charset="0"/>
              </a:rPr>
              <a:t>DIREITO AUTORAL </a:t>
            </a:r>
          </a:p>
          <a:p>
            <a:pPr algn="ctr"/>
            <a:r>
              <a:rPr lang="pt-BR" sz="5000" b="1" dirty="0" smtClean="0">
                <a:solidFill>
                  <a:schemeClr val="bg1"/>
                </a:solidFill>
                <a:latin typeface="Bell MT" pitchFamily="18" charset="0"/>
              </a:rPr>
              <a:t>CASOS PRÁTICOS</a:t>
            </a:r>
            <a:endParaRPr lang="pt-BR" sz="5000" b="1" dirty="0">
              <a:solidFill>
                <a:schemeClr val="bg1"/>
              </a:solidFill>
              <a:latin typeface="Bell MT"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ixaDeTexto 3"/>
          <p:cNvSpPr txBox="1"/>
          <p:nvPr/>
        </p:nvSpPr>
        <p:spPr>
          <a:xfrm>
            <a:off x="1214414" y="142852"/>
            <a:ext cx="7786742" cy="477054"/>
          </a:xfrm>
          <a:prstGeom prst="rect">
            <a:avLst/>
          </a:prstGeom>
          <a:noFill/>
        </p:spPr>
        <p:txBody>
          <a:bodyPr wrap="square" rtlCol="0">
            <a:spAutoFit/>
          </a:bodyPr>
          <a:lstStyle/>
          <a:p>
            <a:r>
              <a:rPr lang="pt-BR" sz="2500" b="1" dirty="0" smtClean="0">
                <a:solidFill>
                  <a:schemeClr val="accent6"/>
                </a:solidFill>
              </a:rPr>
              <a:t>DIREITOS CULTURAIS</a:t>
            </a:r>
            <a:endParaRPr lang="pt-BR" sz="2500" b="1" dirty="0">
              <a:solidFill>
                <a:schemeClr val="accent6"/>
              </a:solidFill>
            </a:endParaRPr>
          </a:p>
        </p:txBody>
      </p:sp>
      <p:sp>
        <p:nvSpPr>
          <p:cNvPr id="8" name="Espaço Reservado para Conteúdo 2"/>
          <p:cNvSpPr>
            <a:spLocks noGrp="1"/>
          </p:cNvSpPr>
          <p:nvPr>
            <p:ph idx="1"/>
          </p:nvPr>
        </p:nvSpPr>
        <p:spPr>
          <a:xfrm>
            <a:off x="1643042" y="1000108"/>
            <a:ext cx="7000924" cy="5500726"/>
          </a:xfrm>
          <a:ln w="57150">
            <a:solidFill>
              <a:schemeClr val="bg2">
                <a:lumMod val="75000"/>
              </a:schemeClr>
            </a:solidFill>
          </a:ln>
        </p:spPr>
        <p:txBody>
          <a:bodyPr>
            <a:noAutofit/>
          </a:bodyPr>
          <a:lstStyle/>
          <a:p>
            <a:r>
              <a:rPr lang="pt-BR" sz="2500" b="1" dirty="0" smtClean="0"/>
              <a:t>Direito  à  livre participação na vida cultural</a:t>
            </a:r>
            <a:r>
              <a:rPr lang="pt-BR" sz="2500" dirty="0" smtClean="0"/>
              <a:t>: direito à livre criação; direito à fruição;</a:t>
            </a:r>
          </a:p>
          <a:p>
            <a:pPr marL="0" indent="0">
              <a:buNone/>
              <a:tabLst>
                <a:tab pos="85725" algn="l"/>
              </a:tabLst>
            </a:pPr>
            <a:endParaRPr lang="pt-BR" sz="2500" dirty="0" smtClean="0"/>
          </a:p>
          <a:p>
            <a:r>
              <a:rPr lang="pt-BR" sz="2500" b="1" dirty="0" smtClean="0"/>
              <a:t>Direito à difusão dos bens  culturais</a:t>
            </a:r>
            <a:r>
              <a:rPr lang="pt-BR" sz="2500" dirty="0" smtClean="0"/>
              <a:t>:</a:t>
            </a:r>
          </a:p>
          <a:p>
            <a:pPr>
              <a:buNone/>
            </a:pPr>
            <a:endParaRPr lang="pt-BR" sz="2500" dirty="0" smtClean="0"/>
          </a:p>
          <a:p>
            <a:r>
              <a:rPr lang="pt-BR" sz="2500" b="1" dirty="0" smtClean="0"/>
              <a:t>Direito à identidade cultural</a:t>
            </a:r>
            <a:r>
              <a:rPr lang="pt-BR" sz="2500" dirty="0" smtClean="0"/>
              <a:t>;</a:t>
            </a:r>
          </a:p>
          <a:p>
            <a:pPr>
              <a:buNone/>
            </a:pPr>
            <a:endParaRPr lang="pt-BR" sz="2500" dirty="0" smtClean="0"/>
          </a:p>
          <a:p>
            <a:r>
              <a:rPr lang="pt-BR" sz="2500" b="1" dirty="0" smtClean="0"/>
              <a:t>Direito-dever  de  cooperação  cultural  internacional;</a:t>
            </a:r>
            <a:r>
              <a:rPr lang="pt-BR" sz="2500" b="1" u="sng" dirty="0" smtClean="0"/>
              <a:t> </a:t>
            </a:r>
          </a:p>
          <a:p>
            <a:endParaRPr lang="pt-BR" sz="2500" b="1" u="sng" dirty="0" smtClean="0"/>
          </a:p>
          <a:p>
            <a:r>
              <a:rPr lang="pt-BR" sz="2500" b="1" u="sng" dirty="0" smtClean="0">
                <a:solidFill>
                  <a:schemeClr val="accent6"/>
                </a:solidFill>
              </a:rPr>
              <a:t>Direito  autoral;</a:t>
            </a:r>
          </a:p>
          <a:p>
            <a:endParaRPr lang="pt-BR" sz="2500" b="1" dirty="0" smtClean="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357290" y="357166"/>
            <a:ext cx="7498080" cy="6143668"/>
          </a:xfrm>
        </p:spPr>
        <p:txBody>
          <a:bodyPr>
            <a:noAutofit/>
          </a:bodyPr>
          <a:lstStyle/>
          <a:p>
            <a:pPr algn="ctr"/>
            <a:r>
              <a:rPr lang="pt-BR" sz="3000" b="1" dirty="0" smtClean="0">
                <a:solidFill>
                  <a:schemeClr val="accent6"/>
                </a:solidFill>
                <a:effectLst/>
              </a:rPr>
              <a:t>OBRA RARA</a:t>
            </a:r>
            <a:r>
              <a:rPr lang="pt-BR" sz="2200" dirty="0" smtClean="0">
                <a:solidFill>
                  <a:schemeClr val="tx1"/>
                </a:solidFill>
                <a:effectLst/>
              </a:rPr>
              <a:t/>
            </a:r>
            <a:br>
              <a:rPr lang="pt-BR" sz="2200" dirty="0" smtClean="0">
                <a:solidFill>
                  <a:schemeClr val="tx1"/>
                </a:solidFill>
                <a:effectLst/>
              </a:rPr>
            </a:br>
            <a:r>
              <a:rPr lang="pt-BR" sz="2200" dirty="0" smtClean="0">
                <a:solidFill>
                  <a:schemeClr val="tx1"/>
                </a:solidFill>
                <a:effectLst/>
              </a:rPr>
              <a:t/>
            </a:r>
            <a:br>
              <a:rPr lang="pt-BR" sz="2200" dirty="0" smtClean="0">
                <a:solidFill>
                  <a:schemeClr val="tx1"/>
                </a:solidFill>
                <a:effectLst/>
              </a:rPr>
            </a:br>
            <a:r>
              <a:rPr lang="pt-BR" sz="2200" dirty="0" smtClean="0">
                <a:solidFill>
                  <a:schemeClr val="tx1"/>
                </a:solidFill>
                <a:effectLst/>
              </a:rPr>
              <a:t>O IHG-RN possui um livro raro, indisponível no mercado, e que ainda não está em domínio público. Porém, a obra continua sendo do interesse de uma gama bastante grande de pessoas. O livro encontra-se em estado crítico, e o empréstimo é desaconselhável, sob pena de perda definitiva da obra. </a:t>
            </a:r>
            <a:br>
              <a:rPr lang="pt-BR" sz="2200" dirty="0" smtClean="0">
                <a:solidFill>
                  <a:schemeClr val="tx1"/>
                </a:solidFill>
                <a:effectLst/>
              </a:rPr>
            </a:br>
            <a:r>
              <a:rPr lang="pt-BR" sz="2200" dirty="0" smtClean="0">
                <a:solidFill>
                  <a:schemeClr val="tx1"/>
                </a:solidFill>
                <a:effectLst/>
              </a:rPr>
              <a:t/>
            </a:r>
            <a:br>
              <a:rPr lang="pt-BR" sz="2200" dirty="0" smtClean="0">
                <a:solidFill>
                  <a:schemeClr val="tx1"/>
                </a:solidFill>
                <a:effectLst/>
              </a:rPr>
            </a:br>
            <a:r>
              <a:rPr lang="pt-BR" sz="2200" dirty="0" smtClean="0">
                <a:solidFill>
                  <a:schemeClr val="tx1"/>
                </a:solidFill>
                <a:effectLst/>
              </a:rPr>
              <a:t>Vanádio, funcionário daquela instituição, sugere que seja feita uma única cópia da obra para empréstimo, acrescentando que a original seja transferida para um cofre climatizado, sem acesso público. </a:t>
            </a:r>
            <a:br>
              <a:rPr lang="pt-BR" sz="2200" dirty="0" smtClean="0">
                <a:solidFill>
                  <a:schemeClr val="tx1"/>
                </a:solidFill>
                <a:effectLst/>
              </a:rPr>
            </a:br>
            <a:r>
              <a:rPr lang="pt-BR" sz="2200" dirty="0" smtClean="0">
                <a:solidFill>
                  <a:schemeClr val="tx1"/>
                </a:solidFill>
                <a:effectLst/>
              </a:rPr>
              <a:t/>
            </a:r>
            <a:br>
              <a:rPr lang="pt-BR" sz="2200" dirty="0" smtClean="0">
                <a:solidFill>
                  <a:schemeClr val="tx1"/>
                </a:solidFill>
                <a:effectLst/>
              </a:rPr>
            </a:br>
            <a:r>
              <a:rPr lang="pt-BR" sz="2200" dirty="0" smtClean="0">
                <a:solidFill>
                  <a:schemeClr val="tx1"/>
                </a:solidFill>
                <a:effectLst/>
              </a:rPr>
              <a:t>Pode ser feita, como Vanádio sugeriu, uma única cópia da obra para fins de empréstimo, observando que o original ficará indisponível ao público?</a:t>
            </a:r>
            <a:endParaRPr lang="pt-BR" sz="2200" dirty="0">
              <a:solidFill>
                <a:schemeClr val="tx1"/>
              </a:solidFill>
              <a:effectLst/>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ângulo 3"/>
          <p:cNvSpPr/>
          <p:nvPr/>
        </p:nvSpPr>
        <p:spPr>
          <a:xfrm>
            <a:off x="1571604" y="1714488"/>
            <a:ext cx="7215238" cy="2785378"/>
          </a:xfrm>
          <a:prstGeom prst="rect">
            <a:avLst/>
          </a:prstGeom>
        </p:spPr>
        <p:txBody>
          <a:bodyPr wrap="square">
            <a:spAutoFit/>
          </a:bodyPr>
          <a:lstStyle/>
          <a:p>
            <a:r>
              <a:rPr lang="pt-BR" sz="3500" i="1" dirty="0" smtClean="0"/>
              <a:t>Art. 29. Depende de autorização prévia e expressa do autor a utilização da obra, por quaisquer modalidades, tais como: </a:t>
            </a:r>
          </a:p>
          <a:p>
            <a:r>
              <a:rPr lang="pt-BR" sz="3500" i="1" dirty="0" smtClean="0"/>
              <a:t>I – a reprodução parcial ou integral; </a:t>
            </a:r>
            <a:endParaRPr lang="pt-BR" sz="3500" i="1"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357290" y="357166"/>
            <a:ext cx="7498080" cy="6143668"/>
          </a:xfrm>
        </p:spPr>
        <p:txBody>
          <a:bodyPr>
            <a:noAutofit/>
          </a:bodyPr>
          <a:lstStyle/>
          <a:p>
            <a:pPr algn="ctr"/>
            <a:r>
              <a:rPr lang="pt-BR" sz="3000" b="1" dirty="0" smtClean="0">
                <a:solidFill>
                  <a:schemeClr val="accent6"/>
                </a:solidFill>
                <a:effectLst/>
              </a:rPr>
              <a:t>Apresentação de vídeo em sala de aula</a:t>
            </a:r>
            <a:r>
              <a:rPr lang="pt-BR" sz="2200" dirty="0" smtClean="0">
                <a:solidFill>
                  <a:schemeClr val="accent6"/>
                </a:solidFill>
                <a:effectLst/>
              </a:rPr>
              <a:t/>
            </a:r>
            <a:br>
              <a:rPr lang="pt-BR" sz="2200" dirty="0" smtClean="0">
                <a:solidFill>
                  <a:schemeClr val="accent6"/>
                </a:solidFill>
                <a:effectLst/>
              </a:rPr>
            </a:br>
            <a:r>
              <a:rPr lang="pt-BR" sz="2200" dirty="0" smtClean="0">
                <a:solidFill>
                  <a:schemeClr val="accent6"/>
                </a:solidFill>
                <a:effectLst/>
              </a:rPr>
              <a:t/>
            </a:r>
            <a:br>
              <a:rPr lang="pt-BR" sz="2200" dirty="0" smtClean="0">
                <a:solidFill>
                  <a:schemeClr val="accent6"/>
                </a:solidFill>
                <a:effectLst/>
              </a:rPr>
            </a:br>
            <a:r>
              <a:rPr lang="pt-BR" sz="2200" dirty="0" smtClean="0">
                <a:solidFill>
                  <a:schemeClr val="tx1"/>
                </a:solidFill>
                <a:effectLst/>
              </a:rPr>
              <a:t>Nióbio, professor de escola pública, entende que um determinado documentário seria de grande importância na construção do conhecimento de seus alunos. Ele possui uma cópia do documentário. </a:t>
            </a:r>
            <a:br>
              <a:rPr lang="pt-BR" sz="2200" dirty="0" smtClean="0">
                <a:solidFill>
                  <a:schemeClr val="tx1"/>
                </a:solidFill>
                <a:effectLst/>
              </a:rPr>
            </a:br>
            <a:r>
              <a:rPr lang="pt-BR" sz="2200" dirty="0" smtClean="0">
                <a:solidFill>
                  <a:schemeClr val="tx1"/>
                </a:solidFill>
                <a:effectLst/>
              </a:rPr>
              <a:t/>
            </a:r>
            <a:br>
              <a:rPr lang="pt-BR" sz="2200" dirty="0" smtClean="0">
                <a:solidFill>
                  <a:schemeClr val="tx1"/>
                </a:solidFill>
                <a:effectLst/>
              </a:rPr>
            </a:br>
            <a:r>
              <a:rPr lang="pt-BR" sz="2200" dirty="0" smtClean="0">
                <a:solidFill>
                  <a:schemeClr val="tx1"/>
                </a:solidFill>
                <a:effectLst/>
              </a:rPr>
              <a:t>Porém, o diretor da obra já faleceu, e a empresa produtora faliu a mais de vinte anos. Ele sequer consegue identificar a quem pedir autorização prévia e expressa para apresentar a obra para seus alunos. </a:t>
            </a:r>
            <a:br>
              <a:rPr lang="pt-BR" sz="2200" dirty="0" smtClean="0">
                <a:solidFill>
                  <a:schemeClr val="tx1"/>
                </a:solidFill>
                <a:effectLst/>
              </a:rPr>
            </a:br>
            <a:r>
              <a:rPr lang="pt-BR" sz="2200" dirty="0" smtClean="0">
                <a:solidFill>
                  <a:schemeClr val="tx1"/>
                </a:solidFill>
                <a:effectLst/>
              </a:rPr>
              <a:t/>
            </a:r>
            <a:br>
              <a:rPr lang="pt-BR" sz="2200" dirty="0" smtClean="0">
                <a:solidFill>
                  <a:schemeClr val="tx1"/>
                </a:solidFill>
                <a:effectLst/>
              </a:rPr>
            </a:br>
            <a:r>
              <a:rPr lang="pt-BR" sz="2200" dirty="0" smtClean="0">
                <a:solidFill>
                  <a:schemeClr val="tx1"/>
                </a:solidFill>
                <a:effectLst/>
              </a:rPr>
              <a:t>Por estas razões, Nióbio poderia apresentar o vídeo na sala de aula? </a:t>
            </a:r>
            <a:endParaRPr lang="pt-BR" sz="2200" dirty="0">
              <a:solidFill>
                <a:schemeClr val="tx1"/>
              </a:solidFill>
              <a:effectLst/>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ângulo 3"/>
          <p:cNvSpPr/>
          <p:nvPr/>
        </p:nvSpPr>
        <p:spPr>
          <a:xfrm>
            <a:off x="1571604" y="785794"/>
            <a:ext cx="7215238" cy="5078313"/>
          </a:xfrm>
          <a:prstGeom prst="rect">
            <a:avLst/>
          </a:prstGeom>
        </p:spPr>
        <p:txBody>
          <a:bodyPr wrap="square">
            <a:spAutoFit/>
          </a:bodyPr>
          <a:lstStyle/>
          <a:p>
            <a:r>
              <a:rPr lang="pt-BR" sz="3600" i="1" dirty="0" smtClean="0"/>
              <a:t>Art. 46. Não constitui ofensa aos direitos autorais: </a:t>
            </a:r>
          </a:p>
          <a:p>
            <a:r>
              <a:rPr lang="pt-BR" sz="3600" i="1" dirty="0" smtClean="0"/>
              <a:t>VI – a representação teatral e a execução musical, quando realizadas no recesso familiar ou, para fins exclusivamente didáticos, nos estabelecimentos de ensino, não havendo em qualquer caso intuito de lucro;</a:t>
            </a:r>
            <a:endParaRPr lang="pt-BR" sz="3500" i="1"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357290" y="214290"/>
            <a:ext cx="7498080" cy="6429420"/>
          </a:xfrm>
        </p:spPr>
        <p:txBody>
          <a:bodyPr>
            <a:noAutofit/>
          </a:bodyPr>
          <a:lstStyle/>
          <a:p>
            <a:pPr algn="ctr"/>
            <a:r>
              <a:rPr lang="pt-BR" sz="3000" b="1" dirty="0" smtClean="0">
                <a:solidFill>
                  <a:schemeClr val="accent6"/>
                </a:solidFill>
                <a:effectLst/>
              </a:rPr>
              <a:t>Cópia de músicas</a:t>
            </a:r>
            <a:r>
              <a:rPr lang="pt-BR" sz="2200" dirty="0" smtClean="0">
                <a:solidFill>
                  <a:schemeClr val="tx1"/>
                </a:solidFill>
                <a:effectLst/>
              </a:rPr>
              <a:t/>
            </a:r>
            <a:br>
              <a:rPr lang="pt-BR" sz="2200" dirty="0" smtClean="0">
                <a:solidFill>
                  <a:schemeClr val="tx1"/>
                </a:solidFill>
                <a:effectLst/>
              </a:rPr>
            </a:br>
            <a:r>
              <a:rPr lang="pt-BR" sz="2200" dirty="0" smtClean="0">
                <a:solidFill>
                  <a:schemeClr val="tx1"/>
                </a:solidFill>
                <a:effectLst/>
              </a:rPr>
              <a:t/>
            </a:r>
            <a:br>
              <a:rPr lang="pt-BR" sz="2200" dirty="0" smtClean="0">
                <a:solidFill>
                  <a:schemeClr val="tx1"/>
                </a:solidFill>
                <a:effectLst/>
              </a:rPr>
            </a:br>
            <a:r>
              <a:rPr lang="pt-BR" sz="2200" dirty="0" smtClean="0">
                <a:solidFill>
                  <a:schemeClr val="tx1"/>
                </a:solidFill>
                <a:effectLst/>
              </a:rPr>
              <a:t>Tântalo possui uma coleção de discos de vinil, adquirida de forma legal na década de oitenta, contando com mais de 500 discos. Porém, o toca-discos que ele tinha quebrou, sem possibilidade de conserto. </a:t>
            </a:r>
            <a:br>
              <a:rPr lang="pt-BR" sz="2200" dirty="0" smtClean="0">
                <a:solidFill>
                  <a:schemeClr val="tx1"/>
                </a:solidFill>
                <a:effectLst/>
              </a:rPr>
            </a:br>
            <a:r>
              <a:rPr lang="pt-BR" sz="2200" dirty="0" smtClean="0">
                <a:solidFill>
                  <a:schemeClr val="tx1"/>
                </a:solidFill>
                <a:effectLst/>
              </a:rPr>
              <a:t/>
            </a:r>
            <a:br>
              <a:rPr lang="pt-BR" sz="2200" dirty="0" smtClean="0">
                <a:solidFill>
                  <a:schemeClr val="tx1"/>
                </a:solidFill>
                <a:effectLst/>
              </a:rPr>
            </a:br>
            <a:r>
              <a:rPr lang="pt-BR" sz="2200" dirty="0" smtClean="0">
                <a:solidFill>
                  <a:schemeClr val="tx1"/>
                </a:solidFill>
                <a:effectLst/>
              </a:rPr>
              <a:t>Tântalo não encontra no mercado toca-discos para ouvir suas obras. Porém, ele ganhou um MP3 Player de presente de natal, e decidiu convertê-lo para MP3, tarefa para a qual se propôs prontamente o filho de Tântalo. Este disse ao filho que aceitava desde que, ao final do processo, os discos de vinil fossem incinerados, pois as músicas que ele havia comprado foram guardadas em outro meio. </a:t>
            </a:r>
            <a:br>
              <a:rPr lang="pt-BR" sz="2200" dirty="0" smtClean="0">
                <a:solidFill>
                  <a:schemeClr val="tx1"/>
                </a:solidFill>
                <a:effectLst/>
              </a:rPr>
            </a:br>
            <a:r>
              <a:rPr lang="pt-BR" sz="2200" dirty="0" smtClean="0">
                <a:solidFill>
                  <a:schemeClr val="tx1"/>
                </a:solidFill>
                <a:effectLst/>
              </a:rPr>
              <a:t/>
            </a:r>
            <a:br>
              <a:rPr lang="pt-BR" sz="2200" dirty="0" smtClean="0">
                <a:solidFill>
                  <a:schemeClr val="tx1"/>
                </a:solidFill>
                <a:effectLst/>
              </a:rPr>
            </a:br>
            <a:r>
              <a:rPr lang="pt-BR" sz="2200" dirty="0" smtClean="0">
                <a:solidFill>
                  <a:schemeClr val="tx1"/>
                </a:solidFill>
                <a:effectLst/>
              </a:rPr>
              <a:t>Poderá Tântalo ter sua coleção de músicas migradas dos discos para o MP3 Player, haja vista que os primeiros serão destruídos?</a:t>
            </a:r>
            <a:endParaRPr lang="pt-BR" sz="2200" dirty="0">
              <a:solidFill>
                <a:schemeClr val="tx1"/>
              </a:solidFill>
              <a:effectLst/>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ângulo 3"/>
          <p:cNvSpPr/>
          <p:nvPr/>
        </p:nvSpPr>
        <p:spPr>
          <a:xfrm>
            <a:off x="1357290" y="269488"/>
            <a:ext cx="7500990" cy="6017032"/>
          </a:xfrm>
          <a:prstGeom prst="rect">
            <a:avLst/>
          </a:prstGeom>
        </p:spPr>
        <p:txBody>
          <a:bodyPr wrap="square">
            <a:spAutoFit/>
          </a:bodyPr>
          <a:lstStyle/>
          <a:p>
            <a:r>
              <a:rPr lang="pt-BR" sz="3500" i="1" dirty="0" smtClean="0"/>
              <a:t>Art. 29. Depende de autorização prévia e expressa do autor a utilização da obra, por quaisquer modalidades, tais como: </a:t>
            </a:r>
          </a:p>
          <a:p>
            <a:r>
              <a:rPr lang="pt-BR" sz="3500" i="1" dirty="0" smtClean="0"/>
              <a:t>IX – a inclusão em base de dados, o armazenamento em computador, a microfilmagem e as demais formas de arquivamento do gênero; </a:t>
            </a:r>
          </a:p>
          <a:p>
            <a:r>
              <a:rPr lang="pt-BR" sz="3500" i="1" dirty="0" smtClean="0"/>
              <a:t>X – quaisquer outras modalidades de utilização existentes ou que venham a ser inventadas. </a:t>
            </a:r>
            <a:endParaRPr lang="pt-BR" sz="3500" i="1"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500166" y="285728"/>
            <a:ext cx="7286676" cy="6309420"/>
          </a:xfrm>
          <a:prstGeom prst="rect">
            <a:avLst/>
          </a:prstGeom>
        </p:spPr>
        <p:txBody>
          <a:bodyPr wrap="square">
            <a:spAutoFit/>
          </a:bodyPr>
          <a:lstStyle/>
          <a:p>
            <a:pPr algn="ctr"/>
            <a:r>
              <a:rPr lang="pt-BR" sz="3000" b="1" dirty="0" smtClean="0">
                <a:solidFill>
                  <a:schemeClr val="accent6"/>
                </a:solidFill>
              </a:rPr>
              <a:t>ECAD</a:t>
            </a:r>
          </a:p>
          <a:p>
            <a:endParaRPr lang="pt-BR" sz="2200" dirty="0" smtClean="0"/>
          </a:p>
          <a:p>
            <a:r>
              <a:rPr lang="pt-BR" sz="2200" dirty="0" smtClean="0"/>
              <a:t>A Prefeitura de </a:t>
            </a:r>
            <a:r>
              <a:rPr lang="pt-BR" sz="2200" dirty="0" err="1" smtClean="0"/>
              <a:t>Musicolândia</a:t>
            </a:r>
            <a:r>
              <a:rPr lang="pt-BR" sz="2200" dirty="0" smtClean="0"/>
              <a:t> (RS) resolveu realizar uma festa em comemoração ao aniversário da cidade. O Prefeito, alegando que a festa não tinha fins lucrativos, decidiu não pagar os direitos ao ECAD. </a:t>
            </a:r>
          </a:p>
          <a:p>
            <a:endParaRPr lang="pt-BR" sz="2200" dirty="0" smtClean="0"/>
          </a:p>
          <a:p>
            <a:pPr algn="ctr"/>
            <a:r>
              <a:rPr lang="pt-BR" sz="2200" b="1" dirty="0" smtClean="0"/>
              <a:t>Agiu certo o prefeito?</a:t>
            </a:r>
          </a:p>
          <a:p>
            <a:endParaRPr lang="pt-BR" sz="2200" dirty="0" smtClean="0"/>
          </a:p>
          <a:p>
            <a:endParaRPr lang="pt-BR" sz="2200" dirty="0" smtClean="0"/>
          </a:p>
          <a:p>
            <a:endParaRPr lang="pt-BR" sz="2200" dirty="0" smtClean="0"/>
          </a:p>
          <a:p>
            <a:endParaRPr lang="pt-BR" sz="2200" dirty="0" smtClean="0"/>
          </a:p>
          <a:p>
            <a:r>
              <a:rPr lang="pt-BR" sz="2200" dirty="0" smtClean="0"/>
              <a:t>Joãozinho Bilionésimo e </a:t>
            </a:r>
            <a:r>
              <a:rPr lang="pt-BR" sz="2200" dirty="0" err="1" smtClean="0"/>
              <a:t>Mariazinha</a:t>
            </a:r>
            <a:r>
              <a:rPr lang="pt-BR" sz="2200" dirty="0" smtClean="0"/>
              <a:t> </a:t>
            </a:r>
            <a:r>
              <a:rPr lang="pt-BR" sz="2200" dirty="0" err="1" smtClean="0"/>
              <a:t>Milionéria</a:t>
            </a:r>
            <a:r>
              <a:rPr lang="pt-BR" sz="2200" dirty="0" smtClean="0"/>
              <a:t> resolveram fazer uma grande festa em comemoração aos seus 25 anos de casado no clube </a:t>
            </a:r>
            <a:r>
              <a:rPr lang="pt-BR" sz="2200" dirty="0" err="1" smtClean="0"/>
              <a:t>Stravagants</a:t>
            </a:r>
            <a:r>
              <a:rPr lang="pt-BR" sz="2200" dirty="0" smtClean="0"/>
              <a:t>. </a:t>
            </a:r>
          </a:p>
          <a:p>
            <a:endParaRPr lang="pt-BR" sz="2200" dirty="0" smtClean="0"/>
          </a:p>
          <a:p>
            <a:pPr algn="ctr"/>
            <a:r>
              <a:rPr lang="pt-BR" sz="2200" b="1" dirty="0" smtClean="0"/>
              <a:t>Considerando que é um evento familiar, doméstico e privado é permitida a cobrança pelo </a:t>
            </a:r>
            <a:r>
              <a:rPr lang="pt-BR" sz="2200" b="1" dirty="0" err="1" smtClean="0"/>
              <a:t>Ecad</a:t>
            </a:r>
            <a:r>
              <a:rPr lang="pt-BR" sz="2200" b="1" dirty="0" smtClean="0"/>
              <a:t>? </a:t>
            </a:r>
            <a:endParaRPr lang="pt-BR" sz="2200" b="1"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ângulo 3"/>
          <p:cNvSpPr/>
          <p:nvPr/>
        </p:nvSpPr>
        <p:spPr>
          <a:xfrm>
            <a:off x="1500166" y="511333"/>
            <a:ext cx="7358114" cy="5632311"/>
          </a:xfrm>
          <a:prstGeom prst="rect">
            <a:avLst/>
          </a:prstGeom>
        </p:spPr>
        <p:txBody>
          <a:bodyPr wrap="square">
            <a:spAutoFit/>
          </a:bodyPr>
          <a:lstStyle/>
          <a:p>
            <a:r>
              <a:rPr lang="pt-BR" sz="3600" i="1" dirty="0" smtClean="0"/>
              <a:t>Art. 99. As associações manterão um único escritório central para a arrecadação e distribuição, em comum, dos direitos relativos à execução pública das obras musicais e </a:t>
            </a:r>
            <a:r>
              <a:rPr lang="pt-BR" sz="3600" i="1" dirty="0" err="1" smtClean="0"/>
              <a:t>lítero-musicais</a:t>
            </a:r>
            <a:r>
              <a:rPr lang="pt-BR" sz="3600" i="1" dirty="0" smtClean="0"/>
              <a:t> e de fonogramas, inclusive por meio da radiodifusão e transmissão por qualquer modalidade, e da exibição de obras audiovisuais</a:t>
            </a:r>
            <a:endParaRPr lang="pt-BR" sz="3500" i="1"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ângulo 3"/>
          <p:cNvSpPr/>
          <p:nvPr/>
        </p:nvSpPr>
        <p:spPr>
          <a:xfrm>
            <a:off x="1142976" y="0"/>
            <a:ext cx="7929618"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2" name="Título 1"/>
          <p:cNvSpPr>
            <a:spLocks noGrp="1"/>
          </p:cNvSpPr>
          <p:nvPr>
            <p:ph type="title"/>
          </p:nvPr>
        </p:nvSpPr>
        <p:spPr>
          <a:xfrm>
            <a:off x="1259632" y="188640"/>
            <a:ext cx="7812962" cy="6624736"/>
          </a:xfrm>
        </p:spPr>
        <p:txBody>
          <a:bodyPr>
            <a:noAutofit/>
          </a:bodyPr>
          <a:lstStyle/>
          <a:p>
            <a:pPr>
              <a:defRPr/>
            </a:pPr>
            <a:r>
              <a:rPr lang="pt-BR" sz="1500" b="1" dirty="0" smtClean="0">
                <a:solidFill>
                  <a:schemeClr val="bg1"/>
                </a:solidFill>
                <a:effectLst/>
              </a:rPr>
              <a:t>REFERÊNCIAS BIBLIOGRÁFICAS</a:t>
            </a:r>
            <a:r>
              <a:rPr lang="pt-BR" sz="1500" dirty="0" smtClean="0">
                <a:solidFill>
                  <a:schemeClr val="bg1"/>
                </a:solidFill>
                <a:effectLst/>
              </a:rPr>
              <a:t/>
            </a:r>
            <a:br>
              <a:rPr lang="pt-BR" sz="1500" dirty="0" smtClean="0">
                <a:solidFill>
                  <a:schemeClr val="bg1"/>
                </a:solidFill>
                <a:effectLst/>
              </a:rPr>
            </a:br>
            <a:r>
              <a:rPr lang="pt-BR" sz="1500" dirty="0" smtClean="0">
                <a:solidFill>
                  <a:schemeClr val="bg1"/>
                </a:solidFill>
                <a:effectLst/>
              </a:rPr>
              <a:t/>
            </a:r>
            <a:br>
              <a:rPr lang="pt-BR" sz="1500" dirty="0" smtClean="0">
                <a:solidFill>
                  <a:schemeClr val="bg1"/>
                </a:solidFill>
                <a:effectLst/>
              </a:rPr>
            </a:br>
            <a:r>
              <a:rPr lang="pt-BR" sz="1500" dirty="0" smtClean="0">
                <a:solidFill>
                  <a:schemeClr val="bg1"/>
                </a:solidFill>
                <a:effectLst/>
              </a:rPr>
              <a:t>BRASIL.  LEI No 9.610, DE 19 DE FEVEREIRO DE 1998. Altera, atualiza e consolida a legislação sobre direitos autorais e dá outras providências.</a:t>
            </a:r>
            <a:br>
              <a:rPr lang="pt-BR" sz="1500" dirty="0" smtClean="0">
                <a:solidFill>
                  <a:schemeClr val="bg1"/>
                </a:solidFill>
                <a:effectLst/>
              </a:rPr>
            </a:br>
            <a:r>
              <a:rPr lang="pt-BR" sz="1500" dirty="0" smtClean="0">
                <a:solidFill>
                  <a:schemeClr val="bg1"/>
                </a:solidFill>
                <a:effectLst/>
              </a:rPr>
              <a:t/>
            </a:r>
            <a:br>
              <a:rPr lang="pt-BR" sz="1500" dirty="0" smtClean="0">
                <a:solidFill>
                  <a:schemeClr val="bg1"/>
                </a:solidFill>
                <a:effectLst/>
              </a:rPr>
            </a:br>
            <a:r>
              <a:rPr lang="pt-BR" sz="1500" dirty="0" smtClean="0">
                <a:solidFill>
                  <a:schemeClr val="bg1"/>
                </a:solidFill>
                <a:effectLst/>
              </a:rPr>
              <a:t>BRASIL.  Artigo 17. LEI n° 5.988, DE 14 DE DEZEMBRO DE 1973. Regula os direitos autorais e dá outras providências.</a:t>
            </a:r>
            <a:br>
              <a:rPr lang="pt-BR" sz="1500" dirty="0" smtClean="0">
                <a:solidFill>
                  <a:schemeClr val="bg1"/>
                </a:solidFill>
                <a:effectLst/>
              </a:rPr>
            </a:br>
            <a:r>
              <a:rPr lang="pt-BR" sz="1500" dirty="0" smtClean="0">
                <a:solidFill>
                  <a:schemeClr val="bg1"/>
                </a:solidFill>
                <a:effectLst/>
              </a:rPr>
              <a:t/>
            </a:r>
            <a:br>
              <a:rPr lang="pt-BR" sz="1500" dirty="0" smtClean="0">
                <a:solidFill>
                  <a:schemeClr val="bg1"/>
                </a:solidFill>
                <a:effectLst/>
              </a:rPr>
            </a:br>
            <a:r>
              <a:rPr lang="pt-BR" sz="1500" dirty="0" smtClean="0">
                <a:solidFill>
                  <a:schemeClr val="bg1"/>
                </a:solidFill>
                <a:effectLst/>
              </a:rPr>
              <a:t>Rede pela Reforma da Lei de Direito Autoral. Direito autoral em debate. Brasil, 2010.</a:t>
            </a:r>
            <a:br>
              <a:rPr lang="pt-BR" sz="1500" dirty="0" smtClean="0">
                <a:solidFill>
                  <a:schemeClr val="bg1"/>
                </a:solidFill>
                <a:effectLst/>
              </a:rPr>
            </a:br>
            <a:r>
              <a:rPr lang="pt-BR" sz="1500" b="1" dirty="0" smtClean="0"/>
              <a:t/>
            </a:r>
            <a:br>
              <a:rPr lang="pt-BR" sz="1500" b="1" dirty="0" smtClean="0"/>
            </a:br>
            <a:r>
              <a:rPr lang="pt-BR" sz="1500" dirty="0" smtClean="0">
                <a:solidFill>
                  <a:schemeClr val="bg1"/>
                </a:solidFill>
                <a:effectLst/>
              </a:rPr>
              <a:t>FUNDAÇÃO GETÚLIO VARGAS. Curso de nivelamento para oficinas presenciais. Brasília, 2010.</a:t>
            </a:r>
            <a:br>
              <a:rPr lang="pt-BR" sz="1500" dirty="0" smtClean="0">
                <a:solidFill>
                  <a:schemeClr val="bg1"/>
                </a:solidFill>
                <a:effectLst/>
              </a:rPr>
            </a:br>
            <a:r>
              <a:rPr lang="pt-BR" sz="1500" dirty="0" smtClean="0">
                <a:solidFill>
                  <a:schemeClr val="bg1"/>
                </a:solidFill>
                <a:effectLst/>
              </a:rPr>
              <a:t/>
            </a:r>
            <a:br>
              <a:rPr lang="pt-BR" sz="1500" dirty="0" smtClean="0">
                <a:solidFill>
                  <a:schemeClr val="bg1"/>
                </a:solidFill>
                <a:effectLst/>
              </a:rPr>
            </a:br>
            <a:r>
              <a:rPr lang="pt-BR" sz="1500" dirty="0" smtClean="0">
                <a:solidFill>
                  <a:schemeClr val="bg1"/>
                </a:solidFill>
                <a:effectLst/>
              </a:rPr>
              <a:t>LACORTE, Christiano. Direito autoral. Cultura, tecnologia e sociedade. Disponível em: http://jus2.uol.com.br/doutrina/texto.asp?id=12997.</a:t>
            </a:r>
            <a:br>
              <a:rPr lang="pt-BR" sz="1500" dirty="0" smtClean="0">
                <a:solidFill>
                  <a:schemeClr val="bg1"/>
                </a:solidFill>
                <a:effectLst/>
              </a:rPr>
            </a:br>
            <a:r>
              <a:rPr lang="pt-BR" sz="1500" dirty="0" smtClean="0">
                <a:solidFill>
                  <a:schemeClr val="bg1"/>
                </a:solidFill>
                <a:effectLst/>
              </a:rPr>
              <a:t/>
            </a:r>
            <a:br>
              <a:rPr lang="pt-BR" sz="1500" dirty="0" smtClean="0">
                <a:solidFill>
                  <a:schemeClr val="bg1"/>
                </a:solidFill>
                <a:effectLst/>
              </a:rPr>
            </a:br>
            <a:r>
              <a:rPr lang="pt-BR" sz="1500" dirty="0" smtClean="0">
                <a:solidFill>
                  <a:schemeClr val="bg1"/>
                </a:solidFill>
                <a:effectLst/>
              </a:rPr>
              <a:t>OLIVEIRA, Rafael Pereira.Os direitos autorais na base das políticas que conciliem desenvolvimento econômico e social. IV ENECULT - Encontro de Estudos Multidisciplinares em Cultura. 28 a 30 de maio de 2008. Faculdade de Comunicação- </a:t>
            </a:r>
            <a:r>
              <a:rPr lang="pt-BR" sz="1500" dirty="0" err="1" smtClean="0">
                <a:solidFill>
                  <a:schemeClr val="bg1"/>
                </a:solidFill>
                <a:effectLst/>
              </a:rPr>
              <a:t>UFBa</a:t>
            </a:r>
            <a:r>
              <a:rPr lang="pt-BR" sz="1500" dirty="0" smtClean="0">
                <a:solidFill>
                  <a:schemeClr val="bg1"/>
                </a:solidFill>
                <a:effectLst/>
              </a:rPr>
              <a:t>, Salvador.</a:t>
            </a:r>
            <a:br>
              <a:rPr lang="pt-BR" sz="1500" dirty="0" smtClean="0">
                <a:solidFill>
                  <a:schemeClr val="bg1"/>
                </a:solidFill>
                <a:effectLst/>
              </a:rPr>
            </a:br>
            <a:r>
              <a:rPr lang="pt-BR" sz="1500" dirty="0" smtClean="0">
                <a:solidFill>
                  <a:schemeClr val="bg1"/>
                </a:solidFill>
                <a:effectLst/>
              </a:rPr>
              <a:t/>
            </a:r>
            <a:br>
              <a:rPr lang="pt-BR" sz="1500" dirty="0" smtClean="0">
                <a:solidFill>
                  <a:schemeClr val="bg1"/>
                </a:solidFill>
                <a:effectLst/>
              </a:rPr>
            </a:br>
            <a:r>
              <a:rPr lang="pt-BR" sz="1500" dirty="0" smtClean="0">
                <a:solidFill>
                  <a:schemeClr val="bg1"/>
                </a:solidFill>
                <a:effectLst/>
              </a:rPr>
              <a:t>CRUZ, Leonardo Ribeiro </a:t>
            </a:r>
            <a:r>
              <a:rPr lang="pt-BR" sz="1500" dirty="0" err="1" smtClean="0">
                <a:solidFill>
                  <a:schemeClr val="bg1"/>
                </a:solidFill>
                <a:effectLst/>
              </a:rPr>
              <a:t>da.</a:t>
            </a:r>
            <a:r>
              <a:rPr lang="pt-BR" sz="1500" dirty="0" smtClean="0">
                <a:solidFill>
                  <a:schemeClr val="bg1"/>
                </a:solidFill>
                <a:effectLst/>
              </a:rPr>
              <a:t> Internet, trabalho imaterial e direito autoral: as transformações no capitalismo e as novas formas de distribuição do conhecimento. IV ENECULT - Encontro de Estudos Multidisciplinares em Cultura. 28 a 30 de maio de 2008. Faculdade de </a:t>
            </a:r>
            <a:r>
              <a:rPr lang="pt-BR" sz="1500" dirty="0" err="1" smtClean="0">
                <a:solidFill>
                  <a:schemeClr val="bg1"/>
                </a:solidFill>
                <a:effectLst/>
              </a:rPr>
              <a:t>Comunicação-UFBa</a:t>
            </a:r>
            <a:r>
              <a:rPr lang="pt-BR" sz="1500" dirty="0" smtClean="0">
                <a:solidFill>
                  <a:schemeClr val="bg1"/>
                </a:solidFill>
                <a:effectLst/>
              </a:rPr>
              <a:t>, Salvador.</a:t>
            </a:r>
            <a:br>
              <a:rPr lang="pt-BR" sz="1500" dirty="0" smtClean="0">
                <a:solidFill>
                  <a:schemeClr val="bg1"/>
                </a:solidFill>
                <a:effectLst/>
              </a:rPr>
            </a:br>
            <a:r>
              <a:rPr lang="pt-BR" sz="1500" dirty="0" smtClean="0">
                <a:solidFill>
                  <a:schemeClr val="bg1"/>
                </a:solidFill>
                <a:effectLst/>
              </a:rPr>
              <a:t/>
            </a:r>
            <a:br>
              <a:rPr lang="pt-BR" sz="1500" dirty="0" smtClean="0">
                <a:solidFill>
                  <a:schemeClr val="bg1"/>
                </a:solidFill>
                <a:effectLst/>
              </a:rPr>
            </a:br>
            <a:r>
              <a:rPr lang="pt-BR" sz="1500" dirty="0" smtClean="0">
                <a:solidFill>
                  <a:schemeClr val="bg1"/>
                </a:solidFill>
                <a:effectLst/>
              </a:rPr>
              <a:t>MINISTÉRIO DA CULTURA. Fórum Nacional de Direito Autoral. Brasília, 2009. </a:t>
            </a:r>
            <a:br>
              <a:rPr lang="pt-BR" sz="1500" dirty="0" smtClean="0">
                <a:solidFill>
                  <a:schemeClr val="bg1"/>
                </a:solidFill>
                <a:effectLst/>
              </a:rPr>
            </a:br>
            <a:r>
              <a:rPr lang="pt-BR" sz="1500" dirty="0">
                <a:solidFill>
                  <a:schemeClr val="bg1"/>
                </a:solidFill>
                <a:effectLst/>
              </a:rPr>
              <a:t/>
            </a:r>
            <a:br>
              <a:rPr lang="pt-BR" sz="1500" dirty="0">
                <a:solidFill>
                  <a:schemeClr val="bg1"/>
                </a:solidFill>
                <a:effectLst/>
              </a:rPr>
            </a:br>
            <a:r>
              <a:rPr lang="pt-BR" sz="1500" dirty="0" err="1">
                <a:solidFill>
                  <a:schemeClr val="bg1"/>
                </a:solidFill>
                <a:effectLst/>
              </a:rPr>
              <a:t>Jaury</a:t>
            </a:r>
            <a:r>
              <a:rPr lang="pt-BR" sz="1500" dirty="0">
                <a:solidFill>
                  <a:schemeClr val="bg1"/>
                </a:solidFill>
                <a:effectLst/>
              </a:rPr>
              <a:t> Nepomuceno de Oliveira. Fundação Biblioteca </a:t>
            </a:r>
            <a:r>
              <a:rPr lang="pt-BR" sz="1500" dirty="0" smtClean="0">
                <a:solidFill>
                  <a:schemeClr val="bg1"/>
                </a:solidFill>
                <a:effectLst/>
              </a:rPr>
              <a:t>Nacional.  </a:t>
            </a:r>
            <a:r>
              <a:rPr lang="pt-BR" sz="1500" dirty="0">
                <a:solidFill>
                  <a:schemeClr val="bg1"/>
                </a:solidFill>
                <a:effectLst/>
              </a:rPr>
              <a:t>Escritório de Direitos Autorais. EDA/FBN. RJ, setembro de </a:t>
            </a:r>
            <a:r>
              <a:rPr lang="pt-BR" sz="1500" dirty="0" smtClean="0">
                <a:solidFill>
                  <a:schemeClr val="bg1"/>
                </a:solidFill>
                <a:effectLst/>
              </a:rPr>
              <a:t>2009.</a:t>
            </a:r>
            <a:r>
              <a:rPr lang="pt-BR" sz="1500" dirty="0">
                <a:effectLst>
                  <a:outerShdw blurRad="38100" dist="38100" dir="2700000" algn="tl">
                    <a:srgbClr val="C0C0C0"/>
                  </a:outerShdw>
                </a:effectLst>
                <a:latin typeface="Arial" pitchFamily="34" charset="0"/>
                <a:cs typeface="Times New Roman" pitchFamily="18" charset="0"/>
              </a:rPr>
              <a:t/>
            </a:r>
            <a:br>
              <a:rPr lang="pt-BR" sz="1500" dirty="0">
                <a:effectLst>
                  <a:outerShdw blurRad="38100" dist="38100" dir="2700000" algn="tl">
                    <a:srgbClr val="C0C0C0"/>
                  </a:outerShdw>
                </a:effectLst>
                <a:latin typeface="Arial" pitchFamily="34" charset="0"/>
                <a:cs typeface="Times New Roman" pitchFamily="18" charset="0"/>
              </a:rPr>
            </a:br>
            <a:endParaRPr lang="pt-BR" sz="1500" dirty="0" smtClean="0">
              <a:solidFill>
                <a:schemeClr val="bg1"/>
              </a:solidFill>
              <a:effectLs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ixaDeTexto 4"/>
          <p:cNvSpPr txBox="1"/>
          <p:nvPr/>
        </p:nvSpPr>
        <p:spPr>
          <a:xfrm>
            <a:off x="1571604" y="142852"/>
            <a:ext cx="7072362" cy="1015663"/>
          </a:xfrm>
          <a:prstGeom prst="rect">
            <a:avLst/>
          </a:prstGeom>
          <a:noFill/>
        </p:spPr>
        <p:txBody>
          <a:bodyPr wrap="square" rtlCol="0">
            <a:spAutoFit/>
          </a:bodyPr>
          <a:lstStyle/>
          <a:p>
            <a:pPr algn="ctr"/>
            <a:r>
              <a:rPr lang="pt-BR" sz="3000" b="1" dirty="0" smtClean="0">
                <a:solidFill>
                  <a:schemeClr val="accent6"/>
                </a:solidFill>
              </a:rPr>
              <a:t>DIREITO AUTORAL -BREVE HISTÓRICO BRASILEIRO</a:t>
            </a:r>
            <a:endParaRPr lang="pt-BR" sz="5000" b="1" dirty="0">
              <a:solidFill>
                <a:schemeClr val="accent6"/>
              </a:solidFill>
            </a:endParaRPr>
          </a:p>
        </p:txBody>
      </p:sp>
      <p:sp>
        <p:nvSpPr>
          <p:cNvPr id="6" name="CaixaDeTexto 5"/>
          <p:cNvSpPr txBox="1"/>
          <p:nvPr/>
        </p:nvSpPr>
        <p:spPr>
          <a:xfrm>
            <a:off x="1285852" y="1454428"/>
            <a:ext cx="7643866" cy="1708160"/>
          </a:xfrm>
          <a:prstGeom prst="rect">
            <a:avLst/>
          </a:prstGeom>
          <a:noFill/>
        </p:spPr>
        <p:txBody>
          <a:bodyPr wrap="square" rtlCol="0">
            <a:spAutoFit/>
          </a:bodyPr>
          <a:lstStyle/>
          <a:p>
            <a:pPr>
              <a:buClr>
                <a:schemeClr val="accent6"/>
              </a:buClr>
              <a:buSzPct val="100000"/>
            </a:pPr>
            <a:endParaRPr lang="pt-BR" sz="3500" dirty="0" smtClean="0">
              <a:sym typeface="Wingdings" pitchFamily="2" charset="2"/>
            </a:endParaRPr>
          </a:p>
          <a:p>
            <a:pPr>
              <a:buClr>
                <a:schemeClr val="accent6"/>
              </a:buClr>
              <a:buSzPct val="100000"/>
              <a:buFont typeface="Arial" pitchFamily="34" charset="0"/>
              <a:buChar char="•"/>
            </a:pPr>
            <a:r>
              <a:rPr lang="pt-BR" sz="3500" dirty="0">
                <a:sym typeface="Wingdings" pitchFamily="2" charset="2"/>
              </a:rPr>
              <a:t> </a:t>
            </a:r>
            <a:r>
              <a:rPr lang="pt-BR" sz="3500" dirty="0" smtClean="0">
                <a:sym typeface="Wingdings" pitchFamily="2" charset="2"/>
              </a:rPr>
              <a:t>1998: nova legislação  autoral  (Lei  9.610)</a:t>
            </a:r>
          </a:p>
        </p:txBody>
      </p:sp>
    </p:spTree>
    <p:extLst>
      <p:ext uri="{BB962C8B-B14F-4D97-AF65-F5344CB8AC3E}">
        <p14:creationId xmlns:p14="http://schemas.microsoft.com/office/powerpoint/2010/main" val="9132006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ixaDeTexto 4"/>
          <p:cNvSpPr txBox="1"/>
          <p:nvPr/>
        </p:nvSpPr>
        <p:spPr>
          <a:xfrm>
            <a:off x="1571604" y="142852"/>
            <a:ext cx="7072362" cy="861774"/>
          </a:xfrm>
          <a:prstGeom prst="rect">
            <a:avLst/>
          </a:prstGeom>
          <a:noFill/>
        </p:spPr>
        <p:txBody>
          <a:bodyPr wrap="square" rtlCol="0">
            <a:spAutoFit/>
          </a:bodyPr>
          <a:lstStyle/>
          <a:p>
            <a:pPr algn="ctr"/>
            <a:r>
              <a:rPr lang="pt-BR" sz="5000" b="1" dirty="0" smtClean="0">
                <a:solidFill>
                  <a:schemeClr val="accent6"/>
                </a:solidFill>
              </a:rPr>
              <a:t>DIREITO AUTORAL</a:t>
            </a:r>
            <a:endParaRPr lang="pt-BR" sz="5000" b="1" dirty="0">
              <a:solidFill>
                <a:schemeClr val="accent6"/>
              </a:solidFill>
            </a:endParaRPr>
          </a:p>
        </p:txBody>
      </p:sp>
      <p:sp>
        <p:nvSpPr>
          <p:cNvPr id="6" name="CaixaDeTexto 5"/>
          <p:cNvSpPr txBox="1"/>
          <p:nvPr/>
        </p:nvSpPr>
        <p:spPr>
          <a:xfrm>
            <a:off x="1357290" y="1214422"/>
            <a:ext cx="6215106" cy="861774"/>
          </a:xfrm>
          <a:prstGeom prst="rect">
            <a:avLst/>
          </a:prstGeom>
          <a:noFill/>
        </p:spPr>
        <p:txBody>
          <a:bodyPr wrap="square" rtlCol="0">
            <a:spAutoFit/>
          </a:bodyPr>
          <a:lstStyle/>
          <a:p>
            <a:r>
              <a:rPr lang="pt-BR" sz="2500" dirty="0" smtClean="0"/>
              <a:t>PROPRIEDADE INTELECTUAL: </a:t>
            </a:r>
          </a:p>
          <a:p>
            <a:r>
              <a:rPr lang="pt-BR" sz="2500" b="1" u="sng" dirty="0" smtClean="0"/>
              <a:t>direitos autorais </a:t>
            </a:r>
            <a:r>
              <a:rPr lang="pt-BR" sz="2500" dirty="0" smtClean="0"/>
              <a:t>e propriedade industrial</a:t>
            </a:r>
            <a:endParaRPr lang="pt-BR" sz="2500" dirty="0"/>
          </a:p>
        </p:txBody>
      </p:sp>
      <p:sp>
        <p:nvSpPr>
          <p:cNvPr id="7" name="CaixaDeTexto 6"/>
          <p:cNvSpPr txBox="1"/>
          <p:nvPr/>
        </p:nvSpPr>
        <p:spPr>
          <a:xfrm>
            <a:off x="1357290" y="2495788"/>
            <a:ext cx="7429552" cy="2015936"/>
          </a:xfrm>
          <a:prstGeom prst="rect">
            <a:avLst/>
          </a:prstGeom>
          <a:solidFill>
            <a:schemeClr val="bg2">
              <a:lumMod val="75000"/>
            </a:schemeClr>
          </a:solidFill>
          <a:ln w="57150">
            <a:solidFill>
              <a:schemeClr val="bg2">
                <a:lumMod val="75000"/>
              </a:schemeClr>
            </a:solidFill>
          </a:ln>
        </p:spPr>
        <p:txBody>
          <a:bodyPr wrap="square" rtlCol="0">
            <a:spAutoFit/>
          </a:bodyPr>
          <a:lstStyle/>
          <a:p>
            <a:pPr algn="ctr"/>
            <a:r>
              <a:rPr lang="pt-BR" sz="2500" b="1" dirty="0" smtClean="0"/>
              <a:t>Direito autoral </a:t>
            </a:r>
            <a:r>
              <a:rPr lang="pt-BR" sz="2500" b="1" dirty="0"/>
              <a:t>(Lei nº  9.610/98)</a:t>
            </a:r>
          </a:p>
          <a:p>
            <a:pPr algn="ctr"/>
            <a:r>
              <a:rPr lang="pt-BR" sz="2500" dirty="0" smtClean="0"/>
              <a:t>é o conjunto de normas legais e prerrogativas </a:t>
            </a:r>
            <a:r>
              <a:rPr lang="pt-BR" sz="2500" b="1" u="sng" dirty="0" smtClean="0"/>
              <a:t>morais e patrimoniais</a:t>
            </a:r>
            <a:r>
              <a:rPr lang="pt-BR" sz="2500" dirty="0" smtClean="0"/>
              <a:t> sobre as criações do espírito, expressas por quaisquer meios ou ficadas em quaisquer suportes, tangíveis ou intangíveis</a:t>
            </a:r>
            <a:endParaRPr lang="pt-BR" sz="2500" dirty="0"/>
          </a:p>
        </p:txBody>
      </p:sp>
      <p:sp>
        <p:nvSpPr>
          <p:cNvPr id="8" name="Retângulo 7"/>
          <p:cNvSpPr/>
          <p:nvPr/>
        </p:nvSpPr>
        <p:spPr>
          <a:xfrm>
            <a:off x="1357290" y="4929198"/>
            <a:ext cx="7358114" cy="1631216"/>
          </a:xfrm>
          <a:prstGeom prst="rect">
            <a:avLst/>
          </a:prstGeom>
        </p:spPr>
        <p:txBody>
          <a:bodyPr wrap="square">
            <a:spAutoFit/>
          </a:bodyPr>
          <a:lstStyle/>
          <a:p>
            <a:r>
              <a:rPr lang="pt-BR" sz="2500" dirty="0" smtClean="0"/>
              <a:t>São protegidos pelo direito autoral: composições musicais, textos, obras audiovisuais e fotográficas, pinturas, esculturas, projetos arquitetônicos, adaptações e traduções, etc.</a:t>
            </a:r>
            <a:endParaRPr lang="pt-BR" sz="25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p:cNvSpPr/>
          <p:nvPr/>
        </p:nvSpPr>
        <p:spPr>
          <a:xfrm>
            <a:off x="1142976" y="0"/>
            <a:ext cx="7929618" cy="6858000"/>
          </a:xfrm>
          <a:prstGeom prst="rect">
            <a:avLst/>
          </a:prstGeom>
          <a:solidFill>
            <a:schemeClr val="accent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6" name="Rectangle 3"/>
          <p:cNvSpPr txBox="1">
            <a:spLocks noChangeArrowheads="1"/>
          </p:cNvSpPr>
          <p:nvPr/>
        </p:nvSpPr>
        <p:spPr>
          <a:xfrm>
            <a:off x="1360200" y="332656"/>
            <a:ext cx="7498080" cy="5832648"/>
          </a:xfrm>
          <a:prstGeom prst="rect">
            <a:avLst/>
          </a:prstGeom>
        </p:spPr>
        <p:txBody>
          <a:bodyPr tIns="0">
            <a:noAutofit/>
          </a:bodyPr>
          <a:lstStyle>
            <a:lvl1pPr marL="27432" indent="0" algn="l" rtl="0" eaLnBrk="1" latinLnBrk="0" hangingPunct="1">
              <a:lnSpc>
                <a:spcPct val="100000"/>
              </a:lnSpc>
              <a:spcBef>
                <a:spcPts val="600"/>
              </a:spcBef>
              <a:buClr>
                <a:schemeClr val="accent1"/>
              </a:buClr>
              <a:buSzPct val="80000"/>
              <a:buFont typeface="Wingdings 2"/>
              <a:buNone/>
              <a:defRPr kumimoji="0" sz="2600" kern="1200">
                <a:solidFill>
                  <a:schemeClr val="tx2">
                    <a:shade val="30000"/>
                    <a:satMod val="150000"/>
                  </a:schemeClr>
                </a:solidFill>
                <a:latin typeface="+mn-lt"/>
                <a:ea typeface="+mn-ea"/>
                <a:cs typeface="+mn-cs"/>
              </a:defRPr>
            </a:lvl1pPr>
            <a:lvl2pPr marL="457200" indent="0" algn="ctr" rtl="0" eaLnBrk="1" latinLnBrk="0" hangingPunct="1">
              <a:lnSpc>
                <a:spcPct val="100000"/>
              </a:lnSpc>
              <a:spcBef>
                <a:spcPts val="550"/>
              </a:spcBef>
              <a:buClr>
                <a:schemeClr val="accent1"/>
              </a:buClr>
              <a:buFont typeface="Verdana"/>
              <a:buNone/>
              <a:defRPr kumimoji="0" sz="2800" kern="1200">
                <a:solidFill>
                  <a:schemeClr val="tx1"/>
                </a:solidFill>
                <a:latin typeface="+mn-lt"/>
                <a:ea typeface="+mn-ea"/>
                <a:cs typeface="+mn-cs"/>
              </a:defRPr>
            </a:lvl2pPr>
            <a:lvl3pPr marL="914400" indent="0" algn="ctr" rtl="0" eaLnBrk="1" latinLnBrk="0" hangingPunct="1">
              <a:lnSpc>
                <a:spcPct val="100000"/>
              </a:lnSpc>
              <a:spcBef>
                <a:spcPct val="20000"/>
              </a:spcBef>
              <a:buClr>
                <a:schemeClr val="accent2"/>
              </a:buClr>
              <a:buFont typeface="Wingdings 2"/>
              <a:buNone/>
              <a:defRPr kumimoji="0" sz="2400" kern="1200">
                <a:solidFill>
                  <a:schemeClr val="tx1"/>
                </a:solidFill>
                <a:latin typeface="+mn-lt"/>
                <a:ea typeface="+mn-ea"/>
                <a:cs typeface="+mn-cs"/>
              </a:defRPr>
            </a:lvl3pPr>
            <a:lvl4pPr marL="1371600" indent="0" algn="ctr" rtl="0" eaLnBrk="1" latinLnBrk="0" hangingPunct="1">
              <a:lnSpc>
                <a:spcPct val="100000"/>
              </a:lnSpc>
              <a:spcBef>
                <a:spcPct val="20000"/>
              </a:spcBef>
              <a:buClr>
                <a:schemeClr val="accent3"/>
              </a:buClr>
              <a:buFont typeface="Wingdings 2"/>
              <a:buNone/>
              <a:defRPr kumimoji="0" sz="2000" kern="1200">
                <a:solidFill>
                  <a:schemeClr val="tx1"/>
                </a:solidFill>
                <a:latin typeface="+mn-lt"/>
                <a:ea typeface="+mn-ea"/>
                <a:cs typeface="+mn-cs"/>
              </a:defRPr>
            </a:lvl4pPr>
            <a:lvl5pPr marL="1828800" indent="0" algn="ctr" rtl="0" eaLnBrk="1" latinLnBrk="0" hangingPunct="1">
              <a:lnSpc>
                <a:spcPct val="100000"/>
              </a:lnSpc>
              <a:spcBef>
                <a:spcPct val="20000"/>
              </a:spcBef>
              <a:buClr>
                <a:schemeClr val="accent4"/>
              </a:buClr>
              <a:buFont typeface="Wingdings 2"/>
              <a:buNone/>
              <a:defRPr kumimoji="0" sz="2000" kern="1200">
                <a:solidFill>
                  <a:schemeClr val="tx1"/>
                </a:solidFill>
                <a:latin typeface="+mn-lt"/>
                <a:ea typeface="+mn-ea"/>
                <a:cs typeface="+mn-cs"/>
              </a:defRPr>
            </a:lvl5pPr>
            <a:lvl6pPr marL="2286000" indent="0" algn="ctr" rtl="0" eaLnBrk="1" latinLnBrk="0" hangingPunct="1">
              <a:lnSpc>
                <a:spcPct val="100000"/>
              </a:lnSpc>
              <a:spcBef>
                <a:spcPct val="20000"/>
              </a:spcBef>
              <a:buClr>
                <a:schemeClr val="accent5"/>
              </a:buClr>
              <a:buFont typeface="Wingdings 2"/>
              <a:buNone/>
              <a:defRPr kumimoji="0" sz="2000" kern="1200">
                <a:solidFill>
                  <a:schemeClr val="tx1"/>
                </a:solidFill>
                <a:latin typeface="+mn-lt"/>
                <a:ea typeface="+mn-ea"/>
                <a:cs typeface="+mn-cs"/>
              </a:defRPr>
            </a:lvl6pPr>
            <a:lvl7pPr marL="2743200" indent="0" algn="ctr" rtl="0" eaLnBrk="1" latinLnBrk="0" hangingPunct="1">
              <a:lnSpc>
                <a:spcPct val="100000"/>
              </a:lnSpc>
              <a:spcBef>
                <a:spcPct val="20000"/>
              </a:spcBef>
              <a:buClr>
                <a:schemeClr val="accent6"/>
              </a:buClr>
              <a:buFont typeface="Wingdings 2"/>
              <a:buNone/>
              <a:defRPr kumimoji="0" sz="2000" kern="1200">
                <a:solidFill>
                  <a:schemeClr val="tx1"/>
                </a:solidFill>
                <a:latin typeface="+mn-lt"/>
                <a:ea typeface="+mn-ea"/>
                <a:cs typeface="+mn-cs"/>
              </a:defRPr>
            </a:lvl7pPr>
            <a:lvl8pPr marL="3200400" indent="0" algn="ctr" rtl="0" eaLnBrk="1" latinLnBrk="0" hangingPunct="1">
              <a:lnSpc>
                <a:spcPct val="100000"/>
              </a:lnSpc>
              <a:spcBef>
                <a:spcPct val="20000"/>
              </a:spcBef>
              <a:buClr>
                <a:schemeClr val="accent6"/>
              </a:buClr>
              <a:buFont typeface="Wingdings 2"/>
              <a:buNone/>
              <a:defRPr kumimoji="0" sz="2000" kern="1200">
                <a:solidFill>
                  <a:schemeClr val="tx1"/>
                </a:solidFill>
                <a:latin typeface="+mn-lt"/>
                <a:ea typeface="+mn-ea"/>
                <a:cs typeface="+mn-cs"/>
              </a:defRPr>
            </a:lvl8pPr>
            <a:lvl9pPr marL="3657600" indent="0" algn="ctr" rtl="0" eaLnBrk="1" latinLnBrk="0" hangingPunct="1">
              <a:lnSpc>
                <a:spcPct val="100000"/>
              </a:lnSpc>
              <a:spcBef>
                <a:spcPct val="20000"/>
              </a:spcBef>
              <a:buClr>
                <a:schemeClr val="accent6"/>
              </a:buClr>
              <a:buFont typeface="Wingdings 2"/>
              <a:buNone/>
              <a:defRPr kumimoji="0" sz="2000" kern="1200">
                <a:solidFill>
                  <a:schemeClr val="tx1"/>
                </a:solidFill>
                <a:latin typeface="+mn-lt"/>
                <a:ea typeface="+mn-ea"/>
                <a:cs typeface="+mn-cs"/>
              </a:defRPr>
            </a:lvl9pPr>
            <a:extLst/>
          </a:lstStyle>
          <a:p>
            <a:pPr marL="609600" indent="-609600" algn="ctr">
              <a:buFontTx/>
              <a:buNone/>
              <a:defRPr/>
            </a:pPr>
            <a:r>
              <a:rPr lang="pt-BR" sz="5000" b="1" dirty="0">
                <a:solidFill>
                  <a:srgbClr val="FF9933"/>
                </a:solidFill>
                <a:latin typeface="Bell MT" pitchFamily="18" charset="0"/>
              </a:rPr>
              <a:t> </a:t>
            </a:r>
          </a:p>
          <a:p>
            <a:pPr marL="609600" indent="-609600" algn="ctr">
              <a:buFontTx/>
              <a:buNone/>
              <a:defRPr/>
            </a:pPr>
            <a:r>
              <a:rPr lang="pt-BR" sz="5000" b="1" dirty="0">
                <a:solidFill>
                  <a:srgbClr val="FF9933"/>
                </a:solidFill>
                <a:latin typeface="Bell MT" pitchFamily="18" charset="0"/>
              </a:rPr>
              <a:t>Dimensões do </a:t>
            </a:r>
            <a:r>
              <a:rPr lang="pt-BR" sz="5000" b="1" dirty="0" smtClean="0">
                <a:solidFill>
                  <a:srgbClr val="FF9933"/>
                </a:solidFill>
                <a:latin typeface="Bell MT" pitchFamily="18" charset="0"/>
              </a:rPr>
              <a:t>Direito Autoral:</a:t>
            </a:r>
            <a:endParaRPr lang="pt-BR" sz="5000" b="1" dirty="0">
              <a:solidFill>
                <a:srgbClr val="FF9933"/>
              </a:solidFill>
              <a:latin typeface="Bell MT" pitchFamily="18" charset="0"/>
            </a:endParaRPr>
          </a:p>
          <a:p>
            <a:pPr marL="609600" indent="-609600" algn="ctr">
              <a:buFontTx/>
              <a:buNone/>
              <a:defRPr/>
            </a:pPr>
            <a:endParaRPr lang="pt-BR" sz="5000" b="1" dirty="0">
              <a:solidFill>
                <a:srgbClr val="FF9933"/>
              </a:solidFill>
              <a:latin typeface="Bell MT" pitchFamily="18" charset="0"/>
            </a:endParaRPr>
          </a:p>
          <a:p>
            <a:pPr marL="609600" indent="-609600" algn="ctr">
              <a:defRPr/>
            </a:pPr>
            <a:r>
              <a:rPr lang="pt-BR" sz="5000" b="1" dirty="0">
                <a:solidFill>
                  <a:srgbClr val="FF9933"/>
                </a:solidFill>
                <a:latin typeface="Bell MT" pitchFamily="18" charset="0"/>
              </a:rPr>
              <a:t>Direito  Moral </a:t>
            </a:r>
          </a:p>
          <a:p>
            <a:pPr marL="609600" indent="-609600" algn="ctr">
              <a:buFontTx/>
              <a:buNone/>
              <a:defRPr/>
            </a:pPr>
            <a:endParaRPr lang="pt-BR" sz="5000" b="1" dirty="0">
              <a:solidFill>
                <a:srgbClr val="FF9933"/>
              </a:solidFill>
              <a:latin typeface="Bell MT" pitchFamily="18" charset="0"/>
            </a:endParaRPr>
          </a:p>
          <a:p>
            <a:pPr marL="609600" indent="-609600" algn="ctr">
              <a:defRPr/>
            </a:pPr>
            <a:r>
              <a:rPr lang="pt-BR" sz="5000" b="1" dirty="0">
                <a:solidFill>
                  <a:srgbClr val="FF9933"/>
                </a:solidFill>
                <a:latin typeface="Bell MT" pitchFamily="18" charset="0"/>
              </a:rPr>
              <a:t>Direito Patrimonial </a:t>
            </a:r>
          </a:p>
        </p:txBody>
      </p:sp>
    </p:spTree>
    <p:extLst>
      <p:ext uri="{BB962C8B-B14F-4D97-AF65-F5344CB8AC3E}">
        <p14:creationId xmlns:p14="http://schemas.microsoft.com/office/powerpoint/2010/main" val="16851466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ixaDeTexto 3"/>
          <p:cNvSpPr txBox="1"/>
          <p:nvPr/>
        </p:nvSpPr>
        <p:spPr>
          <a:xfrm>
            <a:off x="1428728" y="142852"/>
            <a:ext cx="7572428" cy="477054"/>
          </a:xfrm>
          <a:prstGeom prst="rect">
            <a:avLst/>
          </a:prstGeom>
          <a:noFill/>
        </p:spPr>
        <p:txBody>
          <a:bodyPr wrap="square" rtlCol="0">
            <a:spAutoFit/>
          </a:bodyPr>
          <a:lstStyle/>
          <a:p>
            <a:r>
              <a:rPr lang="pt-BR" sz="2500" b="1" dirty="0" smtClean="0">
                <a:solidFill>
                  <a:schemeClr val="accent6"/>
                </a:solidFill>
              </a:rPr>
              <a:t>DIREITOS AUTORAIS MORAIS</a:t>
            </a:r>
            <a:endParaRPr lang="pt-BR" sz="2500" b="1" dirty="0">
              <a:solidFill>
                <a:schemeClr val="accent6"/>
              </a:solidFill>
            </a:endParaRPr>
          </a:p>
        </p:txBody>
      </p:sp>
      <p:sp>
        <p:nvSpPr>
          <p:cNvPr id="5" name="CaixaDeTexto 4"/>
          <p:cNvSpPr txBox="1"/>
          <p:nvPr/>
        </p:nvSpPr>
        <p:spPr>
          <a:xfrm>
            <a:off x="1571604" y="857232"/>
            <a:ext cx="7072362" cy="2015936"/>
          </a:xfrm>
          <a:prstGeom prst="rect">
            <a:avLst/>
          </a:prstGeom>
          <a:noFill/>
        </p:spPr>
        <p:txBody>
          <a:bodyPr wrap="square" rtlCol="0">
            <a:spAutoFit/>
          </a:bodyPr>
          <a:lstStyle/>
          <a:p>
            <a:r>
              <a:rPr lang="pt-BR" sz="2500" dirty="0" smtClean="0"/>
              <a:t>Vinculados à personalidade da criação intelectual bem como à integridade da obra. </a:t>
            </a:r>
          </a:p>
          <a:p>
            <a:endParaRPr lang="pt-BR" sz="2500" dirty="0" smtClean="0"/>
          </a:p>
          <a:p>
            <a:r>
              <a:rPr lang="pt-BR" sz="2500" dirty="0" smtClean="0"/>
              <a:t>São intransferíveis, irrenunciáveis, imprescritíveis e não podem ser negociados.</a:t>
            </a:r>
            <a:endParaRPr lang="pt-BR" sz="2500" dirty="0"/>
          </a:p>
        </p:txBody>
      </p:sp>
      <p:sp>
        <p:nvSpPr>
          <p:cNvPr id="8" name="Espaço Reservado para Conteúdo 2"/>
          <p:cNvSpPr>
            <a:spLocks noGrp="1"/>
          </p:cNvSpPr>
          <p:nvPr>
            <p:ph idx="1"/>
          </p:nvPr>
        </p:nvSpPr>
        <p:spPr>
          <a:xfrm>
            <a:off x="2071670" y="3214686"/>
            <a:ext cx="6283634" cy="3143272"/>
          </a:xfrm>
          <a:solidFill>
            <a:schemeClr val="bg2">
              <a:lumMod val="75000"/>
            </a:schemeClr>
          </a:solidFill>
          <a:ln w="57150">
            <a:solidFill>
              <a:schemeClr val="bg2">
                <a:lumMod val="75000"/>
              </a:schemeClr>
            </a:solidFill>
          </a:ln>
        </p:spPr>
        <p:txBody>
          <a:bodyPr>
            <a:noAutofit/>
          </a:bodyPr>
          <a:lstStyle/>
          <a:p>
            <a:r>
              <a:rPr lang="pt-BR" sz="2200" dirty="0" smtClean="0"/>
              <a:t>Vinculação da obra ao seu autor;</a:t>
            </a:r>
          </a:p>
          <a:p>
            <a:r>
              <a:rPr lang="pt-BR" sz="2200" dirty="0" smtClean="0"/>
              <a:t>Reivindicação de autoria de obra;</a:t>
            </a:r>
          </a:p>
          <a:p>
            <a:r>
              <a:rPr lang="pt-BR" sz="2200" dirty="0" smtClean="0"/>
              <a:t>Direito ao inédito;</a:t>
            </a:r>
          </a:p>
          <a:p>
            <a:r>
              <a:rPr lang="pt-BR" sz="2200" dirty="0" smtClean="0"/>
              <a:t>Direito à modificação;</a:t>
            </a:r>
          </a:p>
          <a:p>
            <a:r>
              <a:rPr lang="pt-BR" sz="2200" dirty="0" smtClean="0"/>
              <a:t>Integridade da obra;</a:t>
            </a:r>
          </a:p>
          <a:p>
            <a:r>
              <a:rPr lang="pt-BR" sz="2200" dirty="0" smtClean="0"/>
              <a:t>Suspensão de obra já divulgada;</a:t>
            </a:r>
          </a:p>
          <a:p>
            <a:r>
              <a:rPr lang="pt-BR" sz="2200" dirty="0" smtClean="0"/>
              <a:t>Acesso a exemplar único da obra.</a:t>
            </a:r>
            <a:endParaRPr lang="pt-BR" sz="2200" dirty="0"/>
          </a:p>
        </p:txBody>
      </p:sp>
    </p:spTree>
    <p:extLst>
      <p:ext uri="{BB962C8B-B14F-4D97-AF65-F5344CB8AC3E}">
        <p14:creationId xmlns:p14="http://schemas.microsoft.com/office/powerpoint/2010/main" val="6928652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ixaDeTexto 3"/>
          <p:cNvSpPr txBox="1"/>
          <p:nvPr/>
        </p:nvSpPr>
        <p:spPr>
          <a:xfrm>
            <a:off x="1428728" y="142852"/>
            <a:ext cx="7572428" cy="477054"/>
          </a:xfrm>
          <a:prstGeom prst="rect">
            <a:avLst/>
          </a:prstGeom>
          <a:noFill/>
        </p:spPr>
        <p:txBody>
          <a:bodyPr wrap="square" rtlCol="0">
            <a:spAutoFit/>
          </a:bodyPr>
          <a:lstStyle/>
          <a:p>
            <a:r>
              <a:rPr lang="pt-BR" sz="2500" b="1" dirty="0" smtClean="0">
                <a:solidFill>
                  <a:schemeClr val="accent6"/>
                </a:solidFill>
              </a:rPr>
              <a:t>DIREITOS AUTORAIS PATRIMONIAIS</a:t>
            </a:r>
            <a:endParaRPr lang="pt-BR" sz="2500" b="1" dirty="0">
              <a:solidFill>
                <a:schemeClr val="accent6"/>
              </a:solidFill>
            </a:endParaRPr>
          </a:p>
        </p:txBody>
      </p:sp>
      <p:sp>
        <p:nvSpPr>
          <p:cNvPr id="5" name="CaixaDeTexto 4"/>
          <p:cNvSpPr txBox="1"/>
          <p:nvPr/>
        </p:nvSpPr>
        <p:spPr>
          <a:xfrm>
            <a:off x="1357290" y="642918"/>
            <a:ext cx="7429552" cy="1631216"/>
          </a:xfrm>
          <a:prstGeom prst="rect">
            <a:avLst/>
          </a:prstGeom>
          <a:noFill/>
        </p:spPr>
        <p:txBody>
          <a:bodyPr wrap="square" rtlCol="0">
            <a:spAutoFit/>
          </a:bodyPr>
          <a:lstStyle/>
          <a:p>
            <a:r>
              <a:rPr lang="pt-BR" sz="2500" dirty="0" smtClean="0"/>
              <a:t>Relacionados à exploração econômica da obra;</a:t>
            </a:r>
          </a:p>
          <a:p>
            <a:endParaRPr lang="pt-BR" sz="2500" dirty="0" smtClean="0"/>
          </a:p>
          <a:p>
            <a:r>
              <a:rPr lang="pt-BR" sz="2500" dirty="0" smtClean="0"/>
              <a:t>podem ser livremente negociados pelo autor – titular originário – ou por seus titulares derivados.</a:t>
            </a:r>
            <a:endParaRPr lang="pt-BR" sz="2500" dirty="0"/>
          </a:p>
        </p:txBody>
      </p:sp>
      <p:sp>
        <p:nvSpPr>
          <p:cNvPr id="8" name="Espaço Reservado para Conteúdo 2"/>
          <p:cNvSpPr>
            <a:spLocks noGrp="1"/>
          </p:cNvSpPr>
          <p:nvPr>
            <p:ph idx="1"/>
          </p:nvPr>
        </p:nvSpPr>
        <p:spPr>
          <a:xfrm>
            <a:off x="1428728" y="2786034"/>
            <a:ext cx="7358114" cy="3714800"/>
          </a:xfrm>
          <a:solidFill>
            <a:schemeClr val="bg2">
              <a:lumMod val="75000"/>
            </a:schemeClr>
          </a:solidFill>
          <a:ln w="57150">
            <a:solidFill>
              <a:schemeClr val="bg2">
                <a:lumMod val="75000"/>
              </a:schemeClr>
            </a:solidFill>
          </a:ln>
        </p:spPr>
        <p:txBody>
          <a:bodyPr>
            <a:noAutofit/>
          </a:bodyPr>
          <a:lstStyle/>
          <a:p>
            <a:r>
              <a:rPr lang="pt-BR" sz="2800" dirty="0" smtClean="0"/>
              <a:t>Os negócios jurídicos de direito autoral devem ser interpretados restritivamente;</a:t>
            </a:r>
          </a:p>
          <a:p>
            <a:r>
              <a:rPr lang="pt-BR" sz="2800" dirty="0" smtClean="0"/>
              <a:t>Podem ser transferidos mediante cessão, licença ou qualquer outra modalidade prevista em direito;</a:t>
            </a:r>
          </a:p>
          <a:p>
            <a:r>
              <a:rPr lang="pt-BR" sz="2800" dirty="0" smtClean="0"/>
              <a:t>A lei dispõe que a União, os Estados e os Municípios não têm direitos sobre as obras por elas simplesmente subvencionadas.</a:t>
            </a:r>
            <a:endParaRPr lang="pt-BR" sz="2800" dirty="0"/>
          </a:p>
        </p:txBody>
      </p:sp>
    </p:spTree>
    <p:extLst>
      <p:ext uri="{BB962C8B-B14F-4D97-AF65-F5344CB8AC3E}">
        <p14:creationId xmlns:p14="http://schemas.microsoft.com/office/powerpoint/2010/main" val="27358232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p:cNvSpPr/>
          <p:nvPr/>
        </p:nvSpPr>
        <p:spPr>
          <a:xfrm>
            <a:off x="1142976" y="0"/>
            <a:ext cx="7929618" cy="6858000"/>
          </a:xfrm>
          <a:prstGeom prst="rect">
            <a:avLst/>
          </a:prstGeom>
          <a:solidFill>
            <a:schemeClr val="accent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6" name="Rectangle 3"/>
          <p:cNvSpPr txBox="1">
            <a:spLocks noChangeArrowheads="1"/>
          </p:cNvSpPr>
          <p:nvPr/>
        </p:nvSpPr>
        <p:spPr>
          <a:xfrm>
            <a:off x="1360200" y="332656"/>
            <a:ext cx="7498080" cy="5832648"/>
          </a:xfrm>
          <a:prstGeom prst="rect">
            <a:avLst/>
          </a:prstGeom>
        </p:spPr>
        <p:txBody>
          <a:bodyPr tIns="0">
            <a:noAutofit/>
          </a:bodyPr>
          <a:lstStyle>
            <a:lvl1pPr marL="27432" indent="0" algn="l" rtl="0" eaLnBrk="1" latinLnBrk="0" hangingPunct="1">
              <a:lnSpc>
                <a:spcPct val="100000"/>
              </a:lnSpc>
              <a:spcBef>
                <a:spcPts val="600"/>
              </a:spcBef>
              <a:buClr>
                <a:schemeClr val="accent1"/>
              </a:buClr>
              <a:buSzPct val="80000"/>
              <a:buFont typeface="Wingdings 2"/>
              <a:buNone/>
              <a:defRPr kumimoji="0" sz="2600" kern="1200">
                <a:solidFill>
                  <a:schemeClr val="tx2">
                    <a:shade val="30000"/>
                    <a:satMod val="150000"/>
                  </a:schemeClr>
                </a:solidFill>
                <a:latin typeface="+mn-lt"/>
                <a:ea typeface="+mn-ea"/>
                <a:cs typeface="+mn-cs"/>
              </a:defRPr>
            </a:lvl1pPr>
            <a:lvl2pPr marL="457200" indent="0" algn="ctr" rtl="0" eaLnBrk="1" latinLnBrk="0" hangingPunct="1">
              <a:lnSpc>
                <a:spcPct val="100000"/>
              </a:lnSpc>
              <a:spcBef>
                <a:spcPts val="550"/>
              </a:spcBef>
              <a:buClr>
                <a:schemeClr val="accent1"/>
              </a:buClr>
              <a:buFont typeface="Verdana"/>
              <a:buNone/>
              <a:defRPr kumimoji="0" sz="2800" kern="1200">
                <a:solidFill>
                  <a:schemeClr val="tx1"/>
                </a:solidFill>
                <a:latin typeface="+mn-lt"/>
                <a:ea typeface="+mn-ea"/>
                <a:cs typeface="+mn-cs"/>
              </a:defRPr>
            </a:lvl2pPr>
            <a:lvl3pPr marL="914400" indent="0" algn="ctr" rtl="0" eaLnBrk="1" latinLnBrk="0" hangingPunct="1">
              <a:lnSpc>
                <a:spcPct val="100000"/>
              </a:lnSpc>
              <a:spcBef>
                <a:spcPct val="20000"/>
              </a:spcBef>
              <a:buClr>
                <a:schemeClr val="accent2"/>
              </a:buClr>
              <a:buFont typeface="Wingdings 2"/>
              <a:buNone/>
              <a:defRPr kumimoji="0" sz="2400" kern="1200">
                <a:solidFill>
                  <a:schemeClr val="tx1"/>
                </a:solidFill>
                <a:latin typeface="+mn-lt"/>
                <a:ea typeface="+mn-ea"/>
                <a:cs typeface="+mn-cs"/>
              </a:defRPr>
            </a:lvl3pPr>
            <a:lvl4pPr marL="1371600" indent="0" algn="ctr" rtl="0" eaLnBrk="1" latinLnBrk="0" hangingPunct="1">
              <a:lnSpc>
                <a:spcPct val="100000"/>
              </a:lnSpc>
              <a:spcBef>
                <a:spcPct val="20000"/>
              </a:spcBef>
              <a:buClr>
                <a:schemeClr val="accent3"/>
              </a:buClr>
              <a:buFont typeface="Wingdings 2"/>
              <a:buNone/>
              <a:defRPr kumimoji="0" sz="2000" kern="1200">
                <a:solidFill>
                  <a:schemeClr val="tx1"/>
                </a:solidFill>
                <a:latin typeface="+mn-lt"/>
                <a:ea typeface="+mn-ea"/>
                <a:cs typeface="+mn-cs"/>
              </a:defRPr>
            </a:lvl4pPr>
            <a:lvl5pPr marL="1828800" indent="0" algn="ctr" rtl="0" eaLnBrk="1" latinLnBrk="0" hangingPunct="1">
              <a:lnSpc>
                <a:spcPct val="100000"/>
              </a:lnSpc>
              <a:spcBef>
                <a:spcPct val="20000"/>
              </a:spcBef>
              <a:buClr>
                <a:schemeClr val="accent4"/>
              </a:buClr>
              <a:buFont typeface="Wingdings 2"/>
              <a:buNone/>
              <a:defRPr kumimoji="0" sz="2000" kern="1200">
                <a:solidFill>
                  <a:schemeClr val="tx1"/>
                </a:solidFill>
                <a:latin typeface="+mn-lt"/>
                <a:ea typeface="+mn-ea"/>
                <a:cs typeface="+mn-cs"/>
              </a:defRPr>
            </a:lvl5pPr>
            <a:lvl6pPr marL="2286000" indent="0" algn="ctr" rtl="0" eaLnBrk="1" latinLnBrk="0" hangingPunct="1">
              <a:lnSpc>
                <a:spcPct val="100000"/>
              </a:lnSpc>
              <a:spcBef>
                <a:spcPct val="20000"/>
              </a:spcBef>
              <a:buClr>
                <a:schemeClr val="accent5"/>
              </a:buClr>
              <a:buFont typeface="Wingdings 2"/>
              <a:buNone/>
              <a:defRPr kumimoji="0" sz="2000" kern="1200">
                <a:solidFill>
                  <a:schemeClr val="tx1"/>
                </a:solidFill>
                <a:latin typeface="+mn-lt"/>
                <a:ea typeface="+mn-ea"/>
                <a:cs typeface="+mn-cs"/>
              </a:defRPr>
            </a:lvl6pPr>
            <a:lvl7pPr marL="2743200" indent="0" algn="ctr" rtl="0" eaLnBrk="1" latinLnBrk="0" hangingPunct="1">
              <a:lnSpc>
                <a:spcPct val="100000"/>
              </a:lnSpc>
              <a:spcBef>
                <a:spcPct val="20000"/>
              </a:spcBef>
              <a:buClr>
                <a:schemeClr val="accent6"/>
              </a:buClr>
              <a:buFont typeface="Wingdings 2"/>
              <a:buNone/>
              <a:defRPr kumimoji="0" sz="2000" kern="1200">
                <a:solidFill>
                  <a:schemeClr val="tx1"/>
                </a:solidFill>
                <a:latin typeface="+mn-lt"/>
                <a:ea typeface="+mn-ea"/>
                <a:cs typeface="+mn-cs"/>
              </a:defRPr>
            </a:lvl7pPr>
            <a:lvl8pPr marL="3200400" indent="0" algn="ctr" rtl="0" eaLnBrk="1" latinLnBrk="0" hangingPunct="1">
              <a:lnSpc>
                <a:spcPct val="100000"/>
              </a:lnSpc>
              <a:spcBef>
                <a:spcPct val="20000"/>
              </a:spcBef>
              <a:buClr>
                <a:schemeClr val="accent6"/>
              </a:buClr>
              <a:buFont typeface="Wingdings 2"/>
              <a:buNone/>
              <a:defRPr kumimoji="0" sz="2000" kern="1200">
                <a:solidFill>
                  <a:schemeClr val="tx1"/>
                </a:solidFill>
                <a:latin typeface="+mn-lt"/>
                <a:ea typeface="+mn-ea"/>
                <a:cs typeface="+mn-cs"/>
              </a:defRPr>
            </a:lvl8pPr>
            <a:lvl9pPr marL="3657600" indent="0" algn="ctr" rtl="0" eaLnBrk="1" latinLnBrk="0" hangingPunct="1">
              <a:lnSpc>
                <a:spcPct val="100000"/>
              </a:lnSpc>
              <a:spcBef>
                <a:spcPct val="20000"/>
              </a:spcBef>
              <a:buClr>
                <a:schemeClr val="accent6"/>
              </a:buClr>
              <a:buFont typeface="Wingdings 2"/>
              <a:buNone/>
              <a:defRPr kumimoji="0" sz="2000" kern="1200">
                <a:solidFill>
                  <a:schemeClr val="tx1"/>
                </a:solidFill>
                <a:latin typeface="+mn-lt"/>
                <a:ea typeface="+mn-ea"/>
                <a:cs typeface="+mn-cs"/>
              </a:defRPr>
            </a:lvl9pPr>
            <a:extLst/>
          </a:lstStyle>
          <a:p>
            <a:pPr marL="609600" indent="-609600" algn="ctr">
              <a:buFontTx/>
              <a:buNone/>
              <a:defRPr/>
            </a:pPr>
            <a:r>
              <a:rPr lang="pt-BR" sz="5000" b="1" dirty="0">
                <a:solidFill>
                  <a:srgbClr val="FF9933"/>
                </a:solidFill>
                <a:latin typeface="Bell MT" pitchFamily="18" charset="0"/>
              </a:rPr>
              <a:t> </a:t>
            </a:r>
            <a:r>
              <a:rPr lang="pt-BR" sz="5000" b="1" dirty="0" smtClean="0">
                <a:solidFill>
                  <a:srgbClr val="FF9933"/>
                </a:solidFill>
                <a:latin typeface="Bell MT" pitchFamily="18" charset="0"/>
              </a:rPr>
              <a:t>Usos das criações protegidas pelo Direito </a:t>
            </a:r>
            <a:r>
              <a:rPr lang="pt-BR" sz="5000" b="1" dirty="0">
                <a:solidFill>
                  <a:srgbClr val="FF9933"/>
                </a:solidFill>
                <a:latin typeface="Bell MT" pitchFamily="18" charset="0"/>
              </a:rPr>
              <a:t>Autoral</a:t>
            </a:r>
          </a:p>
        </p:txBody>
      </p:sp>
    </p:spTree>
    <p:extLst>
      <p:ext uri="{BB962C8B-B14F-4D97-AF65-F5344CB8AC3E}">
        <p14:creationId xmlns:p14="http://schemas.microsoft.com/office/powerpoint/2010/main" val="244325309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ício">
  <a:themeElements>
    <a:clrScheme name="Solstício">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ício">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ício">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408</TotalTime>
  <Words>2083</Words>
  <Application>Microsoft Office PowerPoint</Application>
  <PresentationFormat>Apresentação na tela (4:3)</PresentationFormat>
  <Paragraphs>195</Paragraphs>
  <Slides>38</Slides>
  <Notes>0</Notes>
  <HiddenSlides>0</HiddenSlides>
  <MMClips>0</MMClips>
  <ScaleCrop>false</ScaleCrop>
  <HeadingPairs>
    <vt:vector size="4" baseType="variant">
      <vt:variant>
        <vt:lpstr>Tema</vt:lpstr>
      </vt:variant>
      <vt:variant>
        <vt:i4>1</vt:i4>
      </vt:variant>
      <vt:variant>
        <vt:lpstr>Títulos de slides</vt:lpstr>
      </vt:variant>
      <vt:variant>
        <vt:i4>38</vt:i4>
      </vt:variant>
    </vt:vector>
  </HeadingPairs>
  <TitlesOfParts>
    <vt:vector size="39" baseType="lpstr">
      <vt:lpstr>Solstício</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Limitações ao entendimento do Direito Autoral </vt:lpstr>
      <vt:lpstr>Apresentação do PowerPoint</vt:lpstr>
      <vt:lpstr>A Questão da Arrecadação dos  Direitos Autorais </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OBRA RARA  O IHG-RN possui um livro raro, indisponível no mercado, e que ainda não está em domínio público. Porém, a obra continua sendo do interesse de uma gama bastante grande de pessoas. O livro encontra-se em estado crítico, e o empréstimo é desaconselhável, sob pena de perda definitiva da obra.   Vanádio, funcionário daquela instituição, sugere que seja feita uma única cópia da obra para empréstimo, acrescentando que a original seja transferida para um cofre climatizado, sem acesso público.   Pode ser feita, como Vanádio sugeriu, uma única cópia da obra para fins de empréstimo, observando que o original ficará indisponível ao público?</vt:lpstr>
      <vt:lpstr>Apresentação do PowerPoint</vt:lpstr>
      <vt:lpstr>Apresentação de vídeo em sala de aula  Nióbio, professor de escola pública, entende que um determinado documentário seria de grande importância na construção do conhecimento de seus alunos. Ele possui uma cópia do documentário.   Porém, o diretor da obra já faleceu, e a empresa produtora faliu a mais de vinte anos. Ele sequer consegue identificar a quem pedir autorização prévia e expressa para apresentar a obra para seus alunos.   Por estas razões, Nióbio poderia apresentar o vídeo na sala de aula? </vt:lpstr>
      <vt:lpstr>Apresentação do PowerPoint</vt:lpstr>
      <vt:lpstr>Cópia de músicas  Tântalo possui uma coleção de discos de vinil, adquirida de forma legal na década de oitenta, contando com mais de 500 discos. Porém, o toca-discos que ele tinha quebrou, sem possibilidade de conserto.   Tântalo não encontra no mercado toca-discos para ouvir suas obras. Porém, ele ganhou um MP3 Player de presente de natal, e decidiu convertê-lo para MP3, tarefa para a qual se propôs prontamente o filho de Tântalo. Este disse ao filho que aceitava desde que, ao final do processo, os discos de vinil fossem incinerados, pois as músicas que ele havia comprado foram guardadas em outro meio.   Poderá Tântalo ter sua coleção de músicas migradas dos discos para o MP3 Player, haja vista que os primeiros serão destruídos?</vt:lpstr>
      <vt:lpstr>Apresentação do PowerPoint</vt:lpstr>
      <vt:lpstr>Apresentação do PowerPoint</vt:lpstr>
      <vt:lpstr>Apresentação do PowerPoint</vt:lpstr>
      <vt:lpstr>REFERÊNCIAS BIBLIOGRÁFICAS  BRASIL.  LEI No 9.610, DE 19 DE FEVEREIRO DE 1998. Altera, atualiza e consolida a legislação sobre direitos autorais e dá outras providências.  BRASIL.  Artigo 17. LEI n° 5.988, DE 14 DE DEZEMBRO DE 1973. Regula os direitos autorais e dá outras providências.  Rede pela Reforma da Lei de Direito Autoral. Direito autoral em debate. Brasil, 2010.  FUNDAÇÃO GETÚLIO VARGAS. Curso de nivelamento para oficinas presenciais. Brasília, 2010.  LACORTE, Christiano. Direito autoral. Cultura, tecnologia e sociedade. Disponível em: http://jus2.uol.com.br/doutrina/texto.asp?id=12997.  OLIVEIRA, Rafael Pereira.Os direitos autorais na base das políticas que conciliem desenvolvimento econômico e social. IV ENECULT - Encontro de Estudos Multidisciplinares em Cultura. 28 a 30 de maio de 2008. Faculdade de Comunicação- UFBa, Salvador.  CRUZ, Leonardo Ribeiro da. Internet, trabalho imaterial e direito autoral: as transformações no capitalismo e as novas formas de distribuição do conhecimento. IV ENECULT - Encontro de Estudos Multidisciplinares em Cultura. 28 a 30 de maio de 2008. Faculdade de Comunicação-UFBa, Salvador.  MINISTÉRIO DA CULTURA. Fórum Nacional de Direito Autoral. Brasília, 2009.   Jaury Nepomuceno de Oliveira. Fundação Biblioteca Nacional.  Escritório de Direitos Autorais. EDA/FBN. RJ, setembro de 2009.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andrea costa</dc:creator>
  <cp:lastModifiedBy>andrea</cp:lastModifiedBy>
  <cp:revision>63</cp:revision>
  <dcterms:created xsi:type="dcterms:W3CDTF">2010-06-02T14:02:33Z</dcterms:created>
  <dcterms:modified xsi:type="dcterms:W3CDTF">2014-08-08T17:44:46Z</dcterms:modified>
</cp:coreProperties>
</file>