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0" r:id="rId3"/>
    <p:sldId id="289" r:id="rId4"/>
    <p:sldId id="292" r:id="rId5"/>
    <p:sldId id="272" r:id="rId6"/>
    <p:sldId id="257" r:id="rId7"/>
    <p:sldId id="258" r:id="rId8"/>
    <p:sldId id="259" r:id="rId9"/>
    <p:sldId id="269" r:id="rId10"/>
    <p:sldId id="260" r:id="rId11"/>
    <p:sldId id="261" r:id="rId12"/>
    <p:sldId id="264" r:id="rId13"/>
    <p:sldId id="277" r:id="rId14"/>
    <p:sldId id="265" r:id="rId15"/>
    <p:sldId id="317" r:id="rId16"/>
    <p:sldId id="268" r:id="rId17"/>
    <p:sldId id="314" r:id="rId18"/>
    <p:sldId id="273" r:id="rId19"/>
    <p:sldId id="294" r:id="rId20"/>
    <p:sldId id="295" r:id="rId21"/>
    <p:sldId id="296" r:id="rId22"/>
    <p:sldId id="297" r:id="rId23"/>
    <p:sldId id="278" r:id="rId24"/>
    <p:sldId id="315" r:id="rId25"/>
    <p:sldId id="316" r:id="rId26"/>
    <p:sldId id="279" r:id="rId27"/>
    <p:sldId id="308" r:id="rId28"/>
    <p:sldId id="282" r:id="rId29"/>
    <p:sldId id="309" r:id="rId30"/>
    <p:sldId id="310" r:id="rId31"/>
    <p:sldId id="311" r:id="rId32"/>
    <p:sldId id="312" r:id="rId33"/>
    <p:sldId id="280" r:id="rId34"/>
    <p:sldId id="313" r:id="rId35"/>
    <p:sldId id="276" r:id="rId36"/>
    <p:sldId id="287" r:id="rId37"/>
    <p:sldId id="318"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E6C00"/>
    <a:srgbClr val="825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varScale="1">
        <p:scale>
          <a:sx n="65" d="100"/>
          <a:sy n="65" d="100"/>
        </p:scale>
        <p:origin x="-16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EF1C241-4A89-4E0D-8A3D-F177519E9C09}" type="datetimeFigureOut">
              <a:rPr lang="pt-BR" smtClean="0"/>
              <a:pPr/>
              <a:t>27/08/2013</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A6CFAB5-FD9A-4381-8CB8-7CE9B62004F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A6CFAB5-FD9A-4381-8CB8-7CE9B62004F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2EF1C241-4A89-4E0D-8A3D-F177519E9C09}" type="datetimeFigureOut">
              <a:rPr lang="pt-BR" smtClean="0"/>
              <a:pPr/>
              <a:t>27/08/2013</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4A6CFAB5-FD9A-4381-8CB8-7CE9B62004F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A6CFAB5-FD9A-4381-8CB8-7CE9B62004FA}"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2EF1C241-4A89-4E0D-8A3D-F177519E9C09}" type="datetimeFigureOut">
              <a:rPr lang="pt-BR" smtClean="0"/>
              <a:pPr/>
              <a:t>27/08/2013</a:t>
            </a:fld>
            <a:endParaRPr lang="pt-BR"/>
          </a:p>
        </p:txBody>
      </p:sp>
      <p:sp>
        <p:nvSpPr>
          <p:cNvPr id="10" name="Espaço Reservado para Número de Slide 9"/>
          <p:cNvSpPr>
            <a:spLocks noGrp="1"/>
          </p:cNvSpPr>
          <p:nvPr>
            <p:ph type="sldNum" sz="quarter" idx="16"/>
          </p:nvPr>
        </p:nvSpPr>
        <p:spPr/>
        <p:txBody>
          <a:bodyPr rtlCol="0"/>
          <a:lstStyle/>
          <a:p>
            <a:fld id="{4A6CFAB5-FD9A-4381-8CB8-7CE9B62004FA}"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2EF1C241-4A89-4E0D-8A3D-F177519E9C09}" type="datetimeFigureOut">
              <a:rPr lang="pt-BR" smtClean="0"/>
              <a:pPr/>
              <a:t>27/08/2013</a:t>
            </a:fld>
            <a:endParaRPr lang="pt-BR"/>
          </a:p>
        </p:txBody>
      </p:sp>
      <p:sp>
        <p:nvSpPr>
          <p:cNvPr id="12" name="Espaço Reservado para Número de Slide 11"/>
          <p:cNvSpPr>
            <a:spLocks noGrp="1"/>
          </p:cNvSpPr>
          <p:nvPr>
            <p:ph type="sldNum" sz="quarter" idx="16"/>
          </p:nvPr>
        </p:nvSpPr>
        <p:spPr/>
        <p:txBody>
          <a:bodyPr rtlCol="0"/>
          <a:lstStyle/>
          <a:p>
            <a:fld id="{4A6CFAB5-FD9A-4381-8CB8-7CE9B62004FA}"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4A6CFAB5-FD9A-4381-8CB8-7CE9B62004F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2EF1C241-4A89-4E0D-8A3D-F177519E9C09}" type="datetimeFigureOut">
              <a:rPr lang="pt-BR" smtClean="0"/>
              <a:pPr/>
              <a:t>27/08/2013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4A6CFAB5-FD9A-4381-8CB8-7CE9B62004FA}"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2EF1C241-4A89-4E0D-8A3D-F177519E9C09}" type="datetimeFigureOut">
              <a:rPr lang="pt-BR" smtClean="0"/>
              <a:pPr/>
              <a:t>27/08/2013</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4A6CFAB5-FD9A-4381-8CB8-7CE9B62004FA}"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EF1C241-4A89-4E0D-8A3D-F177519E9C09}" type="datetimeFigureOut">
              <a:rPr lang="pt-BR" smtClean="0"/>
              <a:pPr/>
              <a:t>27/08/2013</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A6CFAB5-FD9A-4381-8CB8-7CE9B62004F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57192" y="16706"/>
            <a:ext cx="8286808" cy="1631216"/>
          </a:xfrm>
          <a:prstGeom prst="rect">
            <a:avLst/>
          </a:prstGeom>
          <a:noFill/>
        </p:spPr>
        <p:txBody>
          <a:bodyPr wrap="square" rtlCol="0">
            <a:spAutoFit/>
          </a:bodyPr>
          <a:lstStyle/>
          <a:p>
            <a:pPr algn="r"/>
            <a:r>
              <a:rPr lang="pt-BR" sz="5000" b="1" dirty="0" smtClean="0">
                <a:solidFill>
                  <a:srgbClr val="7030A0"/>
                </a:solidFill>
                <a:latin typeface="Calibri" pitchFamily="34" charset="0"/>
              </a:rPr>
              <a:t>CONTRATAÇÃO DE SERVIÇOS EM PRODUÇÃO CULTURAL</a:t>
            </a:r>
            <a:endParaRPr lang="pt-BR" sz="5000" b="1" dirty="0" smtClean="0">
              <a:solidFill>
                <a:srgbClr val="7030A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1" y="1988840"/>
            <a:ext cx="5904656" cy="392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4878259"/>
          </a:xfrm>
          <a:prstGeom prst="rect">
            <a:avLst/>
          </a:prstGeom>
          <a:noFill/>
        </p:spPr>
        <p:txBody>
          <a:bodyPr wrap="square" rtlCol="0">
            <a:spAutoFit/>
          </a:bodyPr>
          <a:lstStyle/>
          <a:p>
            <a:r>
              <a:rPr lang="pt-BR" sz="3600" b="1" dirty="0">
                <a:latin typeface="Calibri" pitchFamily="34" charset="0"/>
              </a:rPr>
              <a:t>1.5. </a:t>
            </a:r>
            <a:r>
              <a:rPr lang="pt-BR" sz="3600" b="1" dirty="0">
                <a:latin typeface="Calibri" pitchFamily="34" charset="0"/>
              </a:rPr>
              <a:t>CONTRATO DE </a:t>
            </a:r>
            <a:r>
              <a:rPr lang="pt-BR" sz="3600" b="1" dirty="0" smtClean="0">
                <a:latin typeface="Calibri" pitchFamily="34" charset="0"/>
              </a:rPr>
              <a:t>TRABALHO</a:t>
            </a:r>
            <a:endParaRPr lang="pt-BR" sz="3600" b="1" dirty="0">
              <a:latin typeface="Calibri" pitchFamily="34" charset="0"/>
            </a:endParaRPr>
          </a:p>
          <a:p>
            <a:pPr algn="ctr"/>
            <a:endParaRPr kumimoji="0" lang="pt-BR" sz="2500" b="1" i="0" u="none" strike="noStrike" cap="none" normalizeH="0" baseline="0" dirty="0" smtClean="0">
              <a:ln>
                <a:noFill/>
              </a:ln>
              <a:effectLst/>
              <a:latin typeface="Calibri" pitchFamily="34" charset="0"/>
              <a:cs typeface="Arial" pitchFamily="34" charset="0"/>
            </a:endParaRPr>
          </a:p>
          <a:p>
            <a:pPr algn="ctr"/>
            <a:endParaRPr lang="pt-BR" sz="2500" b="1" dirty="0">
              <a:latin typeface="Calibri" pitchFamily="34" charset="0"/>
              <a:cs typeface="Arial" pitchFamily="34" charset="0"/>
            </a:endParaRPr>
          </a:p>
          <a:p>
            <a:pPr algn="just"/>
            <a:endParaRPr lang="pt-BR" sz="2500" dirty="0" smtClean="0">
              <a:latin typeface="Calibri" pitchFamily="34" charset="0"/>
            </a:endParaRPr>
          </a:p>
          <a:p>
            <a:pPr algn="just"/>
            <a:r>
              <a:rPr lang="pt-BR" sz="2500" dirty="0" err="1" smtClean="0">
                <a:latin typeface="Calibri" pitchFamily="34" charset="0"/>
              </a:rPr>
              <a:t>Art</a:t>
            </a:r>
            <a:r>
              <a:rPr lang="pt-BR" sz="2500" dirty="0" smtClean="0">
                <a:latin typeface="Calibri" pitchFamily="34" charset="0"/>
              </a:rPr>
              <a:t> </a:t>
            </a:r>
            <a:r>
              <a:rPr lang="pt-BR" sz="2500" dirty="0">
                <a:latin typeface="Calibri" pitchFamily="34" charset="0"/>
              </a:rPr>
              <a:t>. 9º - O exercício das profissões de que trata esta Lei exige </a:t>
            </a:r>
            <a:r>
              <a:rPr lang="pt-BR" sz="2500" b="1" dirty="0">
                <a:latin typeface="Calibri" pitchFamily="34" charset="0"/>
              </a:rPr>
              <a:t>contrato de trabalho padronizado</a:t>
            </a:r>
            <a:r>
              <a:rPr lang="pt-BR" sz="2500" dirty="0">
                <a:latin typeface="Calibri" pitchFamily="34" charset="0"/>
              </a:rPr>
              <a:t>, nos termos de instruções a serem expedidas pelo Ministério do </a:t>
            </a:r>
            <a:r>
              <a:rPr lang="pt-BR" sz="2500" dirty="0" smtClean="0">
                <a:latin typeface="Calibri" pitchFamily="34" charset="0"/>
              </a:rPr>
              <a:t>Trabalho</a:t>
            </a:r>
            <a:r>
              <a:rPr lang="pt-BR" sz="2500" dirty="0" smtClean="0">
                <a:latin typeface="Calibri" pitchFamily="34" charset="0"/>
              </a:rPr>
              <a:t>.</a:t>
            </a:r>
            <a:r>
              <a:rPr lang="pt-BR" sz="2500" dirty="0">
                <a:latin typeface="Calibri" pitchFamily="34" charset="0"/>
              </a:rPr>
              <a:t> </a:t>
            </a:r>
            <a:endParaRPr lang="pt-BR" sz="2500" dirty="0" smtClean="0">
              <a:latin typeface="Calibri" pitchFamily="34" charset="0"/>
            </a:endParaRPr>
          </a:p>
          <a:p>
            <a:pPr algn="just"/>
            <a:endParaRPr lang="pt-BR" sz="2500" dirty="0">
              <a:latin typeface="Calibri" pitchFamily="34" charset="0"/>
            </a:endParaRPr>
          </a:p>
          <a:p>
            <a:pPr algn="just"/>
            <a:r>
              <a:rPr lang="pt-BR" sz="2500" dirty="0" smtClean="0">
                <a:latin typeface="Calibri" pitchFamily="34" charset="0"/>
              </a:rPr>
              <a:t>§ </a:t>
            </a:r>
            <a:r>
              <a:rPr lang="pt-BR" sz="2500" dirty="0">
                <a:latin typeface="Calibri" pitchFamily="34" charset="0"/>
              </a:rPr>
              <a:t>1º - O contrato de trabalho será </a:t>
            </a:r>
            <a:r>
              <a:rPr lang="pt-BR" sz="2500" b="1" dirty="0">
                <a:latin typeface="Calibri" pitchFamily="34" charset="0"/>
              </a:rPr>
              <a:t>visado pelo Sindicato representativo da categoria profissional </a:t>
            </a:r>
            <a:r>
              <a:rPr lang="pt-BR" sz="2500" dirty="0">
                <a:latin typeface="Calibri" pitchFamily="34" charset="0"/>
              </a:rPr>
              <a:t>e, subsidiariamente, pela Federação respectiva, como condição para registro no Ministério do Trabalho, até a véspera da sua vigência.</a:t>
            </a:r>
            <a:endParaRPr lang="pt-BR" sz="2500" b="1" dirty="0">
              <a:latin typeface="Calibri" pitchFamily="34"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6555641"/>
          </a:xfrm>
          <a:prstGeom prst="rect">
            <a:avLst/>
          </a:prstGeom>
          <a:noFill/>
        </p:spPr>
        <p:txBody>
          <a:bodyPr wrap="square" rtlCol="0">
            <a:spAutoFit/>
          </a:bodyPr>
          <a:lstStyle/>
          <a:p>
            <a:r>
              <a:rPr lang="pt-BR" sz="2000" dirty="0" smtClean="0">
                <a:latin typeface="Calibri" pitchFamily="34" charset="0"/>
              </a:rPr>
              <a:t>O </a:t>
            </a:r>
            <a:r>
              <a:rPr lang="pt-BR" sz="2000" dirty="0">
                <a:latin typeface="Calibri" pitchFamily="34" charset="0"/>
              </a:rPr>
              <a:t>contrato de trabalho conterá, </a:t>
            </a:r>
            <a:r>
              <a:rPr lang="pt-BR" sz="2000" b="1" dirty="0" smtClean="0">
                <a:latin typeface="Calibri" pitchFamily="34" charset="0"/>
              </a:rPr>
              <a:t>obrigatoriamente</a:t>
            </a:r>
            <a:r>
              <a:rPr lang="pt-BR" sz="2000" dirty="0" smtClean="0">
                <a:latin typeface="Calibri" pitchFamily="34" charset="0"/>
              </a:rPr>
              <a:t>:</a:t>
            </a:r>
          </a:p>
          <a:p>
            <a:r>
              <a:rPr lang="pt-BR" sz="2000" dirty="0" smtClean="0">
                <a:latin typeface="Calibri" pitchFamily="34" charset="0"/>
              </a:rPr>
              <a:t>I </a:t>
            </a:r>
            <a:r>
              <a:rPr lang="pt-BR" sz="2000" dirty="0">
                <a:latin typeface="Calibri" pitchFamily="34" charset="0"/>
              </a:rPr>
              <a:t>- qualificação das partes contratantes;</a:t>
            </a:r>
          </a:p>
          <a:p>
            <a:r>
              <a:rPr lang="pt-BR" sz="2000" dirty="0" smtClean="0">
                <a:latin typeface="Calibri" pitchFamily="34" charset="0"/>
              </a:rPr>
              <a:t>II </a:t>
            </a:r>
            <a:r>
              <a:rPr lang="pt-BR" sz="2000" dirty="0">
                <a:latin typeface="Calibri" pitchFamily="34" charset="0"/>
              </a:rPr>
              <a:t>- prazo de vigência;</a:t>
            </a:r>
          </a:p>
          <a:p>
            <a:r>
              <a:rPr lang="pt-BR" sz="2000" dirty="0" smtClean="0">
                <a:latin typeface="Calibri" pitchFamily="34" charset="0"/>
              </a:rPr>
              <a:t>III </a:t>
            </a:r>
            <a:r>
              <a:rPr lang="pt-BR" sz="2000" dirty="0">
                <a:latin typeface="Calibri" pitchFamily="34" charset="0"/>
              </a:rPr>
              <a:t>- natureza da função profissional, com definição das </a:t>
            </a:r>
            <a:r>
              <a:rPr lang="pt-BR" sz="2000" dirty="0" smtClean="0">
                <a:latin typeface="Calibri" pitchFamily="34" charset="0"/>
              </a:rPr>
              <a:t>obrigações;</a:t>
            </a:r>
            <a:endParaRPr lang="pt-BR" sz="2000" dirty="0">
              <a:latin typeface="Calibri" pitchFamily="34" charset="0"/>
            </a:endParaRPr>
          </a:p>
          <a:p>
            <a:r>
              <a:rPr lang="pt-BR" sz="2000" dirty="0" smtClean="0">
                <a:latin typeface="Calibri" pitchFamily="34" charset="0"/>
              </a:rPr>
              <a:t>IV </a:t>
            </a:r>
            <a:r>
              <a:rPr lang="pt-BR" sz="2000" dirty="0">
                <a:latin typeface="Calibri" pitchFamily="34" charset="0"/>
              </a:rPr>
              <a:t>- título do programa, espetáculo ou produção, ainda que provisório, com indicação do personagem nos casos de contrato por tempo determinado;</a:t>
            </a:r>
          </a:p>
          <a:p>
            <a:r>
              <a:rPr lang="pt-BR" sz="2000" dirty="0" smtClean="0">
                <a:latin typeface="Calibri" pitchFamily="34" charset="0"/>
              </a:rPr>
              <a:t>V </a:t>
            </a:r>
            <a:r>
              <a:rPr lang="pt-BR" sz="2000" dirty="0">
                <a:latin typeface="Calibri" pitchFamily="34" charset="0"/>
              </a:rPr>
              <a:t>- locais onde atuará o contratado, inclusive os opcionais;</a:t>
            </a:r>
          </a:p>
          <a:p>
            <a:r>
              <a:rPr lang="pt-BR" sz="2000" dirty="0" smtClean="0">
                <a:latin typeface="Calibri" pitchFamily="34" charset="0"/>
              </a:rPr>
              <a:t>VI </a:t>
            </a:r>
            <a:r>
              <a:rPr lang="pt-BR" sz="2000" dirty="0">
                <a:latin typeface="Calibri" pitchFamily="34" charset="0"/>
              </a:rPr>
              <a:t>- jornada de trabalho, com especificação do horário e intervalo de repouso;</a:t>
            </a:r>
          </a:p>
          <a:p>
            <a:r>
              <a:rPr lang="pt-BR" sz="2000" dirty="0" smtClean="0">
                <a:latin typeface="Calibri" pitchFamily="34" charset="0"/>
              </a:rPr>
              <a:t>VII </a:t>
            </a:r>
            <a:r>
              <a:rPr lang="pt-BR" sz="2000" dirty="0">
                <a:latin typeface="Calibri" pitchFamily="34" charset="0"/>
              </a:rPr>
              <a:t>- remuneração e sua forma de pagamento;</a:t>
            </a:r>
          </a:p>
          <a:p>
            <a:r>
              <a:rPr lang="pt-BR" sz="2000" dirty="0" smtClean="0">
                <a:latin typeface="Calibri" pitchFamily="34" charset="0"/>
              </a:rPr>
              <a:t>VIII </a:t>
            </a:r>
            <a:r>
              <a:rPr lang="pt-BR" sz="2000" dirty="0">
                <a:latin typeface="Calibri" pitchFamily="34" charset="0"/>
              </a:rPr>
              <a:t>- disposição sobre eventual inclusão do nome do contratado no crédito de apresentação, cartazes, impressos e programas;</a:t>
            </a:r>
          </a:p>
          <a:p>
            <a:r>
              <a:rPr lang="pt-BR" sz="2000" dirty="0" smtClean="0">
                <a:latin typeface="Calibri" pitchFamily="34" charset="0"/>
              </a:rPr>
              <a:t>IX </a:t>
            </a:r>
            <a:r>
              <a:rPr lang="pt-BR" sz="2000" dirty="0">
                <a:latin typeface="Calibri" pitchFamily="34" charset="0"/>
              </a:rPr>
              <a:t>- dia de folga semanal;</a:t>
            </a:r>
          </a:p>
          <a:p>
            <a:r>
              <a:rPr lang="pt-BR" sz="2000" dirty="0" smtClean="0">
                <a:latin typeface="Calibri" pitchFamily="34" charset="0"/>
              </a:rPr>
              <a:t>X </a:t>
            </a:r>
            <a:r>
              <a:rPr lang="pt-BR" sz="2000" dirty="0">
                <a:latin typeface="Calibri" pitchFamily="34" charset="0"/>
              </a:rPr>
              <a:t>- ajuste sobre viagens e deslocamentos;</a:t>
            </a:r>
          </a:p>
          <a:p>
            <a:r>
              <a:rPr lang="pt-BR" sz="2000" dirty="0" smtClean="0">
                <a:latin typeface="Calibri" pitchFamily="34" charset="0"/>
              </a:rPr>
              <a:t>XI </a:t>
            </a:r>
            <a:r>
              <a:rPr lang="pt-BR" sz="2000" dirty="0">
                <a:latin typeface="Calibri" pitchFamily="34" charset="0"/>
              </a:rPr>
              <a:t>- período de realização de trabalhos complementares, inclusive dublagem, quando posteriores a execução do trabalho de interpretação objeto do contrato;</a:t>
            </a:r>
          </a:p>
          <a:p>
            <a:r>
              <a:rPr lang="pt-BR" sz="2000" dirty="0" smtClean="0">
                <a:latin typeface="Calibri" pitchFamily="34" charset="0"/>
              </a:rPr>
              <a:t>XII </a:t>
            </a:r>
            <a:r>
              <a:rPr lang="pt-BR" sz="2000" dirty="0">
                <a:latin typeface="Calibri" pitchFamily="34" charset="0"/>
              </a:rPr>
              <a:t>- número da Carteira de Trabalho e Previdência Social.</a:t>
            </a:r>
          </a:p>
          <a:p>
            <a:endParaRPr lang="pt-BR" sz="2000" dirty="0" smtClean="0">
              <a:latin typeface="Calibri" pitchFamily="34" charset="0"/>
            </a:endParaRPr>
          </a:p>
          <a:p>
            <a:r>
              <a:rPr lang="pt-BR" sz="2000" dirty="0" smtClean="0">
                <a:latin typeface="Calibri" pitchFamily="34" charset="0"/>
              </a:rPr>
              <a:t>Nos </a:t>
            </a:r>
            <a:r>
              <a:rPr lang="pt-BR" sz="2000" b="1" dirty="0">
                <a:latin typeface="Calibri" pitchFamily="34" charset="0"/>
              </a:rPr>
              <a:t>contratos de trabalho por tempo </a:t>
            </a:r>
            <a:r>
              <a:rPr lang="pt-BR" sz="2000" b="1" dirty="0" smtClean="0">
                <a:latin typeface="Calibri" pitchFamily="34" charset="0"/>
              </a:rPr>
              <a:t>indeterminado</a:t>
            </a:r>
            <a:r>
              <a:rPr lang="pt-BR" sz="2000" dirty="0" smtClean="0">
                <a:latin typeface="Calibri" pitchFamily="34" charset="0"/>
              </a:rPr>
              <a:t>: cláusula </a:t>
            </a:r>
            <a:r>
              <a:rPr lang="pt-BR" sz="2000" dirty="0">
                <a:latin typeface="Calibri" pitchFamily="34" charset="0"/>
              </a:rPr>
              <a:t>relativa ao pagamento de adicional, devido em caso de deslocamento para prestação de serviço fora da cidade ajustada no contrato de trabalho.</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844" y="71439"/>
            <a:ext cx="8858312" cy="6643709"/>
          </a:xfrm>
          <a:prstGeom prst="rect">
            <a:avLst/>
          </a:prstGeom>
        </p:spPr>
        <p:txBody>
          <a:bodyPr wrap="square">
            <a:spAutoFit/>
          </a:bodyPr>
          <a:lstStyle/>
          <a:p>
            <a:r>
              <a:rPr lang="pt-BR" sz="2200" b="1" dirty="0" smtClean="0">
                <a:solidFill>
                  <a:srgbClr val="FF0000"/>
                </a:solidFill>
                <a:latin typeface="Calibri" pitchFamily="34" charset="0"/>
              </a:rPr>
              <a:t>Trabalho eventual: </a:t>
            </a:r>
            <a:r>
              <a:rPr lang="pt-BR" sz="2200" dirty="0" smtClean="0">
                <a:latin typeface="Calibri" pitchFamily="34" charset="0"/>
              </a:rPr>
              <a:t>substituição ou serviço eventual</a:t>
            </a:r>
            <a:r>
              <a:rPr lang="pt-BR" sz="2200" dirty="0">
                <a:latin typeface="Calibri" pitchFamily="34" charset="0"/>
              </a:rPr>
              <a:t>, por prazo </a:t>
            </a:r>
            <a:endParaRPr lang="pt-BR" sz="2200" dirty="0" smtClean="0">
              <a:latin typeface="Calibri" pitchFamily="34" charset="0"/>
            </a:endParaRPr>
          </a:p>
          <a:p>
            <a:r>
              <a:rPr lang="pt-BR" sz="2200" dirty="0" smtClean="0">
                <a:latin typeface="Calibri" pitchFamily="34" charset="0"/>
              </a:rPr>
              <a:t>máximo </a:t>
            </a:r>
            <a:r>
              <a:rPr lang="pt-BR" sz="2200" dirty="0" smtClean="0">
                <a:latin typeface="Calibri" pitchFamily="34" charset="0"/>
              </a:rPr>
              <a:t>de </a:t>
            </a:r>
            <a:r>
              <a:rPr lang="pt-BR" sz="2200" dirty="0">
                <a:latin typeface="Calibri" pitchFamily="34" charset="0"/>
              </a:rPr>
              <a:t>7 </a:t>
            </a:r>
            <a:r>
              <a:rPr lang="pt-BR" sz="2200" dirty="0" smtClean="0">
                <a:latin typeface="Calibri" pitchFamily="34" charset="0"/>
              </a:rPr>
              <a:t>dias </a:t>
            </a:r>
            <a:r>
              <a:rPr lang="pt-BR" sz="2200" dirty="0">
                <a:latin typeface="Calibri" pitchFamily="34" charset="0"/>
              </a:rPr>
              <a:t>consecutivos, </a:t>
            </a:r>
            <a:r>
              <a:rPr lang="pt-BR" sz="2200" dirty="0" smtClean="0">
                <a:latin typeface="Calibri" pitchFamily="34" charset="0"/>
              </a:rPr>
              <a:t>vedado por 60 dias </a:t>
            </a:r>
            <a:endParaRPr lang="pt-BR" sz="2200" dirty="0" smtClean="0">
              <a:latin typeface="Calibri" pitchFamily="34" charset="0"/>
            </a:endParaRPr>
          </a:p>
          <a:p>
            <a:r>
              <a:rPr lang="pt-BR" sz="2200" dirty="0" err="1" smtClean="0">
                <a:latin typeface="Calibri" pitchFamily="34" charset="0"/>
              </a:rPr>
              <a:t>subseqüentes</a:t>
            </a:r>
            <a:r>
              <a:rPr lang="pt-BR" sz="2200" dirty="0" smtClean="0">
                <a:latin typeface="Calibri" pitchFamily="34" charset="0"/>
              </a:rPr>
              <a:t> </a:t>
            </a:r>
            <a:r>
              <a:rPr lang="pt-BR" sz="2200" dirty="0" smtClean="0">
                <a:latin typeface="Calibri" pitchFamily="34" charset="0"/>
              </a:rPr>
              <a:t>a repetição dessa contratação.</a:t>
            </a:r>
          </a:p>
          <a:p>
            <a:endParaRPr lang="pt-BR" sz="2500" b="1" dirty="0" smtClean="0">
              <a:latin typeface="Calibri" pitchFamily="34" charset="0"/>
            </a:endParaRPr>
          </a:p>
          <a:p>
            <a:r>
              <a:rPr lang="pt-BR" b="1" dirty="0" smtClean="0">
                <a:latin typeface="Calibri" pitchFamily="34" charset="0"/>
              </a:rPr>
              <a:t>NOTA </a:t>
            </a:r>
            <a:r>
              <a:rPr lang="pt-BR" b="1" dirty="0">
                <a:latin typeface="Calibri" pitchFamily="34" charset="0"/>
              </a:rPr>
              <a:t>CONTRATUAL Nº</a:t>
            </a:r>
            <a:r>
              <a:rPr lang="pt-BR" sz="1600" dirty="0">
                <a:latin typeface="Calibri" pitchFamily="34" charset="0"/>
              </a:rPr>
              <a:t/>
            </a:r>
            <a:br>
              <a:rPr lang="pt-BR" sz="1600" dirty="0">
                <a:latin typeface="Calibri" pitchFamily="34" charset="0"/>
              </a:rPr>
            </a:br>
            <a:endParaRPr lang="pt-BR" sz="1600" dirty="0">
              <a:latin typeface="Calibri" pitchFamily="34" charset="0"/>
            </a:endParaRPr>
          </a:p>
          <a:p>
            <a:r>
              <a:rPr lang="pt-BR" sz="1600" dirty="0" smtClean="0">
                <a:latin typeface="Calibri" pitchFamily="34" charset="0"/>
              </a:rPr>
              <a:t>O </a:t>
            </a:r>
            <a:r>
              <a:rPr lang="pt-BR" sz="1600" dirty="0">
                <a:latin typeface="Calibri" pitchFamily="34" charset="0"/>
              </a:rPr>
              <a:t>CONTRATANTE (nome, endereço, nº de inscrição no CGC/INPS/CPF, registrado na DRT sob nº), contrata os serviços de (nome e nome artístico do contratado, profissão, endereço, CPF, carteira de identidade ou CTPS e inscrição na </a:t>
            </a:r>
            <a:r>
              <a:rPr lang="pt-BR" sz="1600" dirty="0" smtClean="0">
                <a:latin typeface="Calibri" pitchFamily="34" charset="0"/>
              </a:rPr>
              <a:t>ORDEM), </a:t>
            </a:r>
            <a:r>
              <a:rPr lang="pt-BR" sz="1600" dirty="0">
                <a:latin typeface="Calibri" pitchFamily="34" charset="0"/>
              </a:rPr>
              <a:t>nas seguintes condições:</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PRIMEIRA - O contratado se obriga a prestar seus serviços de (mencionar a função), durante o período de (mencionar data de início e término).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SEGUNDA - O contratado desempenhará suas funções no horário de (mencionar o horário e intervalos), tendo por local (mencionar o local).</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TERCEIRA - O contratante pagará em contraprestação a importância de (mencionar em algarismo e por extenso), acrescidos dos adicionais a que fizer jus, inclusive o repouso semanal remunerado, até o término da prestação dos serviços, mediante recibo discriminativo, com cópia para o contratado.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QUARTA - O contratante se obriga a pagar ao contratado, quando para o desempenho dos seus serviços for necessário viajar, as despesas de transporte e alimentação e hospedagem, até o respectivo retorno.</a:t>
            </a:r>
            <a:br>
              <a:rPr lang="pt-BR" sz="1600" dirty="0">
                <a:latin typeface="Calibri" pitchFamily="34" charset="0"/>
              </a:rPr>
            </a:br>
            <a:r>
              <a:rPr lang="pt-BR" sz="1600" dirty="0">
                <a:latin typeface="Calibri" pitchFamily="34" charset="0"/>
              </a:rPr>
              <a:t/>
            </a:r>
            <a:br>
              <a:rPr lang="pt-BR" sz="1600" dirty="0">
                <a:latin typeface="Calibri" pitchFamily="34" charset="0"/>
              </a:rPr>
            </a:br>
            <a:r>
              <a:rPr lang="pt-BR" sz="1600" dirty="0">
                <a:latin typeface="Calibri" pitchFamily="34" charset="0"/>
              </a:rPr>
              <a:t>Esta Nota Contratual, firmada em razão (mencionar em substituição a quem ou se para serviço eventual), vai assinada pelas partes contratantes para todos os efeitos da legislação do trabalho em vigor.</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137345"/>
            <a:ext cx="8643998"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2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QUADRO ANEXO ao Decreto n</a:t>
            </a:r>
            <a:r>
              <a:rPr kumimoji="0" lang="pt-BR" sz="2200" b="1" i="0" u="none" strike="noStrike" cap="none" normalizeH="0" baseline="0" dirty="0" smtClean="0">
                <a:ln>
                  <a:noFill/>
                </a:ln>
                <a:solidFill>
                  <a:srgbClr val="000000"/>
                </a:solidFill>
                <a:effectLst/>
                <a:latin typeface="Calibri"/>
                <a:ea typeface="Times New Roman" pitchFamily="18" charset="0"/>
                <a:cs typeface="Arial" pitchFamily="34" charset="0"/>
              </a:rPr>
              <a:t>º</a:t>
            </a:r>
            <a:r>
              <a:rPr kumimoji="0" lang="pt-BR" sz="22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82.385/78</a:t>
            </a:r>
            <a:r>
              <a:rPr kumimoji="0" lang="pt-BR" sz="2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r>
            <a:br>
              <a:rPr kumimoji="0" lang="pt-BR" sz="2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pt-BR" sz="2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br>
              <a:rPr kumimoji="0" lang="pt-BR" sz="2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Aderecista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Monta, transforma ou duplica,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utilizando-se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de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cnicas artesanais, objetos cinematogr</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ficos e de indument</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á</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ria, segundo orienta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 cen</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grafo e/ou figurinista.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Assistente de Operador de Câmera de Anima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 Assiste o Operador de Câmera no processo de filmagens de anima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err="1" smtClean="0">
                <a:ln>
                  <a:noFill/>
                </a:ln>
                <a:solidFill>
                  <a:srgbClr val="000000"/>
                </a:solidFill>
                <a:effectLst/>
                <a:latin typeface="Verdana" pitchFamily="34" charset="0"/>
                <a:ea typeface="Times New Roman" pitchFamily="18" charset="0"/>
                <a:cs typeface="Arial" pitchFamily="34" charset="0"/>
              </a:rPr>
              <a:t>Contra-Regra</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de Cena - Encarrega-se da guarda, conserva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 coloca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dos objetos de cena sob orienta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do Cen</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ó</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grafo. </a:t>
            </a:r>
            <a:endParaRPr kumimoji="0" lang="pt-B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lang="pt-BR" sz="2000" dirty="0">
                <a:solidFill>
                  <a:srgbClr val="000000"/>
                </a:solidFill>
                <a:latin typeface="Verdana" pitchFamily="34" charset="0"/>
                <a:ea typeface="Times New Roman" pitchFamily="18" charset="0"/>
                <a:cs typeface="Arial" pitchFamily="34" charset="0"/>
              </a:rPr>
              <a:t>Diretor de Arte de Animação - Responsável pelo visual gráfico dos filmes de animação; cria os personagens e os cenários do filme.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dirty="0">
              <a:solidFill>
                <a:srgbClr val="000000"/>
              </a:solidFill>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sz="2000" dirty="0">
                <a:solidFill>
                  <a:srgbClr val="000000"/>
                </a:solidFill>
                <a:latin typeface="Verdana" pitchFamily="34" charset="0"/>
                <a:ea typeface="Times New Roman" pitchFamily="18" charset="0"/>
                <a:cs typeface="Arial" pitchFamily="34" charset="0"/>
              </a:rPr>
              <a:t>Figurante - Participa, individual ou coletivamente , como complementação de cena. </a:t>
            </a:r>
          </a:p>
          <a:p>
            <a:pPr marL="0" marR="0" lvl="0" indent="0" algn="l" defTabSz="914400" rtl="0" eaLnBrk="0" fontAlgn="base" latinLnBrk="0" hangingPunct="0">
              <a:lnSpc>
                <a:spcPct val="100000"/>
              </a:lnSpc>
              <a:spcBef>
                <a:spcPct val="0"/>
              </a:spcBef>
              <a:spcAft>
                <a:spcPct val="0"/>
              </a:spcAft>
              <a:buClrTx/>
              <a:buSzTx/>
              <a:buFontTx/>
              <a:buNone/>
              <a:tabLst/>
            </a:pPr>
            <a:r>
              <a:rPr lang="pt-BR" sz="2000" dirty="0">
                <a:solidFill>
                  <a:srgbClr val="000000"/>
                </a:solidFill>
                <a:latin typeface="Verdana"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cnico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de Manuten</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Eletrônica - Encarrega-se da conserva</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manuten</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ão e reparo do equipamento eletrônico de um est</a:t>
            </a:r>
            <a:r>
              <a:rPr kumimoji="0" lang="pt-BR" sz="2000" b="0" i="0" u="none" strike="noStrike" cap="none" normalizeH="0" baseline="0" dirty="0" smtClean="0">
                <a:ln>
                  <a:noFill/>
                </a:ln>
                <a:solidFill>
                  <a:srgbClr val="000000"/>
                </a:solidFill>
                <a:effectLst/>
                <a:latin typeface="Calibri"/>
                <a:ea typeface="Times New Roman" pitchFamily="18" charset="0"/>
                <a:cs typeface="Arial" pitchFamily="34" charset="0"/>
              </a:rPr>
              <a:t>ú</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dio de som. </a:t>
            </a:r>
            <a:endParaRPr kumimoji="0" lang="pt-BR" sz="2000" b="0" i="0" u="none" strike="noStrike" cap="none" normalizeH="0" baseline="0" dirty="0" smtClean="0">
              <a:ln>
                <a:noFill/>
              </a:ln>
              <a:solidFill>
                <a:schemeClr val="tx1"/>
              </a:solidFill>
              <a:effectLst/>
              <a:latin typeface="Arial" pitchFamily="34"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307889"/>
            <a:ext cx="8715436" cy="6063198"/>
          </a:xfrm>
          <a:prstGeom prst="rect">
            <a:avLst/>
          </a:prstGeom>
        </p:spPr>
        <p:txBody>
          <a:bodyPr wrap="square">
            <a:spAutoFit/>
          </a:bodyPr>
          <a:lstStyle/>
          <a:p>
            <a:r>
              <a:rPr lang="pt-BR" sz="3600" b="1" dirty="0">
                <a:latin typeface="Calibri" pitchFamily="34" charset="0"/>
              </a:rPr>
              <a:t>1.6. JORNADA DE TRABALHO</a:t>
            </a:r>
          </a:p>
          <a:p>
            <a:endParaRPr lang="pt-BR" sz="2000" b="1" dirty="0" smtClean="0">
              <a:latin typeface="Calibri" pitchFamily="34" charset="0"/>
            </a:endParaRPr>
          </a:p>
          <a:p>
            <a:endParaRPr lang="pt-BR" sz="2000" b="1" dirty="0" smtClean="0">
              <a:latin typeface="Calibri" pitchFamily="34" charset="0"/>
            </a:endParaRPr>
          </a:p>
          <a:p>
            <a:endParaRPr lang="pt-BR" sz="2400" dirty="0" smtClean="0">
              <a:latin typeface="Calibri" pitchFamily="34" charset="0"/>
            </a:endParaRPr>
          </a:p>
          <a:p>
            <a:r>
              <a:rPr lang="pt-BR" sz="2400" dirty="0" smtClean="0">
                <a:latin typeface="Calibri" pitchFamily="34" charset="0"/>
              </a:rPr>
              <a:t>I </a:t>
            </a:r>
            <a:r>
              <a:rPr lang="pt-BR" sz="2400" dirty="0">
                <a:latin typeface="Calibri" pitchFamily="34" charset="0"/>
              </a:rPr>
              <a:t>- Radiodifusão, fotografia e gravação: </a:t>
            </a:r>
            <a:r>
              <a:rPr lang="pt-BR" sz="2400" dirty="0" smtClean="0">
                <a:latin typeface="Calibri" pitchFamily="34" charset="0"/>
              </a:rPr>
              <a:t>6 horas/dia, máximo 30 horas </a:t>
            </a:r>
            <a:r>
              <a:rPr lang="pt-BR" sz="2400" dirty="0">
                <a:latin typeface="Calibri" pitchFamily="34" charset="0"/>
              </a:rPr>
              <a:t>semanais;</a:t>
            </a:r>
          </a:p>
          <a:p>
            <a:r>
              <a:rPr lang="pt-BR" sz="2400" dirty="0" smtClean="0">
                <a:latin typeface="Calibri" pitchFamily="34" charset="0"/>
              </a:rPr>
              <a:t>II </a:t>
            </a:r>
            <a:r>
              <a:rPr lang="pt-BR" sz="2400" dirty="0">
                <a:latin typeface="Calibri" pitchFamily="34" charset="0"/>
              </a:rPr>
              <a:t>- Cinema, inclusive publicitário, quando em estúdio: 6 </a:t>
            </a:r>
            <a:r>
              <a:rPr lang="pt-BR" sz="2400" dirty="0" smtClean="0">
                <a:latin typeface="Calibri" pitchFamily="34" charset="0"/>
              </a:rPr>
              <a:t>horas </a:t>
            </a:r>
            <a:r>
              <a:rPr lang="pt-BR" sz="2400" dirty="0">
                <a:latin typeface="Calibri" pitchFamily="34" charset="0"/>
              </a:rPr>
              <a:t>diárias;</a:t>
            </a:r>
          </a:p>
          <a:p>
            <a:r>
              <a:rPr lang="pt-BR" sz="2400" dirty="0" smtClean="0">
                <a:latin typeface="Calibri" pitchFamily="34" charset="0"/>
              </a:rPr>
              <a:t>III </a:t>
            </a:r>
            <a:r>
              <a:rPr lang="pt-BR" sz="2400" dirty="0">
                <a:latin typeface="Calibri" pitchFamily="34" charset="0"/>
              </a:rPr>
              <a:t>- Teatro: </a:t>
            </a:r>
            <a:r>
              <a:rPr lang="pt-BR" sz="2400" dirty="0" smtClean="0">
                <a:latin typeface="Calibri" pitchFamily="34" charset="0"/>
              </a:rPr>
              <a:t>terá </a:t>
            </a:r>
            <a:r>
              <a:rPr lang="pt-BR" sz="2400" dirty="0">
                <a:latin typeface="Calibri" pitchFamily="34" charset="0"/>
              </a:rPr>
              <a:t>a duração das sessões, com </a:t>
            </a:r>
            <a:r>
              <a:rPr lang="pt-BR" sz="2400" dirty="0" smtClean="0">
                <a:latin typeface="Calibri" pitchFamily="34" charset="0"/>
              </a:rPr>
              <a:t>8 sessões </a:t>
            </a:r>
            <a:r>
              <a:rPr lang="pt-BR" sz="2400" dirty="0">
                <a:latin typeface="Calibri" pitchFamily="34" charset="0"/>
              </a:rPr>
              <a:t>semanais;</a:t>
            </a:r>
          </a:p>
          <a:p>
            <a:r>
              <a:rPr lang="pt-BR" sz="2400" dirty="0" smtClean="0">
                <a:latin typeface="Calibri" pitchFamily="34" charset="0"/>
              </a:rPr>
              <a:t>IV </a:t>
            </a:r>
            <a:r>
              <a:rPr lang="pt-BR" sz="2400" dirty="0">
                <a:latin typeface="Calibri" pitchFamily="34" charset="0"/>
              </a:rPr>
              <a:t>- Circo e variedades: 6 </a:t>
            </a:r>
            <a:r>
              <a:rPr lang="pt-BR" sz="2400" dirty="0" smtClean="0">
                <a:latin typeface="Calibri" pitchFamily="34" charset="0"/>
              </a:rPr>
              <a:t>horas </a:t>
            </a:r>
            <a:r>
              <a:rPr lang="pt-BR" sz="2400" dirty="0">
                <a:latin typeface="Calibri" pitchFamily="34" charset="0"/>
              </a:rPr>
              <a:t>diárias, com </a:t>
            </a:r>
            <a:r>
              <a:rPr lang="pt-BR" sz="2400" dirty="0" smtClean="0">
                <a:latin typeface="Calibri" pitchFamily="34" charset="0"/>
              </a:rPr>
              <a:t>máximo de 36 horas </a:t>
            </a:r>
            <a:r>
              <a:rPr lang="pt-BR" sz="2400" dirty="0">
                <a:latin typeface="Calibri" pitchFamily="34" charset="0"/>
              </a:rPr>
              <a:t>semanais;</a:t>
            </a:r>
          </a:p>
          <a:p>
            <a:r>
              <a:rPr lang="pt-BR" sz="2400" dirty="0" smtClean="0">
                <a:latin typeface="Calibri" pitchFamily="34" charset="0"/>
              </a:rPr>
              <a:t>V </a:t>
            </a:r>
            <a:r>
              <a:rPr lang="pt-BR" sz="2400" dirty="0">
                <a:latin typeface="Calibri" pitchFamily="34" charset="0"/>
              </a:rPr>
              <a:t>- Dublagem: 6 </a:t>
            </a:r>
            <a:r>
              <a:rPr lang="pt-BR" sz="2400" dirty="0" smtClean="0">
                <a:latin typeface="Calibri" pitchFamily="34" charset="0"/>
              </a:rPr>
              <a:t>horas </a:t>
            </a:r>
            <a:r>
              <a:rPr lang="pt-BR" sz="2400" dirty="0">
                <a:latin typeface="Calibri" pitchFamily="34" charset="0"/>
              </a:rPr>
              <a:t>diárias, com limitação de 40 </a:t>
            </a:r>
            <a:r>
              <a:rPr lang="pt-BR" sz="2400" dirty="0" smtClean="0">
                <a:latin typeface="Calibri" pitchFamily="34" charset="0"/>
              </a:rPr>
              <a:t>horas </a:t>
            </a:r>
            <a:r>
              <a:rPr lang="pt-BR" sz="2400" dirty="0">
                <a:latin typeface="Calibri" pitchFamily="34" charset="0"/>
              </a:rPr>
              <a:t>semanais</a:t>
            </a:r>
            <a:r>
              <a:rPr lang="pt-BR" sz="2400" dirty="0" smtClean="0">
                <a:latin typeface="Calibri" pitchFamily="34" charset="0"/>
              </a:rPr>
              <a:t>.</a:t>
            </a:r>
          </a:p>
          <a:p>
            <a:endParaRPr lang="pt-BR" sz="2400" dirty="0" smtClean="0">
              <a:latin typeface="Calibri" pitchFamily="34" charset="0"/>
            </a:endParaRPr>
          </a:p>
          <a:p>
            <a:r>
              <a:rPr lang="pt-BR" sz="2400" dirty="0" smtClean="0">
                <a:latin typeface="Calibri" pitchFamily="34" charset="0"/>
              </a:rPr>
              <a:t>Músico</a:t>
            </a:r>
            <a:r>
              <a:rPr lang="pt-BR" sz="2400" dirty="0" smtClean="0">
                <a:latin typeface="Calibri" pitchFamily="34" charset="0"/>
              </a:rPr>
              <a:t>: 5 horas ; exceção: 6 horas (diversão pública); 7 horas, nos casos de força maior, ou festejos populares e serviço reclamado pelo interesse nacional</a:t>
            </a:r>
            <a:r>
              <a:rPr lang="pt-BR" sz="2400" dirty="0" smtClean="0">
                <a:latin typeface="Calibri" pitchFamily="34" charset="0"/>
              </a:rPr>
              <a:t>.</a:t>
            </a:r>
            <a:endParaRPr lang="pt-BR" sz="2400" dirty="0" smtClean="0">
              <a:latin typeface="Calibri" pitchFamily="34"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4282" y="307889"/>
            <a:ext cx="8715436" cy="5693866"/>
          </a:xfrm>
          <a:prstGeom prst="rect">
            <a:avLst/>
          </a:prstGeom>
        </p:spPr>
        <p:txBody>
          <a:bodyPr wrap="square">
            <a:spAutoFit/>
          </a:bodyPr>
          <a:lstStyle/>
          <a:p>
            <a:r>
              <a:rPr lang="pt-BR" sz="3600" b="1" dirty="0">
                <a:latin typeface="Calibri" pitchFamily="34" charset="0"/>
              </a:rPr>
              <a:t>1.6. JORNADA DE TRABALHO</a:t>
            </a:r>
          </a:p>
          <a:p>
            <a:endParaRPr lang="pt-BR" sz="2000" b="1" dirty="0" smtClean="0">
              <a:latin typeface="Calibri" pitchFamily="34" charset="0"/>
            </a:endParaRPr>
          </a:p>
          <a:p>
            <a:endParaRPr lang="pt-BR" sz="2000" dirty="0" smtClean="0">
              <a:latin typeface="Calibri" pitchFamily="34" charset="0"/>
            </a:endParaRPr>
          </a:p>
          <a:p>
            <a:pPr>
              <a:buFont typeface="Arial" pitchFamily="34" charset="0"/>
              <a:buChar char="•"/>
            </a:pPr>
            <a:r>
              <a:rPr lang="pt-BR" sz="2400" dirty="0" smtClean="0">
                <a:latin typeface="Calibri" pitchFamily="34" charset="0"/>
              </a:rPr>
              <a:t>Hora extra: acréscimo de 50</a:t>
            </a:r>
            <a:r>
              <a:rPr lang="pt-BR" sz="2400" dirty="0">
                <a:latin typeface="Calibri" pitchFamily="34" charset="0"/>
              </a:rPr>
              <a:t>% nos dias normais e 100% nos domingos e feriados</a:t>
            </a:r>
            <a:endParaRPr lang="pt-BR" sz="2400" dirty="0" smtClean="0">
              <a:latin typeface="Calibri" pitchFamily="34" charset="0"/>
            </a:endParaRPr>
          </a:p>
          <a:p>
            <a:pPr>
              <a:buFont typeface="Arial" pitchFamily="34" charset="0"/>
              <a:buChar char="•"/>
            </a:pPr>
            <a:endParaRPr lang="pt-BR" sz="2400" dirty="0">
              <a:latin typeface="Calibri" pitchFamily="34" charset="0"/>
            </a:endParaRPr>
          </a:p>
          <a:p>
            <a:pPr>
              <a:buFont typeface="Arial" pitchFamily="34" charset="0"/>
              <a:buChar char="•"/>
            </a:pPr>
            <a:r>
              <a:rPr lang="pt-BR" sz="2400" dirty="0" smtClean="0">
                <a:latin typeface="Calibri" pitchFamily="34" charset="0"/>
              </a:rPr>
              <a:t>Adicional noturno: mínimo de 20% (das 22h às 05h)</a:t>
            </a:r>
          </a:p>
          <a:p>
            <a:pPr>
              <a:buFont typeface="Arial" pitchFamily="34" charset="0"/>
              <a:buChar char="•"/>
            </a:pPr>
            <a:endParaRPr lang="pt-BR" sz="2400" dirty="0" smtClean="0">
              <a:latin typeface="Calibri" pitchFamily="34" charset="0"/>
            </a:endParaRPr>
          </a:p>
          <a:p>
            <a:pPr>
              <a:buFont typeface="Arial" pitchFamily="34" charset="0"/>
              <a:buChar char="•"/>
            </a:pPr>
            <a:r>
              <a:rPr lang="pt-BR" sz="2400" dirty="0" smtClean="0">
                <a:latin typeface="Calibri" pitchFamily="34" charset="0"/>
              </a:rPr>
              <a:t>2 turnos</a:t>
            </a:r>
            <a:r>
              <a:rPr lang="pt-BR" sz="2400" dirty="0">
                <a:latin typeface="Calibri" pitchFamily="34" charset="0"/>
              </a:rPr>
              <a:t>, </a:t>
            </a:r>
            <a:r>
              <a:rPr lang="pt-BR" sz="2400" dirty="0" smtClean="0">
                <a:latin typeface="Calibri" pitchFamily="34" charset="0"/>
              </a:rPr>
              <a:t>cada um com máximo de 4 horas</a:t>
            </a:r>
            <a:r>
              <a:rPr lang="pt-BR" sz="2400" dirty="0">
                <a:latin typeface="Calibri" pitchFamily="34" charset="0"/>
              </a:rPr>
              <a:t>, </a:t>
            </a:r>
            <a:r>
              <a:rPr lang="pt-BR" sz="2400" dirty="0" smtClean="0">
                <a:latin typeface="Calibri" pitchFamily="34" charset="0"/>
              </a:rPr>
              <a:t>com intervalos previsto na CLT;</a:t>
            </a:r>
          </a:p>
          <a:p>
            <a:endParaRPr lang="pt-BR" sz="2400" dirty="0" smtClean="0">
              <a:latin typeface="Calibri" pitchFamily="34" charset="0"/>
            </a:endParaRPr>
          </a:p>
          <a:p>
            <a:pPr>
              <a:buFont typeface="Arial" pitchFamily="34" charset="0"/>
              <a:buChar char="•"/>
            </a:pPr>
            <a:r>
              <a:rPr lang="pt-BR" sz="2400" dirty="0" smtClean="0">
                <a:latin typeface="Calibri" pitchFamily="34" charset="0"/>
              </a:rPr>
              <a:t>Nos </a:t>
            </a:r>
            <a:r>
              <a:rPr lang="pt-BR" sz="2400" dirty="0">
                <a:latin typeface="Calibri" pitchFamily="34" charset="0"/>
              </a:rPr>
              <a:t>espetáculos teatrais e </a:t>
            </a:r>
            <a:r>
              <a:rPr lang="pt-BR" sz="2400" dirty="0" smtClean="0">
                <a:latin typeface="Calibri" pitchFamily="34" charset="0"/>
              </a:rPr>
              <a:t>circenses: intervalo poderá ser </a:t>
            </a:r>
            <a:r>
              <a:rPr lang="pt-BR" sz="2400" dirty="0">
                <a:latin typeface="Calibri" pitchFamily="34" charset="0"/>
              </a:rPr>
              <a:t>superior a 2 </a:t>
            </a:r>
            <a:r>
              <a:rPr lang="pt-BR" sz="2400" dirty="0" smtClean="0">
                <a:latin typeface="Calibri" pitchFamily="34" charset="0"/>
              </a:rPr>
              <a:t>horas. Para o integrante de elenco teatral, a jornada de trabalho poderá ser de 8 horas, durante o período de ensaio, respeitado o intervalo previsto na CLT.</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75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00034" y="1714488"/>
            <a:ext cx="8215370" cy="4832092"/>
          </a:xfrm>
          <a:prstGeom prst="rect">
            <a:avLst/>
          </a:prstGeom>
        </p:spPr>
        <p:txBody>
          <a:bodyPr wrap="square">
            <a:spAutoFit/>
          </a:bodyPr>
          <a:lstStyle/>
          <a:p>
            <a:pPr>
              <a:buFont typeface="Arial" pitchFamily="34" charset="0"/>
              <a:buChar char="•"/>
            </a:pPr>
            <a:r>
              <a:rPr lang="pt-BR" sz="2200" b="1" dirty="0" smtClean="0">
                <a:latin typeface="Calibri" pitchFamily="34" charset="0"/>
              </a:rPr>
              <a:t>Exercício </a:t>
            </a:r>
            <a:r>
              <a:rPr lang="pt-BR" sz="2200" b="1" dirty="0">
                <a:latin typeface="Calibri" pitchFamily="34" charset="0"/>
              </a:rPr>
              <a:t>concomitante de funções dentro de uma mesma </a:t>
            </a:r>
            <a:r>
              <a:rPr lang="pt-BR" sz="2200" b="1" dirty="0" smtClean="0">
                <a:latin typeface="Calibri" pitchFamily="34" charset="0"/>
              </a:rPr>
              <a:t>atividade: </a:t>
            </a:r>
            <a:r>
              <a:rPr lang="pt-BR" sz="2200" dirty="0" smtClean="0">
                <a:latin typeface="Calibri" pitchFamily="34" charset="0"/>
              </a:rPr>
              <a:t>adicional </a:t>
            </a:r>
            <a:r>
              <a:rPr lang="pt-BR" sz="2200" dirty="0">
                <a:latin typeface="Calibri" pitchFamily="34" charset="0"/>
              </a:rPr>
              <a:t>mínimo de 40% (quarenta por cento</a:t>
            </a:r>
            <a:r>
              <a:rPr lang="pt-BR" sz="2200" dirty="0" smtClean="0">
                <a:latin typeface="Calibri" pitchFamily="34" charset="0"/>
              </a:rPr>
              <a:t>), tomando-se </a:t>
            </a:r>
            <a:r>
              <a:rPr lang="pt-BR" sz="2200" dirty="0">
                <a:latin typeface="Calibri" pitchFamily="34" charset="0"/>
              </a:rPr>
              <a:t>por base a função melhor remunerada. </a:t>
            </a:r>
            <a:r>
              <a:rPr lang="pt-BR" sz="2200" dirty="0" smtClean="0">
                <a:latin typeface="Calibri" pitchFamily="34" charset="0"/>
              </a:rPr>
              <a:t>É proibida a acumulação </a:t>
            </a:r>
            <a:r>
              <a:rPr lang="pt-BR" sz="2200" dirty="0">
                <a:latin typeface="Calibri" pitchFamily="34" charset="0"/>
              </a:rPr>
              <a:t>de mais de duas funções </a:t>
            </a:r>
            <a:r>
              <a:rPr lang="pt-BR" sz="2200" dirty="0" smtClean="0">
                <a:latin typeface="Calibri" pitchFamily="34" charset="0"/>
              </a:rPr>
              <a:t>no mesmo </a:t>
            </a:r>
            <a:r>
              <a:rPr lang="pt-BR" sz="2200" dirty="0">
                <a:latin typeface="Calibri" pitchFamily="34" charset="0"/>
              </a:rPr>
              <a:t>contrato de trabalho. </a:t>
            </a:r>
            <a:endParaRPr lang="pt-BR" sz="2200" dirty="0" smtClean="0">
              <a:latin typeface="Calibri" pitchFamily="34" charset="0"/>
            </a:endParaRPr>
          </a:p>
          <a:p>
            <a:pPr>
              <a:buFont typeface="Arial" pitchFamily="34" charset="0"/>
              <a:buChar char="•"/>
            </a:pPr>
            <a:endParaRPr lang="pt-BR" sz="2200" dirty="0">
              <a:latin typeface="Calibri" pitchFamily="34" charset="0"/>
            </a:endParaRPr>
          </a:p>
          <a:p>
            <a:pPr>
              <a:buFont typeface="Arial" pitchFamily="34" charset="0"/>
              <a:buChar char="•"/>
            </a:pPr>
            <a:r>
              <a:rPr lang="pt-BR" sz="2200" b="1" dirty="0" smtClean="0">
                <a:latin typeface="Calibri" pitchFamily="34" charset="0"/>
              </a:rPr>
              <a:t>Trabalho executado </a:t>
            </a:r>
            <a:r>
              <a:rPr lang="pt-BR" sz="2200" b="1" dirty="0">
                <a:latin typeface="Calibri" pitchFamily="34" charset="0"/>
              </a:rPr>
              <a:t>fora do local </a:t>
            </a:r>
            <a:r>
              <a:rPr lang="pt-BR" sz="2200" b="1" dirty="0" smtClean="0">
                <a:latin typeface="Calibri" pitchFamily="34" charset="0"/>
              </a:rPr>
              <a:t>do </a:t>
            </a:r>
            <a:r>
              <a:rPr lang="pt-BR" sz="2200" b="1" dirty="0">
                <a:latin typeface="Calibri" pitchFamily="34" charset="0"/>
              </a:rPr>
              <a:t>contrato de </a:t>
            </a:r>
            <a:r>
              <a:rPr lang="pt-BR" sz="2200" b="1" dirty="0" smtClean="0">
                <a:latin typeface="Calibri" pitchFamily="34" charset="0"/>
              </a:rPr>
              <a:t>trabalho:</a:t>
            </a:r>
          </a:p>
          <a:p>
            <a:r>
              <a:rPr lang="pt-BR" sz="2200" dirty="0" smtClean="0">
                <a:latin typeface="Calibri" pitchFamily="34" charset="0"/>
              </a:rPr>
              <a:t>Custos relativos às despesas de transporte e de alimentação e hospedagem serão pagos pelo empregador.</a:t>
            </a:r>
          </a:p>
          <a:p>
            <a:endParaRPr lang="pt-BR" sz="2200" dirty="0">
              <a:latin typeface="Calibri" pitchFamily="34" charset="0"/>
            </a:endParaRPr>
          </a:p>
          <a:p>
            <a:pPr>
              <a:buFont typeface="Arial" pitchFamily="34" charset="0"/>
              <a:buChar char="•"/>
            </a:pPr>
            <a:r>
              <a:rPr lang="pt-BR" sz="2200" b="1" dirty="0" smtClean="0">
                <a:latin typeface="Calibri" pitchFamily="34" charset="0"/>
              </a:rPr>
              <a:t>Conta-se como trabalho efetivo</a:t>
            </a:r>
            <a:r>
              <a:rPr lang="pt-BR" sz="2200" dirty="0" smtClean="0">
                <a:latin typeface="Calibri" pitchFamily="34" charset="0"/>
              </a:rPr>
              <a:t>: </a:t>
            </a:r>
          </a:p>
          <a:p>
            <a:r>
              <a:rPr lang="pt-BR" sz="2200" dirty="0" smtClean="0">
                <a:latin typeface="Calibri" pitchFamily="34" charset="0"/>
              </a:rPr>
              <a:t>ensaios, gravações, dublagem, fotografias, caracterização, e todo àquele que exija a presença do artista, assim como o destinado a preparação do ambiente, em termos de cenografia, iluminação e montagem de equipamento.</a:t>
            </a:r>
          </a:p>
        </p:txBody>
      </p:sp>
      <p:sp>
        <p:nvSpPr>
          <p:cNvPr id="6" name="Retângulo 5"/>
          <p:cNvSpPr/>
          <p:nvPr/>
        </p:nvSpPr>
        <p:spPr>
          <a:xfrm>
            <a:off x="214282" y="357166"/>
            <a:ext cx="8715436" cy="646331"/>
          </a:xfrm>
          <a:prstGeom prst="rect">
            <a:avLst/>
          </a:prstGeom>
        </p:spPr>
        <p:txBody>
          <a:bodyPr wrap="square">
            <a:spAutoFit/>
          </a:bodyPr>
          <a:lstStyle/>
          <a:p>
            <a:r>
              <a:rPr lang="pt-BR" sz="3600" b="1" dirty="0" smtClean="0">
                <a:latin typeface="Calibri" pitchFamily="34" charset="0"/>
              </a:rPr>
              <a:t>1.7. OBSERVAÇÕES</a:t>
            </a:r>
            <a:endParaRPr lang="pt-BR" sz="3600" dirty="0" smtClean="0">
              <a:latin typeface="Calibri"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7158" y="0"/>
            <a:ext cx="8286808" cy="784830"/>
          </a:xfrm>
          <a:prstGeom prst="rect">
            <a:avLst/>
          </a:prstGeom>
          <a:noFill/>
        </p:spPr>
        <p:txBody>
          <a:bodyPr wrap="square" rtlCol="0">
            <a:spAutoFit/>
          </a:bodyPr>
          <a:lstStyle/>
          <a:p>
            <a:r>
              <a:rPr lang="pt-BR" sz="4500" b="1" dirty="0" smtClean="0">
                <a:solidFill>
                  <a:srgbClr val="7030A0"/>
                </a:solidFill>
                <a:latin typeface="Calibri" pitchFamily="34" charset="0"/>
              </a:rPr>
              <a:t>MÚSICOS E RADIALISTAS</a:t>
            </a:r>
          </a:p>
        </p:txBody>
      </p:sp>
      <p:sp>
        <p:nvSpPr>
          <p:cNvPr id="18433" name="Rectangle 1"/>
          <p:cNvSpPr>
            <a:spLocks noChangeArrowheads="1"/>
          </p:cNvSpPr>
          <p:nvPr/>
        </p:nvSpPr>
        <p:spPr bwMode="auto">
          <a:xfrm>
            <a:off x="357158" y="4468379"/>
            <a:ext cx="85011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pt-BR" sz="2000" dirty="0" smtClean="0"/>
              <a:t>LEI Nº 6.615, DE 16 DE DEZEMBRO DE 1978.</a:t>
            </a:r>
          </a:p>
          <a:p>
            <a:pPr lvl="0" fontAlgn="base">
              <a:spcBef>
                <a:spcPct val="0"/>
              </a:spcBef>
              <a:spcAft>
                <a:spcPct val="0"/>
              </a:spcAft>
            </a:pPr>
            <a:r>
              <a:rPr lang="pt-BR" sz="2000" b="1" dirty="0" smtClean="0"/>
              <a:t>Radialista: empregado de empresa de radiodifusão </a:t>
            </a:r>
            <a:r>
              <a:rPr lang="pt-BR" sz="2000" dirty="0" smtClean="0"/>
              <a:t>que exerça uma das seguintes funções</a:t>
            </a:r>
            <a:r>
              <a:rPr kumimoji="0" lang="pt-B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 - Administração; II - Produção; III - Técnica. </a:t>
            </a:r>
          </a:p>
          <a:p>
            <a:r>
              <a:rPr kumimoji="0" lang="pt-BR" sz="2000" b="0" i="0" u="none" strike="noStrike" cap="none" normalizeH="0" baseline="0" dirty="0" smtClean="0">
                <a:ln>
                  <a:noFill/>
                </a:ln>
                <a:solidFill>
                  <a:srgbClr val="000000"/>
                </a:solidFill>
                <a:effectLst/>
                <a:latin typeface="Arial" pitchFamily="34" charset="0"/>
                <a:cs typeface="Arial" pitchFamily="34" charset="0"/>
              </a:rPr>
              <a:t>Exige DRT:</a:t>
            </a:r>
            <a:r>
              <a:rPr lang="pt-BR" sz="2000" dirty="0" smtClean="0">
                <a:solidFill>
                  <a:srgbClr val="000000"/>
                </a:solidFill>
                <a:latin typeface="Arial" pitchFamily="34" charset="0"/>
                <a:cs typeface="Arial" pitchFamily="34" charset="0"/>
              </a:rPr>
              <a:t> </a:t>
            </a:r>
            <a:r>
              <a:rPr lang="pt-BR" sz="2000" dirty="0" smtClean="0"/>
              <a:t>diploma de curso superior; diploma ou certificado correspondente às habilitações profissionais ou básicas de 2º Grau; atestado de capacitação profissional pelo sindicato.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357158" y="714356"/>
            <a:ext cx="850112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pt-BR" sz="2000" dirty="0" smtClean="0"/>
              <a:t>LEI No 3.857, DE 22 DE DEZEMBRO DE 1960</a:t>
            </a:r>
          </a:p>
          <a:p>
            <a:r>
              <a:rPr lang="pt-BR" sz="2000" b="1" dirty="0" smtClean="0"/>
              <a:t>Exercício da profissão de músico:</a:t>
            </a:r>
          </a:p>
          <a:p>
            <a:pPr>
              <a:buFont typeface="Arial" pitchFamily="34" charset="0"/>
              <a:buChar char="•"/>
            </a:pPr>
            <a:r>
              <a:rPr lang="pt-BR" sz="2000" dirty="0" smtClean="0"/>
              <a:t>Mais antigos: escolas, conservatórios, músicos em atividade </a:t>
            </a:r>
            <a:endParaRPr lang="pt-BR" sz="2000" dirty="0" smtClean="0"/>
          </a:p>
          <a:p>
            <a:r>
              <a:rPr lang="pt-BR" sz="2000" dirty="0" smtClean="0"/>
              <a:t>profissional </a:t>
            </a:r>
            <a:r>
              <a:rPr lang="pt-BR" sz="2000" dirty="0" smtClean="0"/>
              <a:t>na data da publicação da presente lei;</a:t>
            </a:r>
          </a:p>
          <a:p>
            <a:pPr>
              <a:buFont typeface="Arial" pitchFamily="34" charset="0"/>
              <a:buChar char="•"/>
            </a:pPr>
            <a:r>
              <a:rPr lang="pt-BR" sz="2000" dirty="0" smtClean="0"/>
              <a:t>Com conhecimento reconhecido: escolas ou institutos estrangeiros; professores catedráticos e maestros de renome internacional;</a:t>
            </a:r>
          </a:p>
          <a:p>
            <a:pPr>
              <a:buFont typeface="Arial" pitchFamily="34" charset="0"/>
              <a:buChar char="•"/>
            </a:pPr>
            <a:r>
              <a:rPr lang="pt-BR" sz="2000" dirty="0" smtClean="0"/>
              <a:t>Alunos dos dois últimos anos, dos cursos de composição, regência ou de qualquer instrumento da Escola Nacional de Música;</a:t>
            </a:r>
          </a:p>
          <a:p>
            <a:pPr>
              <a:buFont typeface="Arial" pitchFamily="34" charset="0"/>
              <a:buChar char="•"/>
            </a:pPr>
            <a:r>
              <a:rPr lang="pt-BR" sz="2000" dirty="0" smtClean="0"/>
              <a:t>Músicos aprovados em exame prestado perante banca examinadora, constituída de três especialistas, no mínimo, indicados pela Ordem e pelos sindicatos de músicos do local.</a:t>
            </a:r>
          </a:p>
        </p:txBody>
      </p:sp>
    </p:spTree>
    <p:extLst>
      <p:ext uri="{BB962C8B-B14F-4D97-AF65-F5344CB8AC3E}">
        <p14:creationId xmlns:p14="http://schemas.microsoft.com/office/powerpoint/2010/main" val="125833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8429684" cy="6170920"/>
          </a:xfrm>
          <a:prstGeom prst="rect">
            <a:avLst/>
          </a:prstGeom>
        </p:spPr>
        <p:txBody>
          <a:bodyPr wrap="square">
            <a:spAutoFit/>
          </a:bodyPr>
          <a:lstStyle/>
          <a:p>
            <a:pPr algn="ctr"/>
            <a:r>
              <a:rPr lang="pt-BR" sz="4500" b="1" dirty="0" smtClean="0">
                <a:solidFill>
                  <a:srgbClr val="7030A0"/>
                </a:solidFill>
                <a:latin typeface="Calibri" pitchFamily="34" charset="0"/>
              </a:rPr>
              <a:t>Porém, há controvérsias...</a:t>
            </a:r>
            <a:endParaRPr lang="pt-BR" sz="4500" b="1" dirty="0" smtClean="0">
              <a:solidFill>
                <a:srgbClr val="7030A0"/>
              </a:solidFill>
              <a:latin typeface="Calibri" pitchFamily="34" charset="0"/>
            </a:endParaRPr>
          </a:p>
          <a:p>
            <a:pPr>
              <a:buFont typeface="Arial" pitchFamily="34" charset="0"/>
              <a:buChar char="•"/>
            </a:pPr>
            <a:endParaRPr lang="pt-BR" sz="2500" b="1" dirty="0" smtClean="0">
              <a:solidFill>
                <a:schemeClr val="accent1">
                  <a:lumMod val="75000"/>
                </a:schemeClr>
              </a:solidFill>
              <a:latin typeface="Calibri" pitchFamily="34" charset="0"/>
            </a:endParaRPr>
          </a:p>
          <a:p>
            <a:pPr>
              <a:buFont typeface="Arial" pitchFamily="34" charset="0"/>
              <a:buChar char="•"/>
            </a:pPr>
            <a:endParaRPr lang="pt-BR" sz="2500" b="1" dirty="0" smtClean="0">
              <a:latin typeface="Calibri" pitchFamily="34" charset="0"/>
            </a:endParaRPr>
          </a:p>
          <a:p>
            <a:pPr algn="ctr"/>
            <a:r>
              <a:rPr lang="pt-BR" sz="2500" b="1" dirty="0" smtClean="0"/>
              <a:t>Registro no Ministério do Trabalho e aquisição e porte de carteiras profissionais, sob pena de configurar-se o exercício ilegal de profissão;</a:t>
            </a:r>
          </a:p>
          <a:p>
            <a:endParaRPr lang="pt-BR" sz="2500" b="1" dirty="0" smtClean="0">
              <a:latin typeface="Calibri" pitchFamily="34" charset="0"/>
            </a:endParaRPr>
          </a:p>
          <a:p>
            <a:r>
              <a:rPr lang="pt-BR" sz="2500" dirty="0" smtClean="0"/>
              <a:t>Inciso IX, art. 5º da CFB/88: direitos e das garantias fundamentais </a:t>
            </a:r>
            <a:r>
              <a:rPr lang="pt-BR" sz="2500" dirty="0" smtClean="0">
                <a:sym typeface="Wingdings" pitchFamily="2" charset="2"/>
              </a:rPr>
              <a:t> </a:t>
            </a:r>
            <a:r>
              <a:rPr lang="pt-BR" sz="2500" dirty="0" smtClean="0"/>
              <a:t>é livre a expressão da atividade intelectual, artística, científica e de comunicação, independentemente de censura ou licença;</a:t>
            </a:r>
          </a:p>
          <a:p>
            <a:endParaRPr lang="pt-BR" sz="2500" dirty="0" smtClean="0">
              <a:latin typeface="Calibri" pitchFamily="34" charset="0"/>
            </a:endParaRPr>
          </a:p>
          <a:p>
            <a:r>
              <a:rPr lang="pt-BR" sz="2500" dirty="0" smtClean="0"/>
              <a:t>Inciso XIII, art. 5º da CFB/88: é livre o exercício de qualquer trabalho, ofício ou profissão, atendidas as qualificações profissionais que a lei estabelecer;</a:t>
            </a:r>
            <a:endParaRPr lang="pt-BR" sz="25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700808"/>
            <a:ext cx="8352928" cy="4832092"/>
          </a:xfrm>
          <a:prstGeom prst="rect">
            <a:avLst/>
          </a:prstGeom>
        </p:spPr>
        <p:txBody>
          <a:bodyPr wrap="square">
            <a:spAutoFit/>
          </a:bodyPr>
          <a:lstStyle/>
          <a:p>
            <a:r>
              <a:rPr lang="pt-BR" sz="2200" dirty="0"/>
              <a:t>A liberdade de exercício profissional inciso </a:t>
            </a:r>
            <a:r>
              <a:rPr lang="pt-BR" sz="2200" u="sng" dirty="0"/>
              <a:t>XIII</a:t>
            </a:r>
            <a:r>
              <a:rPr lang="pt-BR" sz="2200" dirty="0"/>
              <a:t>, do artigo </a:t>
            </a:r>
            <a:r>
              <a:rPr lang="pt-BR" sz="2200" u="sng" dirty="0"/>
              <a:t>5º</a:t>
            </a:r>
            <a:r>
              <a:rPr lang="pt-BR" sz="2200" dirty="0"/>
              <a:t>, da </a:t>
            </a:r>
            <a:r>
              <a:rPr lang="pt-BR" sz="2200" u="sng" dirty="0"/>
              <a:t>CF</a:t>
            </a:r>
            <a:r>
              <a:rPr lang="pt-BR" sz="2200" dirty="0"/>
              <a:t> é quase absoluta, ressaltou a ministra, ao negar provimento ao recurso. Segundo ela, qualquer restrição a esta liberdade só se justifica se houver necessidade de proteção do interesse público, por exemplo, pelo mau exercício de atividades para as quais seja necessário um conhecimento específico altamente técnico ou, ainda, alguma habilidade já demonstrada, como é o caso dos condutores de veículos</a:t>
            </a:r>
            <a:r>
              <a:rPr lang="pt-BR" sz="2200" dirty="0" smtClean="0"/>
              <a:t>.</a:t>
            </a:r>
          </a:p>
          <a:p>
            <a:endParaRPr lang="pt-BR" sz="2200" dirty="0"/>
          </a:p>
          <a:p>
            <a:r>
              <a:rPr lang="pt-BR" sz="2200" dirty="0" smtClean="0"/>
              <a:t>A </a:t>
            </a:r>
            <a:r>
              <a:rPr lang="pt-BR" sz="2200" dirty="0"/>
              <a:t>música é uma arte em si, algo sublime, próximo da divindade, de modo que se tem talento para a música ou não se tem, completou a relatora. Na hipótese, a ministra entendeu que a liberdade de expressão se sobrepõe, como ocorreu no julgamento do RE 511961, em que o Tribunal afastou a exigência de registro e diploma para o exercício da profissão de jornalista.</a:t>
            </a:r>
          </a:p>
        </p:txBody>
      </p:sp>
      <p:sp>
        <p:nvSpPr>
          <p:cNvPr id="5" name="Retângulo 4"/>
          <p:cNvSpPr/>
          <p:nvPr/>
        </p:nvSpPr>
        <p:spPr>
          <a:xfrm>
            <a:off x="467544" y="476672"/>
            <a:ext cx="4776116" cy="553998"/>
          </a:xfrm>
          <a:prstGeom prst="rect">
            <a:avLst/>
          </a:prstGeom>
        </p:spPr>
        <p:txBody>
          <a:bodyPr wrap="none">
            <a:spAutoFit/>
          </a:bodyPr>
          <a:lstStyle/>
          <a:p>
            <a:pPr algn="ctr"/>
            <a:r>
              <a:rPr lang="pt-BR" sz="3000" b="1" dirty="0" smtClean="0">
                <a:solidFill>
                  <a:srgbClr val="7030A0"/>
                </a:solidFill>
                <a:latin typeface="Calibri" pitchFamily="34" charset="0"/>
              </a:rPr>
              <a:t>Voto da ministra Ellen Gracie</a:t>
            </a:r>
            <a:endParaRPr lang="pt-BR" sz="3000" b="1" dirty="0">
              <a:solidFill>
                <a:srgbClr val="7030A0"/>
              </a:solidFill>
              <a:latin typeface="Calibri" pitchFamily="34" charset="0"/>
            </a:endParaRPr>
          </a:p>
        </p:txBody>
      </p:sp>
    </p:spTree>
    <p:extLst>
      <p:ext uri="{BB962C8B-B14F-4D97-AF65-F5344CB8AC3E}">
        <p14:creationId xmlns:p14="http://schemas.microsoft.com/office/powerpoint/2010/main" val="73116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649" r="4686" b="9521"/>
          <a:stretch/>
        </p:blipFill>
        <p:spPr bwMode="auto">
          <a:xfrm>
            <a:off x="-31311" y="-26487"/>
            <a:ext cx="6220727" cy="352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129977"/>
            <a:ext cx="5429160" cy="372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179512" y="3630503"/>
            <a:ext cx="3312368" cy="224676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3500" b="1" dirty="0" smtClean="0">
                <a:latin typeface="Calibri" pitchFamily="34" charset="0"/>
              </a:rPr>
              <a:t>Quantas e quais pessoas estão envolvidas em um evento?</a:t>
            </a:r>
            <a:endParaRPr lang="pt-BR" sz="3500" b="1" dirty="0" smtClean="0">
              <a:latin typeface="Calibri" pitchFamily="34" charset="0"/>
            </a:endParaRPr>
          </a:p>
        </p:txBody>
      </p:sp>
    </p:spTree>
    <p:extLst>
      <p:ext uri="{BB962C8B-B14F-4D97-AF65-F5344CB8AC3E}">
        <p14:creationId xmlns:p14="http://schemas.microsoft.com/office/powerpoint/2010/main" val="836058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7201"/>
            <a:ext cx="8286808" cy="1169551"/>
          </a:xfrm>
          <a:prstGeom prst="rect">
            <a:avLst/>
          </a:prstGeom>
          <a:noFill/>
        </p:spPr>
        <p:txBody>
          <a:bodyPr wrap="square" rtlCol="0">
            <a:spAutoFit/>
          </a:bodyPr>
          <a:lstStyle/>
          <a:p>
            <a:pPr algn="ctr"/>
            <a:r>
              <a:rPr lang="pt-BR" sz="3500" b="1" dirty="0" smtClean="0">
                <a:solidFill>
                  <a:srgbClr val="7030A0"/>
                </a:solidFill>
                <a:latin typeface="Calibri" pitchFamily="34" charset="0"/>
              </a:rPr>
              <a:t>Quais são as formas de contratação em produção cultural?</a:t>
            </a:r>
            <a:endParaRPr lang="pt-BR" sz="3500" b="1" dirty="0">
              <a:solidFill>
                <a:srgbClr val="7030A0"/>
              </a:solidFill>
            </a:endParaRPr>
          </a:p>
        </p:txBody>
      </p:sp>
      <p:sp>
        <p:nvSpPr>
          <p:cNvPr id="3" name="CaixaDeTexto 2"/>
          <p:cNvSpPr txBox="1"/>
          <p:nvPr/>
        </p:nvSpPr>
        <p:spPr>
          <a:xfrm>
            <a:off x="438120" y="1844824"/>
            <a:ext cx="8286808" cy="630942"/>
          </a:xfrm>
          <a:prstGeom prst="rect">
            <a:avLst/>
          </a:prstGeom>
          <a:noFill/>
        </p:spPr>
        <p:txBody>
          <a:bodyPr wrap="square" rtlCol="0">
            <a:spAutoFit/>
          </a:bodyPr>
          <a:lstStyle/>
          <a:p>
            <a:pPr algn="ctr"/>
            <a:r>
              <a:rPr lang="pt-BR" sz="3500" b="1" dirty="0" smtClean="0">
                <a:solidFill>
                  <a:srgbClr val="7030A0"/>
                </a:solidFill>
                <a:latin typeface="Calibri" pitchFamily="34" charset="0"/>
              </a:rPr>
              <a:t>Há vínculo empregatício?</a:t>
            </a:r>
          </a:p>
        </p:txBody>
      </p:sp>
      <p:cxnSp>
        <p:nvCxnSpPr>
          <p:cNvPr id="5" name="Conector de seta reta 4"/>
          <p:cNvCxnSpPr/>
          <p:nvPr/>
        </p:nvCxnSpPr>
        <p:spPr>
          <a:xfrm flipH="1">
            <a:off x="2483768" y="2475766"/>
            <a:ext cx="756084" cy="80921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 name="Conector de seta reta 5"/>
          <p:cNvCxnSpPr/>
          <p:nvPr/>
        </p:nvCxnSpPr>
        <p:spPr>
          <a:xfrm>
            <a:off x="5796136" y="2475766"/>
            <a:ext cx="720080" cy="80921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26152" y="3347998"/>
            <a:ext cx="2981752" cy="2477601"/>
          </a:xfrm>
          <a:prstGeom prst="rect">
            <a:avLst/>
          </a:prstGeom>
          <a:solidFill>
            <a:schemeClr val="accent1">
              <a:lumMod val="60000"/>
              <a:lumOff val="40000"/>
            </a:schemeClr>
          </a:solidFill>
        </p:spPr>
        <p:txBody>
          <a:bodyPr wrap="square" rtlCol="0">
            <a:spAutoFit/>
          </a:bodyPr>
          <a:lstStyle/>
          <a:p>
            <a:pPr algn="ctr"/>
            <a:r>
              <a:rPr lang="pt-BR" sz="3500" b="1" dirty="0" smtClean="0">
                <a:solidFill>
                  <a:srgbClr val="7030A0"/>
                </a:solidFill>
                <a:latin typeface="Calibri" pitchFamily="34" charset="0"/>
              </a:rPr>
              <a:t>1. SIM</a:t>
            </a:r>
          </a:p>
          <a:p>
            <a:pPr marL="342900" indent="-342900">
              <a:buFont typeface="Arial" pitchFamily="34" charset="0"/>
              <a:buChar char="•"/>
            </a:pPr>
            <a:r>
              <a:rPr lang="pt-BR" sz="2400" dirty="0" smtClean="0">
                <a:solidFill>
                  <a:srgbClr val="7030A0"/>
                </a:solidFill>
                <a:latin typeface="Calibri" pitchFamily="34" charset="0"/>
              </a:rPr>
              <a:t>Ser pessoa física;</a:t>
            </a:r>
          </a:p>
          <a:p>
            <a:pPr marL="342900" indent="-342900">
              <a:buFont typeface="Arial" pitchFamily="34" charset="0"/>
              <a:buChar char="•"/>
            </a:pPr>
            <a:r>
              <a:rPr lang="pt-BR" sz="2400" dirty="0">
                <a:solidFill>
                  <a:srgbClr val="7030A0"/>
                </a:solidFill>
                <a:latin typeface="Calibri" pitchFamily="34" charset="0"/>
              </a:rPr>
              <a:t>P</a:t>
            </a:r>
            <a:r>
              <a:rPr lang="pt-BR" sz="2400" dirty="0" smtClean="0">
                <a:solidFill>
                  <a:srgbClr val="7030A0"/>
                </a:solidFill>
                <a:latin typeface="Calibri" pitchFamily="34" charset="0"/>
              </a:rPr>
              <a:t>essoalidade;</a:t>
            </a:r>
          </a:p>
          <a:p>
            <a:pPr marL="342900" indent="-342900">
              <a:buFont typeface="Arial" pitchFamily="34" charset="0"/>
              <a:buChar char="•"/>
            </a:pPr>
            <a:r>
              <a:rPr lang="pt-BR" sz="2400" dirty="0" smtClean="0">
                <a:solidFill>
                  <a:srgbClr val="7030A0"/>
                </a:solidFill>
                <a:latin typeface="Calibri" pitchFamily="34" charset="0"/>
              </a:rPr>
              <a:t>Não-eventualidade;</a:t>
            </a:r>
          </a:p>
          <a:p>
            <a:pPr marL="342900" indent="-342900">
              <a:buFont typeface="Arial" pitchFamily="34" charset="0"/>
              <a:buChar char="•"/>
            </a:pPr>
            <a:r>
              <a:rPr lang="pt-BR" sz="2400" dirty="0" smtClean="0">
                <a:solidFill>
                  <a:srgbClr val="7030A0"/>
                </a:solidFill>
                <a:latin typeface="Calibri" pitchFamily="34" charset="0"/>
              </a:rPr>
              <a:t>Onerosidade;</a:t>
            </a:r>
          </a:p>
          <a:p>
            <a:pPr marL="342900" indent="-342900">
              <a:buFont typeface="Arial" pitchFamily="34" charset="0"/>
              <a:buChar char="•"/>
            </a:pPr>
            <a:r>
              <a:rPr lang="pt-BR" sz="2400" dirty="0" smtClean="0">
                <a:solidFill>
                  <a:srgbClr val="7030A0"/>
                </a:solidFill>
                <a:latin typeface="Calibri" pitchFamily="34" charset="0"/>
              </a:rPr>
              <a:t>Subordinação.</a:t>
            </a:r>
            <a:endParaRPr lang="pt-BR" sz="2400" dirty="0" smtClean="0">
              <a:solidFill>
                <a:srgbClr val="7030A0"/>
              </a:solidFill>
              <a:latin typeface="Calibri" pitchFamily="34" charset="0"/>
            </a:endParaRPr>
          </a:p>
        </p:txBody>
      </p:sp>
      <p:sp>
        <p:nvSpPr>
          <p:cNvPr id="12" name="CaixaDeTexto 11"/>
          <p:cNvSpPr txBox="1"/>
          <p:nvPr/>
        </p:nvSpPr>
        <p:spPr>
          <a:xfrm>
            <a:off x="3995936" y="3356992"/>
            <a:ext cx="4896544" cy="2477601"/>
          </a:xfrm>
          <a:prstGeom prst="rect">
            <a:avLst/>
          </a:prstGeom>
          <a:solidFill>
            <a:schemeClr val="accent1">
              <a:lumMod val="60000"/>
              <a:lumOff val="40000"/>
            </a:schemeClr>
          </a:solidFill>
          <a:ln w="76200">
            <a:solidFill>
              <a:srgbClr val="7030A0"/>
            </a:solidFill>
          </a:ln>
        </p:spPr>
        <p:txBody>
          <a:bodyPr wrap="square" rtlCol="0">
            <a:spAutoFit/>
          </a:bodyPr>
          <a:lstStyle/>
          <a:p>
            <a:pPr algn="ctr"/>
            <a:r>
              <a:rPr lang="pt-BR" sz="3500" b="1" dirty="0" smtClean="0">
                <a:latin typeface="Calibri" pitchFamily="34" charset="0"/>
              </a:rPr>
              <a:t>2. NÃO</a:t>
            </a:r>
          </a:p>
          <a:p>
            <a:pPr marL="342900" indent="-342900">
              <a:buFont typeface="Arial" pitchFamily="34" charset="0"/>
              <a:buChar char="•"/>
            </a:pPr>
            <a:r>
              <a:rPr lang="pt-BR" sz="2400" b="1" dirty="0">
                <a:latin typeface="Calibri" pitchFamily="34" charset="0"/>
              </a:rPr>
              <a:t>Pode ser pessoa física ou jurídica</a:t>
            </a:r>
            <a:r>
              <a:rPr lang="pt-BR" sz="2400" b="1" dirty="0" smtClean="0">
                <a:latin typeface="Calibri" pitchFamily="34" charset="0"/>
              </a:rPr>
              <a:t>;</a:t>
            </a:r>
          </a:p>
          <a:p>
            <a:pPr marL="342900" indent="-342900">
              <a:buFont typeface="Arial" pitchFamily="34" charset="0"/>
              <a:buChar char="•"/>
            </a:pPr>
            <a:r>
              <a:rPr lang="pt-BR" sz="2400" b="1" dirty="0" smtClean="0">
                <a:latin typeface="Calibri" pitchFamily="34" charset="0"/>
              </a:rPr>
              <a:t>Não vinculado a uma pessoa;</a:t>
            </a:r>
          </a:p>
          <a:p>
            <a:pPr marL="342900" indent="-342900">
              <a:buFont typeface="Arial" pitchFamily="34" charset="0"/>
              <a:buChar char="•"/>
            </a:pPr>
            <a:r>
              <a:rPr lang="pt-BR" sz="2400" b="1" dirty="0" smtClean="0">
                <a:latin typeface="Calibri" pitchFamily="34" charset="0"/>
              </a:rPr>
              <a:t>Eventual;</a:t>
            </a:r>
          </a:p>
          <a:p>
            <a:pPr marL="342900" indent="-342900">
              <a:buFont typeface="Arial" pitchFamily="34" charset="0"/>
              <a:buChar char="•"/>
            </a:pPr>
            <a:r>
              <a:rPr lang="pt-BR" sz="2400" b="1" dirty="0" smtClean="0">
                <a:latin typeface="Calibri" pitchFamily="34" charset="0"/>
              </a:rPr>
              <a:t>Pode ou não ser pago;</a:t>
            </a:r>
          </a:p>
          <a:p>
            <a:pPr marL="342900" indent="-342900">
              <a:buFont typeface="Arial" pitchFamily="34" charset="0"/>
              <a:buChar char="•"/>
            </a:pPr>
            <a:r>
              <a:rPr lang="pt-BR" sz="2400" b="1" dirty="0" smtClean="0">
                <a:latin typeface="Calibri" pitchFamily="34" charset="0"/>
              </a:rPr>
              <a:t>Independência.</a:t>
            </a:r>
            <a:endParaRPr lang="pt-BR" sz="2400" b="1" dirty="0">
              <a:latin typeface="Calibri" pitchFamily="34" charset="0"/>
            </a:endParaRPr>
          </a:p>
        </p:txBody>
      </p:sp>
    </p:spTree>
    <p:extLst>
      <p:ext uri="{BB962C8B-B14F-4D97-AF65-F5344CB8AC3E}">
        <p14:creationId xmlns:p14="http://schemas.microsoft.com/office/powerpoint/2010/main" val="358783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38120" y="1844824"/>
            <a:ext cx="8286808" cy="1938992"/>
          </a:xfrm>
          <a:prstGeom prst="rect">
            <a:avLst/>
          </a:prstGeom>
          <a:noFill/>
        </p:spPr>
        <p:txBody>
          <a:bodyPr wrap="square" rtlCol="0">
            <a:spAutoFit/>
          </a:bodyPr>
          <a:lstStyle/>
          <a:p>
            <a:pPr algn="ctr"/>
            <a:r>
              <a:rPr lang="pt-BR" sz="6000" b="1" dirty="0" smtClean="0">
                <a:solidFill>
                  <a:srgbClr val="7030A0"/>
                </a:solidFill>
                <a:latin typeface="Calibri" pitchFamily="34" charset="0"/>
              </a:rPr>
              <a:t>E quando não há vínculo empregatício?</a:t>
            </a:r>
          </a:p>
        </p:txBody>
      </p:sp>
    </p:spTree>
    <p:extLst>
      <p:ext uri="{BB962C8B-B14F-4D97-AF65-F5344CB8AC3E}">
        <p14:creationId xmlns:p14="http://schemas.microsoft.com/office/powerpoint/2010/main" val="358783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38120" y="188640"/>
            <a:ext cx="8286808" cy="1015663"/>
          </a:xfrm>
          <a:prstGeom prst="rect">
            <a:avLst/>
          </a:prstGeom>
          <a:noFill/>
        </p:spPr>
        <p:txBody>
          <a:bodyPr wrap="square" rtlCol="0">
            <a:spAutoFit/>
          </a:bodyPr>
          <a:lstStyle/>
          <a:p>
            <a:pPr algn="ctr"/>
            <a:r>
              <a:rPr lang="pt-BR" sz="3000" b="1" dirty="0" smtClean="0">
                <a:solidFill>
                  <a:srgbClr val="7030A0"/>
                </a:solidFill>
                <a:latin typeface="Calibri" pitchFamily="34" charset="0"/>
              </a:rPr>
              <a:t>2. Modalidades de contratação </a:t>
            </a:r>
          </a:p>
          <a:p>
            <a:pPr algn="ctr"/>
            <a:r>
              <a:rPr lang="pt-BR" sz="3000" b="1" dirty="0" smtClean="0">
                <a:solidFill>
                  <a:srgbClr val="7030A0"/>
                </a:solidFill>
                <a:latin typeface="Calibri" pitchFamily="34" charset="0"/>
              </a:rPr>
              <a:t>(para quando não há vínculo empregatício)</a:t>
            </a:r>
            <a:endParaRPr lang="pt-BR" sz="3000" b="1" dirty="0" smtClean="0">
              <a:solidFill>
                <a:srgbClr val="7030A0"/>
              </a:solidFill>
              <a:latin typeface="Calibri" pitchFamily="34" charset="0"/>
            </a:endParaRPr>
          </a:p>
        </p:txBody>
      </p:sp>
      <p:sp>
        <p:nvSpPr>
          <p:cNvPr id="5" name="CaixaDeTexto 4"/>
          <p:cNvSpPr txBox="1"/>
          <p:nvPr/>
        </p:nvSpPr>
        <p:spPr>
          <a:xfrm>
            <a:off x="611560" y="1844824"/>
            <a:ext cx="8286808" cy="3323987"/>
          </a:xfrm>
          <a:prstGeom prst="rect">
            <a:avLst/>
          </a:prstGeom>
          <a:noFill/>
        </p:spPr>
        <p:txBody>
          <a:bodyPr wrap="square" rtlCol="0">
            <a:spAutoFit/>
          </a:bodyPr>
          <a:lstStyle/>
          <a:p>
            <a:pPr marL="514350" indent="-514350">
              <a:buFont typeface="+mj-lt"/>
              <a:buAutoNum type="alphaLcParenR"/>
            </a:pPr>
            <a:r>
              <a:rPr lang="pt-BR" sz="3500" b="1" dirty="0" smtClean="0">
                <a:latin typeface="Calibri" pitchFamily="34" charset="0"/>
              </a:rPr>
              <a:t>Trabalhador autônomo (contrato de prestação de serviço ou por empreitada);</a:t>
            </a:r>
          </a:p>
          <a:p>
            <a:pPr marL="514350" indent="-514350">
              <a:buFont typeface="+mj-lt"/>
              <a:buAutoNum type="alphaLcParenR"/>
            </a:pPr>
            <a:r>
              <a:rPr lang="pt-BR" sz="3500" b="1" dirty="0">
                <a:latin typeface="Calibri" pitchFamily="34" charset="0"/>
              </a:rPr>
              <a:t>Trabalhador </a:t>
            </a:r>
            <a:r>
              <a:rPr lang="pt-BR" sz="3500" b="1" dirty="0" smtClean="0">
                <a:latin typeface="Calibri" pitchFamily="34" charset="0"/>
              </a:rPr>
              <a:t>eventual;</a:t>
            </a:r>
          </a:p>
          <a:p>
            <a:pPr marL="514350" indent="-514350">
              <a:buFont typeface="+mj-lt"/>
              <a:buAutoNum type="alphaLcParenR"/>
            </a:pPr>
            <a:r>
              <a:rPr lang="pt-BR" sz="3500" b="1" dirty="0" smtClean="0">
                <a:latin typeface="Calibri" pitchFamily="34" charset="0"/>
              </a:rPr>
              <a:t>Locação de mão de obra;</a:t>
            </a:r>
          </a:p>
          <a:p>
            <a:pPr marL="514350" indent="-514350">
              <a:buFont typeface="+mj-lt"/>
              <a:buAutoNum type="alphaLcParenR"/>
            </a:pPr>
            <a:r>
              <a:rPr lang="pt-BR" sz="3500" b="1" dirty="0" smtClean="0">
                <a:latin typeface="Calibri" pitchFamily="34" charset="0"/>
              </a:rPr>
              <a:t>Contrato </a:t>
            </a:r>
            <a:r>
              <a:rPr lang="pt-BR" sz="3500" b="1" dirty="0">
                <a:latin typeface="Calibri" pitchFamily="34" charset="0"/>
              </a:rPr>
              <a:t>de coparticipação artística;</a:t>
            </a:r>
          </a:p>
          <a:p>
            <a:endParaRPr lang="pt-BR" sz="3500" b="1"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94" t="21902" r="58773" b="13368"/>
          <a:stretch/>
        </p:blipFill>
        <p:spPr bwMode="auto">
          <a:xfrm>
            <a:off x="7525185" y="4736712"/>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87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4282" y="142852"/>
            <a:ext cx="8715436" cy="5986254"/>
          </a:xfrm>
          <a:prstGeom prst="rect">
            <a:avLst/>
          </a:prstGeom>
        </p:spPr>
        <p:txBody>
          <a:bodyPr wrap="square">
            <a:spAutoFit/>
          </a:bodyPr>
          <a:lstStyle/>
          <a:p>
            <a:r>
              <a:rPr lang="pt-BR" sz="3000" b="1" dirty="0" smtClean="0">
                <a:solidFill>
                  <a:srgbClr val="7030A0"/>
                </a:solidFill>
              </a:rPr>
              <a:t>a) Contrato </a:t>
            </a:r>
            <a:r>
              <a:rPr lang="pt-BR" sz="3000" b="1" dirty="0" smtClean="0">
                <a:solidFill>
                  <a:srgbClr val="7030A0"/>
                </a:solidFill>
              </a:rPr>
              <a:t>de prestação de serviços autônomos:</a:t>
            </a:r>
          </a:p>
          <a:p>
            <a:endParaRPr lang="pt-BR" sz="2800" b="1" dirty="0" smtClean="0">
              <a:solidFill>
                <a:srgbClr val="7030A0"/>
              </a:solidFill>
            </a:endParaRPr>
          </a:p>
          <a:p>
            <a:endParaRPr lang="pt-BR" sz="2500" dirty="0" smtClean="0"/>
          </a:p>
          <a:p>
            <a:r>
              <a:rPr lang="pt-BR" sz="2500" dirty="0" smtClean="0"/>
              <a:t>Destinados </a:t>
            </a:r>
            <a:r>
              <a:rPr lang="pt-BR" sz="2500" dirty="0" smtClean="0"/>
              <a:t>àqueles serviços sobre os quais não se dispõe leis </a:t>
            </a:r>
            <a:r>
              <a:rPr lang="pt-BR" sz="2500" dirty="0" smtClean="0"/>
              <a:t>especiais.</a:t>
            </a:r>
            <a:endParaRPr lang="pt-BR" sz="2500" dirty="0" smtClean="0"/>
          </a:p>
          <a:p>
            <a:endParaRPr lang="pt-BR" sz="2500" dirty="0" smtClean="0"/>
          </a:p>
          <a:p>
            <a:r>
              <a:rPr lang="pt-BR" sz="2500" dirty="0" smtClean="0"/>
              <a:t>Deverá conter: nomes; dados de identificação e endereços completos dos contratantes, além do número da cédula de identidade e CPF, e, discriminadamente, cada uma das etapas dos serviços contratados, materiais a serem empregados, prazo de entrega e a forma de pagamento de cada uma destas etapas; prever a multa para o descumprimento dos </a:t>
            </a:r>
            <a:endParaRPr lang="pt-BR" sz="2500" dirty="0" smtClean="0"/>
          </a:p>
          <a:p>
            <a:r>
              <a:rPr lang="pt-BR" sz="2500" dirty="0" smtClean="0"/>
              <a:t>compromissos </a:t>
            </a:r>
            <a:r>
              <a:rPr lang="pt-BR" sz="2500" dirty="0" smtClean="0"/>
              <a:t>de cada parte, e ainda como serão </a:t>
            </a:r>
            <a:endParaRPr lang="pt-BR" sz="2500" dirty="0" smtClean="0"/>
          </a:p>
          <a:p>
            <a:r>
              <a:rPr lang="pt-BR" sz="2500" dirty="0" smtClean="0"/>
              <a:t>resolvidos </a:t>
            </a:r>
            <a:r>
              <a:rPr lang="pt-BR" sz="2500" dirty="0" smtClean="0"/>
              <a:t>os casos de imperfeição ou atraso na </a:t>
            </a:r>
            <a:endParaRPr lang="pt-BR" sz="2500" dirty="0" smtClean="0"/>
          </a:p>
          <a:p>
            <a:r>
              <a:rPr lang="pt-BR" sz="2500" dirty="0" smtClean="0"/>
              <a:t>entrega </a:t>
            </a:r>
            <a:r>
              <a:rPr lang="pt-BR" sz="2500" dirty="0" smtClean="0"/>
              <a:t>dos produtos.</a:t>
            </a:r>
            <a:endParaRPr lang="pt-BR" sz="2500" dirty="0" smtClean="0">
              <a:sym typeface="Wingdings" pitchFamily="2" charset="2"/>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94" t="21902" r="58773" b="13368"/>
          <a:stretch/>
        </p:blipFill>
        <p:spPr bwMode="auto">
          <a:xfrm>
            <a:off x="7525185" y="4736712"/>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76672"/>
            <a:ext cx="8286808" cy="6155531"/>
          </a:xfrm>
          <a:prstGeom prst="rect">
            <a:avLst/>
          </a:prstGeom>
          <a:noFill/>
        </p:spPr>
        <p:txBody>
          <a:bodyPr wrap="square" rtlCol="0">
            <a:spAutoFit/>
          </a:bodyPr>
          <a:lstStyle/>
          <a:p>
            <a:r>
              <a:rPr lang="pt-BR" sz="3500" b="1" dirty="0" smtClean="0">
                <a:solidFill>
                  <a:srgbClr val="7030A0"/>
                </a:solidFill>
                <a:latin typeface="Calibri" pitchFamily="34" charset="0"/>
              </a:rPr>
              <a:t>b) Trabalhador eventual:</a:t>
            </a:r>
          </a:p>
          <a:p>
            <a:endParaRPr lang="pt-BR" sz="3500" b="1" dirty="0" smtClean="0">
              <a:latin typeface="Calibri" pitchFamily="34" charset="0"/>
            </a:endParaRPr>
          </a:p>
          <a:p>
            <a:r>
              <a:rPr lang="pt-BR" sz="3600" dirty="0" smtClean="0"/>
              <a:t>não </a:t>
            </a:r>
            <a:r>
              <a:rPr lang="pt-BR" sz="3600" dirty="0"/>
              <a:t>ligada a finalidade econômica da</a:t>
            </a:r>
            <a:r>
              <a:rPr lang="pt-BR" sz="3600" dirty="0"/>
              <a:t/>
            </a:r>
            <a:br>
              <a:rPr lang="pt-BR" sz="3600" dirty="0"/>
            </a:br>
            <a:r>
              <a:rPr lang="pt-BR" sz="3600" dirty="0"/>
              <a:t>empresa tomadora de </a:t>
            </a:r>
            <a:r>
              <a:rPr lang="pt-BR" sz="3600" dirty="0" smtClean="0"/>
              <a:t>serviços; serviço de curta duração; eventualidade.</a:t>
            </a:r>
          </a:p>
          <a:p>
            <a:endParaRPr lang="pt-BR" sz="3600" dirty="0" smtClean="0"/>
          </a:p>
          <a:p>
            <a:r>
              <a:rPr lang="pt-BR" sz="3600" b="1" dirty="0" smtClean="0">
                <a:latin typeface="Calibri" pitchFamily="34" charset="0"/>
              </a:rPr>
              <a:t>Por exemplo: </a:t>
            </a:r>
          </a:p>
          <a:p>
            <a:r>
              <a:rPr lang="pt-BR" sz="3600" dirty="0" smtClean="0">
                <a:latin typeface="Calibri" pitchFamily="34" charset="0"/>
              </a:rPr>
              <a:t>eletricista, serviço hidráulico.</a:t>
            </a:r>
          </a:p>
          <a:p>
            <a:endParaRPr lang="pt-BR" sz="3600" dirty="0">
              <a:latin typeface="Calibri" pitchFamily="34" charset="0"/>
            </a:endParaRPr>
          </a:p>
          <a:p>
            <a:r>
              <a:rPr lang="pt-BR" sz="3600" b="1" dirty="0" smtClean="0">
                <a:latin typeface="Calibri" pitchFamily="34" charset="0"/>
              </a:rPr>
              <a:t>Diferente de trabalhador autônomo: </a:t>
            </a:r>
            <a:r>
              <a:rPr lang="pt-BR" sz="3600" dirty="0" smtClean="0">
                <a:latin typeface="Calibri" pitchFamily="34" charset="0"/>
              </a:rPr>
              <a:t>design, produtor cultural, cabelereiro.</a:t>
            </a:r>
            <a:endParaRPr lang="pt-BR" sz="3500" b="1"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94" t="21902" r="58773" b="13368"/>
          <a:stretch/>
        </p:blipFill>
        <p:spPr bwMode="auto">
          <a:xfrm>
            <a:off x="7525185" y="4736712"/>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101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39552" y="404664"/>
            <a:ext cx="8070784" cy="4939814"/>
          </a:xfrm>
          <a:prstGeom prst="rect">
            <a:avLst/>
          </a:prstGeom>
          <a:noFill/>
        </p:spPr>
        <p:txBody>
          <a:bodyPr wrap="square" rtlCol="0">
            <a:spAutoFit/>
          </a:bodyPr>
          <a:lstStyle/>
          <a:p>
            <a:r>
              <a:rPr lang="pt-BR" sz="3500" b="1" dirty="0" smtClean="0">
                <a:solidFill>
                  <a:srgbClr val="7030A0"/>
                </a:solidFill>
                <a:latin typeface="Calibri" pitchFamily="34" charset="0"/>
              </a:rPr>
              <a:t>c) Locação de mão de obra:</a:t>
            </a:r>
          </a:p>
          <a:p>
            <a:endParaRPr lang="pt-BR" sz="3500" b="1" dirty="0">
              <a:latin typeface="Calibri" pitchFamily="34" charset="0"/>
            </a:endParaRPr>
          </a:p>
          <a:p>
            <a:r>
              <a:rPr lang="pt-BR" sz="3500" dirty="0" smtClean="0">
                <a:latin typeface="Calibri" pitchFamily="34" charset="0"/>
              </a:rPr>
              <a:t>Uma empresa prestadora de serviços coloca seus empregados à disposição de outra empresa para executar trabalho determinado.</a:t>
            </a:r>
          </a:p>
          <a:p>
            <a:endParaRPr lang="pt-BR" sz="3500" b="1" dirty="0">
              <a:latin typeface="Calibri" pitchFamily="34" charset="0"/>
            </a:endParaRPr>
          </a:p>
          <a:p>
            <a:r>
              <a:rPr lang="pt-BR" sz="3500" b="1" dirty="0" smtClean="0">
                <a:latin typeface="Calibri" pitchFamily="34" charset="0"/>
              </a:rPr>
              <a:t>Por exemplo: </a:t>
            </a:r>
            <a:r>
              <a:rPr lang="pt-BR" sz="3500" dirty="0" smtClean="0">
                <a:latin typeface="Calibri" pitchFamily="34" charset="0"/>
              </a:rPr>
              <a:t>segurança, montagem de palco e som, limpeza, alimentação.</a:t>
            </a:r>
            <a:endParaRPr lang="pt-BR" sz="35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94" t="21902" r="58773" b="13368"/>
          <a:stretch/>
        </p:blipFill>
        <p:spPr bwMode="auto">
          <a:xfrm>
            <a:off x="7525185" y="4736712"/>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64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85720" y="44624"/>
            <a:ext cx="8501122" cy="3647152"/>
          </a:xfrm>
          <a:prstGeom prst="rect">
            <a:avLst/>
          </a:prstGeom>
        </p:spPr>
        <p:txBody>
          <a:bodyPr wrap="square">
            <a:spAutoFit/>
          </a:bodyPr>
          <a:lstStyle/>
          <a:p>
            <a:r>
              <a:rPr lang="pt-BR" sz="3500" b="1" dirty="0" smtClean="0">
                <a:solidFill>
                  <a:srgbClr val="7030A0"/>
                </a:solidFill>
              </a:rPr>
              <a:t>d) Contrato de coparticipação artística:</a:t>
            </a:r>
            <a:endParaRPr lang="pt-BR" sz="3500" b="1" dirty="0" smtClean="0">
              <a:solidFill>
                <a:srgbClr val="7030A0"/>
              </a:solidFill>
            </a:endParaRPr>
          </a:p>
          <a:p>
            <a:pPr>
              <a:buFont typeface="Arial" pitchFamily="34" charset="0"/>
              <a:buChar char="•"/>
            </a:pPr>
            <a:endParaRPr lang="pt-BR" sz="2800" dirty="0" smtClean="0"/>
          </a:p>
          <a:p>
            <a:pPr marL="457200" indent="-457200">
              <a:buFont typeface="Wingdings" pitchFamily="2" charset="2"/>
              <a:buChar char="§"/>
            </a:pPr>
            <a:r>
              <a:rPr lang="pt-BR" sz="2800" dirty="0" smtClean="0"/>
              <a:t>Formalizar a relação entre os seus cooperados;</a:t>
            </a:r>
          </a:p>
          <a:p>
            <a:pPr marL="457200" indent="-457200">
              <a:buFont typeface="Wingdings" pitchFamily="2" charset="2"/>
              <a:buChar char="§"/>
            </a:pPr>
            <a:r>
              <a:rPr lang="pt-BR" sz="2800" dirty="0" smtClean="0"/>
              <a:t>Fixar os direitos e obrigações de cada cooperado nas relações de trabalho;</a:t>
            </a:r>
          </a:p>
          <a:p>
            <a:pPr marL="457200" indent="-457200">
              <a:buFont typeface="Wingdings" pitchFamily="2" charset="2"/>
              <a:buChar char="§"/>
            </a:pPr>
            <a:r>
              <a:rPr lang="pt-BR" sz="2800" dirty="0" smtClean="0"/>
              <a:t>Estabelecer soluções em caso de conflitos;</a:t>
            </a:r>
          </a:p>
          <a:p>
            <a:pPr marL="457200" indent="-457200">
              <a:buFont typeface="Wingdings" pitchFamily="2" charset="2"/>
              <a:buChar char="§"/>
            </a:pPr>
            <a:r>
              <a:rPr lang="pt-BR" sz="2800" dirty="0" smtClean="0"/>
              <a:t>Definir os princípios fundamentais do </a:t>
            </a:r>
            <a:r>
              <a:rPr lang="pt-BR" sz="2800" dirty="0" smtClean="0"/>
              <a:t>empreendimento;</a:t>
            </a:r>
          </a:p>
          <a:p>
            <a:pPr marL="457200" indent="-457200">
              <a:buFont typeface="Wingdings" pitchFamily="2" charset="2"/>
              <a:buChar char="§"/>
            </a:pPr>
            <a:r>
              <a:rPr lang="pt-BR" sz="2800" dirty="0" smtClean="0"/>
              <a:t>Participação solidária no trabalho e na renda</a:t>
            </a:r>
            <a:r>
              <a:rPr lang="pt-BR" sz="2800" dirty="0" smtClean="0"/>
              <a:t>.</a:t>
            </a:r>
            <a:endParaRPr lang="pt-BR" sz="2800" dirty="0" smtClean="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194" t="21902" r="58773" b="13368"/>
          <a:stretch/>
        </p:blipFill>
        <p:spPr bwMode="auto">
          <a:xfrm>
            <a:off x="7525185" y="4736712"/>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116632"/>
            <a:ext cx="8501122" cy="1169551"/>
          </a:xfrm>
          <a:prstGeom prst="rect">
            <a:avLst/>
          </a:prstGeom>
        </p:spPr>
        <p:txBody>
          <a:bodyPr wrap="square">
            <a:spAutoFit/>
          </a:bodyPr>
          <a:lstStyle/>
          <a:p>
            <a:r>
              <a:rPr lang="pt-BR" sz="3500" b="1" dirty="0" smtClean="0">
                <a:solidFill>
                  <a:srgbClr val="7030A0"/>
                </a:solidFill>
                <a:latin typeface="Century Gothic" pitchFamily="34" charset="0"/>
              </a:rPr>
              <a:t>3. Como se constituir enquanto pessoa jurídica?</a:t>
            </a:r>
            <a:endParaRPr lang="pt-BR" sz="2800" dirty="0" smtClean="0">
              <a:solidFill>
                <a:srgbClr val="7030A0"/>
              </a:solidFill>
              <a:latin typeface="Century Gothic" pitchFamily="34" charset="0"/>
            </a:endParaRPr>
          </a:p>
        </p:txBody>
      </p:sp>
      <p:sp>
        <p:nvSpPr>
          <p:cNvPr id="4" name="Espaço Reservado para Conteúdo 2"/>
          <p:cNvSpPr txBox="1">
            <a:spLocks/>
          </p:cNvSpPr>
          <p:nvPr/>
        </p:nvSpPr>
        <p:spPr>
          <a:xfrm>
            <a:off x="539552" y="2060848"/>
            <a:ext cx="7632848" cy="2808312"/>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pt-BR" sz="3600" dirty="0" smtClean="0">
                <a:solidFill>
                  <a:schemeClr val="tx1"/>
                </a:solidFill>
              </a:rPr>
              <a:t>1. Cooperativa;</a:t>
            </a:r>
          </a:p>
          <a:p>
            <a:r>
              <a:rPr lang="pt-BR" sz="3600" dirty="0" smtClean="0">
                <a:solidFill>
                  <a:schemeClr val="tx1"/>
                </a:solidFill>
              </a:rPr>
              <a:t>2. Empreendedor individual;</a:t>
            </a:r>
          </a:p>
          <a:p>
            <a:r>
              <a:rPr lang="pt-BR" sz="3600" dirty="0" smtClean="0">
                <a:solidFill>
                  <a:schemeClr val="tx1"/>
                </a:solidFill>
              </a:rPr>
              <a:t>3. </a:t>
            </a:r>
            <a:r>
              <a:rPr lang="pt-BR" sz="3600" dirty="0" err="1" smtClean="0">
                <a:solidFill>
                  <a:schemeClr val="tx1"/>
                </a:solidFill>
              </a:rPr>
              <a:t>Micro-empresa</a:t>
            </a:r>
            <a:r>
              <a:rPr lang="pt-BR" sz="3600" dirty="0" smtClean="0">
                <a:solidFill>
                  <a:schemeClr val="tx1"/>
                </a:solidFill>
              </a:rPr>
              <a:t> ou empresa de pequeno porte.</a:t>
            </a:r>
            <a:endParaRPr lang="pt-BR" sz="3600" dirty="0">
              <a:solidFill>
                <a:schemeClr val="tx1"/>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734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85720" y="520086"/>
            <a:ext cx="8643998" cy="5986254"/>
          </a:xfrm>
          <a:prstGeom prst="rect">
            <a:avLst/>
          </a:prstGeom>
        </p:spPr>
        <p:txBody>
          <a:bodyPr wrap="square">
            <a:spAutoFit/>
          </a:bodyPr>
          <a:lstStyle/>
          <a:p>
            <a:r>
              <a:rPr lang="pt-BR" sz="3500" b="1" dirty="0" smtClean="0">
                <a:solidFill>
                  <a:schemeClr val="accent1">
                    <a:lumMod val="75000"/>
                  </a:schemeClr>
                </a:solidFill>
                <a:sym typeface="Wingdings" pitchFamily="2" charset="2"/>
              </a:rPr>
              <a:t>1. Cooperativas</a:t>
            </a:r>
            <a:endParaRPr lang="pt-BR" sz="3500" b="1" dirty="0" smtClean="0">
              <a:solidFill>
                <a:schemeClr val="accent1">
                  <a:lumMod val="75000"/>
                </a:schemeClr>
              </a:solidFill>
              <a:sym typeface="Wingdings" pitchFamily="2" charset="2"/>
            </a:endParaRPr>
          </a:p>
          <a:p>
            <a:endParaRPr lang="pt-BR" sz="3000" b="1" dirty="0" smtClean="0">
              <a:solidFill>
                <a:schemeClr val="accent1">
                  <a:lumMod val="75000"/>
                </a:schemeClr>
              </a:solidFill>
              <a:sym typeface="Wingdings" pitchFamily="2" charset="2"/>
            </a:endParaRPr>
          </a:p>
          <a:p>
            <a:endParaRPr lang="pt-BR" sz="2800" dirty="0" smtClean="0"/>
          </a:p>
          <a:p>
            <a:endParaRPr lang="pt-BR" sz="2800" dirty="0" smtClean="0"/>
          </a:p>
          <a:p>
            <a:r>
              <a:rPr lang="pt-BR" sz="2800" dirty="0" smtClean="0"/>
              <a:t>“</a:t>
            </a:r>
            <a:r>
              <a:rPr lang="pt-BR" sz="2800" b="1" dirty="0" smtClean="0"/>
              <a:t>Cooperativa é </a:t>
            </a:r>
            <a:r>
              <a:rPr lang="pt-BR" sz="2800" b="1" dirty="0" smtClean="0"/>
              <a:t>a união voluntária de pessoas que têm um mesmo fim: contribuir com serviços específicos para o exercício de uma atividade econômica, de proveito comum, sem objeto de lucro.”</a:t>
            </a:r>
            <a:endParaRPr lang="pt-BR" sz="2800" b="1" dirty="0" smtClean="0"/>
          </a:p>
          <a:p>
            <a:endParaRPr lang="pt-BR" sz="2500" dirty="0" smtClean="0">
              <a:sym typeface="Wingdings" pitchFamily="2" charset="2"/>
            </a:endParaRPr>
          </a:p>
          <a:p>
            <a:r>
              <a:rPr lang="pt-BR" sz="2500" dirty="0" smtClean="0"/>
              <a:t>Finalidade </a:t>
            </a:r>
            <a:r>
              <a:rPr lang="pt-BR" sz="2500" dirty="0" smtClean="0"/>
              <a:t>econômica # lucro;</a:t>
            </a:r>
          </a:p>
          <a:p>
            <a:r>
              <a:rPr lang="pt-BR" sz="2500" dirty="0" smtClean="0"/>
              <a:t>Participação </a:t>
            </a:r>
            <a:r>
              <a:rPr lang="pt-BR" sz="2500" dirty="0" smtClean="0"/>
              <a:t>voluntária; </a:t>
            </a:r>
            <a:endParaRPr lang="pt-BR" sz="2500" dirty="0" smtClean="0"/>
          </a:p>
          <a:p>
            <a:r>
              <a:rPr lang="pt-BR" sz="2500" dirty="0" smtClean="0"/>
              <a:t>Gestão democrática;</a:t>
            </a:r>
          </a:p>
          <a:p>
            <a:r>
              <a:rPr lang="pt-BR" sz="2500" dirty="0" smtClean="0"/>
              <a:t>Respeito ao estatuto (que dita as regras).</a:t>
            </a:r>
          </a:p>
          <a:p>
            <a:r>
              <a:rPr lang="pt-BR" sz="2500" dirty="0" smtClean="0"/>
              <a:t>Mínimo </a:t>
            </a:r>
            <a:r>
              <a:rPr lang="pt-BR" sz="2500" dirty="0" smtClean="0"/>
              <a:t>de 20 pessoas.</a:t>
            </a:r>
            <a:endParaRPr lang="pt-BR" sz="2500" dirty="0" smtClean="0">
              <a:sym typeface="Wingdings" pitchFamily="2" charset="2"/>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3" y="0"/>
            <a:ext cx="2193125" cy="21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 Empreendedor </a:t>
            </a:r>
            <a:r>
              <a:rPr lang="pt-BR" dirty="0" smtClean="0"/>
              <a:t>individual</a:t>
            </a:r>
            <a:endParaRPr lang="pt-BR" dirty="0"/>
          </a:p>
        </p:txBody>
      </p:sp>
      <p:sp>
        <p:nvSpPr>
          <p:cNvPr id="3" name="Espaço Reservado para Conteúdo 2"/>
          <p:cNvSpPr>
            <a:spLocks noGrp="1"/>
          </p:cNvSpPr>
          <p:nvPr>
            <p:ph sz="quarter" idx="1"/>
          </p:nvPr>
        </p:nvSpPr>
        <p:spPr>
          <a:xfrm>
            <a:off x="539552" y="1700808"/>
            <a:ext cx="5346175" cy="4925144"/>
          </a:xfrm>
        </p:spPr>
        <p:txBody>
          <a:bodyPr>
            <a:normAutofit fontScale="92500" lnSpcReduction="20000"/>
          </a:bodyPr>
          <a:lstStyle/>
          <a:p>
            <a:r>
              <a:rPr lang="pt-BR" dirty="0"/>
              <a:t>é a pessoa que trabalha por conta própria e que se legaliza como pequeno empresário. </a:t>
            </a:r>
            <a:endParaRPr lang="pt-BR" dirty="0" smtClean="0"/>
          </a:p>
          <a:p>
            <a:endParaRPr lang="pt-BR" dirty="0"/>
          </a:p>
          <a:p>
            <a:endParaRPr lang="pt-BR" dirty="0" smtClean="0"/>
          </a:p>
          <a:p>
            <a:r>
              <a:rPr lang="pt-BR" dirty="0" smtClean="0"/>
              <a:t>Para </a:t>
            </a:r>
            <a:r>
              <a:rPr lang="pt-BR" dirty="0"/>
              <a:t>ser um empreendedor individual, é necessário faturar no máximo até R$ 60.000,00 por ano, não ter participação em outra empresa como sócio ou titular e ter </a:t>
            </a:r>
            <a:r>
              <a:rPr lang="pt-BR" dirty="0" smtClean="0"/>
              <a:t>no máximo um </a:t>
            </a:r>
            <a:r>
              <a:rPr lang="pt-BR" dirty="0"/>
              <a:t>empregado contratado que receba o salário mínimo ou o piso da categoria</a:t>
            </a:r>
            <a:r>
              <a:rPr lang="pt-BR" dirty="0" smtClean="0"/>
              <a:t>.</a:t>
            </a:r>
          </a:p>
          <a:p>
            <a:endParaRPr lang="pt-B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2039" y="15238312"/>
            <a:ext cx="4854985" cy="613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10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7201"/>
            <a:ext cx="8286808" cy="1169551"/>
          </a:xfrm>
          <a:prstGeom prst="rect">
            <a:avLst/>
          </a:prstGeom>
          <a:noFill/>
        </p:spPr>
        <p:txBody>
          <a:bodyPr wrap="square" rtlCol="0">
            <a:spAutoFit/>
          </a:bodyPr>
          <a:lstStyle/>
          <a:p>
            <a:pPr algn="ctr"/>
            <a:r>
              <a:rPr lang="pt-BR" sz="3500" b="1" dirty="0" smtClean="0">
                <a:solidFill>
                  <a:srgbClr val="7030A0"/>
                </a:solidFill>
                <a:latin typeface="Calibri" pitchFamily="34" charset="0"/>
              </a:rPr>
              <a:t>Quais são as formas de contratação em produção cultural?</a:t>
            </a:r>
            <a:endParaRPr lang="pt-BR" sz="3500" b="1" dirty="0">
              <a:solidFill>
                <a:srgbClr val="7030A0"/>
              </a:solidFill>
            </a:endParaRPr>
          </a:p>
        </p:txBody>
      </p:sp>
      <p:sp>
        <p:nvSpPr>
          <p:cNvPr id="3" name="CaixaDeTexto 2"/>
          <p:cNvSpPr txBox="1"/>
          <p:nvPr/>
        </p:nvSpPr>
        <p:spPr>
          <a:xfrm>
            <a:off x="438120" y="1844824"/>
            <a:ext cx="8286808" cy="630942"/>
          </a:xfrm>
          <a:prstGeom prst="rect">
            <a:avLst/>
          </a:prstGeom>
          <a:noFill/>
        </p:spPr>
        <p:txBody>
          <a:bodyPr wrap="square" rtlCol="0">
            <a:spAutoFit/>
          </a:bodyPr>
          <a:lstStyle/>
          <a:p>
            <a:pPr algn="ctr"/>
            <a:r>
              <a:rPr lang="pt-BR" sz="3500" b="1" dirty="0" smtClean="0">
                <a:latin typeface="Calibri" pitchFamily="34" charset="0"/>
              </a:rPr>
              <a:t>Há vínculo empregatício?</a:t>
            </a:r>
          </a:p>
        </p:txBody>
      </p:sp>
      <p:cxnSp>
        <p:nvCxnSpPr>
          <p:cNvPr id="5" name="Conector de seta reta 4"/>
          <p:cNvCxnSpPr/>
          <p:nvPr/>
        </p:nvCxnSpPr>
        <p:spPr>
          <a:xfrm flipH="1">
            <a:off x="2483768" y="2475766"/>
            <a:ext cx="756084" cy="80921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 name="Conector de seta reta 5"/>
          <p:cNvCxnSpPr/>
          <p:nvPr/>
        </p:nvCxnSpPr>
        <p:spPr>
          <a:xfrm>
            <a:off x="5796136" y="2475766"/>
            <a:ext cx="720080" cy="80921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26152" y="3347998"/>
            <a:ext cx="2981752" cy="2477601"/>
          </a:xfrm>
          <a:prstGeom prst="rect">
            <a:avLst/>
          </a:prstGeom>
          <a:solidFill>
            <a:schemeClr val="accent1">
              <a:lumMod val="60000"/>
              <a:lumOff val="40000"/>
            </a:schemeClr>
          </a:solidFill>
        </p:spPr>
        <p:txBody>
          <a:bodyPr wrap="square" rtlCol="0">
            <a:spAutoFit/>
          </a:bodyPr>
          <a:lstStyle/>
          <a:p>
            <a:pPr algn="ctr"/>
            <a:r>
              <a:rPr lang="pt-BR" sz="3500" b="1" dirty="0" smtClean="0">
                <a:latin typeface="Calibri" pitchFamily="34" charset="0"/>
              </a:rPr>
              <a:t>1. SIM</a:t>
            </a:r>
          </a:p>
          <a:p>
            <a:pPr marL="342900" indent="-342900">
              <a:buFont typeface="Arial" pitchFamily="34" charset="0"/>
              <a:buChar char="•"/>
            </a:pPr>
            <a:r>
              <a:rPr lang="pt-BR" sz="2400" dirty="0" smtClean="0">
                <a:latin typeface="Calibri" pitchFamily="34" charset="0"/>
              </a:rPr>
              <a:t>Ser pessoa física;</a:t>
            </a:r>
          </a:p>
          <a:p>
            <a:pPr marL="342900" indent="-342900">
              <a:buFont typeface="Arial" pitchFamily="34" charset="0"/>
              <a:buChar char="•"/>
            </a:pPr>
            <a:r>
              <a:rPr lang="pt-BR" sz="2400" dirty="0">
                <a:latin typeface="Calibri" pitchFamily="34" charset="0"/>
              </a:rPr>
              <a:t>P</a:t>
            </a:r>
            <a:r>
              <a:rPr lang="pt-BR" sz="2400" dirty="0" smtClean="0">
                <a:latin typeface="Calibri" pitchFamily="34" charset="0"/>
              </a:rPr>
              <a:t>essoalidade;</a:t>
            </a:r>
          </a:p>
          <a:p>
            <a:pPr marL="342900" indent="-342900">
              <a:buFont typeface="Arial" pitchFamily="34" charset="0"/>
              <a:buChar char="•"/>
            </a:pPr>
            <a:r>
              <a:rPr lang="pt-BR" sz="2400" dirty="0" smtClean="0">
                <a:latin typeface="Calibri" pitchFamily="34" charset="0"/>
              </a:rPr>
              <a:t>Não-eventualidade;</a:t>
            </a:r>
          </a:p>
          <a:p>
            <a:pPr marL="342900" indent="-342900">
              <a:buFont typeface="Arial" pitchFamily="34" charset="0"/>
              <a:buChar char="•"/>
            </a:pPr>
            <a:r>
              <a:rPr lang="pt-BR" sz="2400" dirty="0" smtClean="0">
                <a:latin typeface="Calibri" pitchFamily="34" charset="0"/>
              </a:rPr>
              <a:t>Onerosidade;</a:t>
            </a:r>
          </a:p>
          <a:p>
            <a:pPr marL="342900" indent="-342900">
              <a:buFont typeface="Arial" pitchFamily="34" charset="0"/>
              <a:buChar char="•"/>
            </a:pPr>
            <a:r>
              <a:rPr lang="pt-BR" sz="2400" dirty="0" smtClean="0">
                <a:latin typeface="Calibri" pitchFamily="34" charset="0"/>
              </a:rPr>
              <a:t>Subordinação.</a:t>
            </a:r>
            <a:endParaRPr lang="pt-BR" sz="2400" dirty="0" smtClean="0">
              <a:latin typeface="Calibri" pitchFamily="34" charset="0"/>
            </a:endParaRPr>
          </a:p>
        </p:txBody>
      </p:sp>
      <p:sp>
        <p:nvSpPr>
          <p:cNvPr id="12" name="CaixaDeTexto 11"/>
          <p:cNvSpPr txBox="1"/>
          <p:nvPr/>
        </p:nvSpPr>
        <p:spPr>
          <a:xfrm>
            <a:off x="4211960" y="3356992"/>
            <a:ext cx="4680520" cy="2477601"/>
          </a:xfrm>
          <a:prstGeom prst="rect">
            <a:avLst/>
          </a:prstGeom>
          <a:solidFill>
            <a:schemeClr val="accent1">
              <a:lumMod val="60000"/>
              <a:lumOff val="40000"/>
            </a:schemeClr>
          </a:solidFill>
        </p:spPr>
        <p:txBody>
          <a:bodyPr wrap="square" rtlCol="0">
            <a:spAutoFit/>
          </a:bodyPr>
          <a:lstStyle/>
          <a:p>
            <a:pPr algn="ctr"/>
            <a:r>
              <a:rPr lang="pt-BR" sz="3500" b="1" dirty="0" smtClean="0">
                <a:latin typeface="Calibri" pitchFamily="34" charset="0"/>
              </a:rPr>
              <a:t>2. NÃO</a:t>
            </a:r>
          </a:p>
          <a:p>
            <a:pPr marL="342900" indent="-342900">
              <a:buFont typeface="Arial" pitchFamily="34" charset="0"/>
              <a:buChar char="•"/>
            </a:pPr>
            <a:r>
              <a:rPr lang="pt-BR" sz="2400" dirty="0">
                <a:latin typeface="Calibri" pitchFamily="34" charset="0"/>
              </a:rPr>
              <a:t>Pode ser pessoa física ou jurídica</a:t>
            </a:r>
            <a:r>
              <a:rPr lang="pt-BR" sz="2400" dirty="0" smtClean="0">
                <a:latin typeface="Calibri" pitchFamily="34" charset="0"/>
              </a:rPr>
              <a:t>;</a:t>
            </a:r>
          </a:p>
          <a:p>
            <a:pPr marL="342900" indent="-342900">
              <a:buFont typeface="Arial" pitchFamily="34" charset="0"/>
              <a:buChar char="•"/>
            </a:pPr>
            <a:r>
              <a:rPr lang="pt-BR" sz="2400" dirty="0" smtClean="0">
                <a:latin typeface="Calibri" pitchFamily="34" charset="0"/>
              </a:rPr>
              <a:t>Não vinculado a uma pessoa;</a:t>
            </a:r>
          </a:p>
          <a:p>
            <a:pPr marL="342900" indent="-342900">
              <a:buFont typeface="Arial" pitchFamily="34" charset="0"/>
              <a:buChar char="•"/>
            </a:pPr>
            <a:r>
              <a:rPr lang="pt-BR" sz="2400" dirty="0" smtClean="0">
                <a:latin typeface="Calibri" pitchFamily="34" charset="0"/>
              </a:rPr>
              <a:t>Eventual;</a:t>
            </a:r>
          </a:p>
          <a:p>
            <a:pPr marL="342900" indent="-342900">
              <a:buFont typeface="Arial" pitchFamily="34" charset="0"/>
              <a:buChar char="•"/>
            </a:pPr>
            <a:r>
              <a:rPr lang="pt-BR" sz="2400" dirty="0" smtClean="0">
                <a:latin typeface="Calibri" pitchFamily="34" charset="0"/>
              </a:rPr>
              <a:t>Pode ou não ser pago;</a:t>
            </a:r>
          </a:p>
          <a:p>
            <a:pPr marL="342900" indent="-342900">
              <a:buFont typeface="Arial" pitchFamily="34" charset="0"/>
              <a:buChar char="•"/>
            </a:pPr>
            <a:r>
              <a:rPr lang="pt-BR" sz="2400" dirty="0" smtClean="0">
                <a:latin typeface="Calibri" pitchFamily="34" charset="0"/>
              </a:rPr>
              <a:t>Independência.</a:t>
            </a:r>
            <a:endParaRPr lang="pt-BR" sz="2400" dirty="0">
              <a:latin typeface="Calibri"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148847" y="2475766"/>
            <a:ext cx="1475859" cy="148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94" t="21902" r="58773" b="13368"/>
          <a:stretch/>
        </p:blipFill>
        <p:spPr bwMode="auto">
          <a:xfrm>
            <a:off x="7452320" y="1755757"/>
            <a:ext cx="1584176" cy="21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503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a:t>
            </a:r>
            <a:endParaRPr lang="pt-BR" dirty="0"/>
          </a:p>
        </p:txBody>
      </p:sp>
      <p:sp>
        <p:nvSpPr>
          <p:cNvPr id="3" name="Espaço Reservado para Conteúdo 2"/>
          <p:cNvSpPr>
            <a:spLocks noGrp="1"/>
          </p:cNvSpPr>
          <p:nvPr>
            <p:ph sz="quarter" idx="1"/>
          </p:nvPr>
        </p:nvSpPr>
        <p:spPr>
          <a:xfrm>
            <a:off x="612648" y="1600200"/>
            <a:ext cx="7127704" cy="4925144"/>
          </a:xfrm>
        </p:spPr>
        <p:txBody>
          <a:bodyPr>
            <a:noAutofit/>
          </a:bodyPr>
          <a:lstStyle/>
          <a:p>
            <a:r>
              <a:rPr lang="pt-BR" sz="2600" dirty="0"/>
              <a:t>registro no Cadastro Nacional de Pessoas Jurídicas (</a:t>
            </a:r>
            <a:r>
              <a:rPr lang="pt-BR" sz="2600" dirty="0" smtClean="0"/>
              <a:t>CNPJ);</a:t>
            </a:r>
          </a:p>
          <a:p>
            <a:r>
              <a:rPr lang="pt-BR" sz="2600" dirty="0" smtClean="0"/>
              <a:t>enquadramento </a:t>
            </a:r>
            <a:r>
              <a:rPr lang="pt-BR" sz="2600" dirty="0"/>
              <a:t>no Simples </a:t>
            </a:r>
            <a:r>
              <a:rPr lang="pt-BR" sz="2600" dirty="0" smtClean="0"/>
              <a:t>Nacional, ficando </a:t>
            </a:r>
            <a:r>
              <a:rPr lang="pt-BR" sz="2600" dirty="0"/>
              <a:t>isento dos tributos federais (Imposto de Renda, PIS, </a:t>
            </a:r>
            <a:r>
              <a:rPr lang="pt-BR" sz="2600" dirty="0" err="1"/>
              <a:t>Cofins</a:t>
            </a:r>
            <a:r>
              <a:rPr lang="pt-BR" sz="2600" dirty="0"/>
              <a:t>, IPI e CSLL</a:t>
            </a:r>
            <a:r>
              <a:rPr lang="pt-BR" sz="2600" dirty="0" smtClean="0"/>
              <a:t>);</a:t>
            </a:r>
            <a:endParaRPr lang="pt-BR" sz="2600" dirty="0"/>
          </a:p>
          <a:p>
            <a:r>
              <a:rPr lang="pt-BR" sz="2600" dirty="0"/>
              <a:t>p</a:t>
            </a:r>
            <a:r>
              <a:rPr lang="pt-BR" sz="2600" dirty="0" smtClean="0"/>
              <a:t>agamento de </a:t>
            </a:r>
            <a:r>
              <a:rPr lang="pt-BR" sz="2600" dirty="0"/>
              <a:t>valor fixo mensal de R$ 32,10 (comércio ou indústria) ou R$ 36,10 (prestação de serviços), que será destinado à Previdência Social e ao ICMS ou ao </a:t>
            </a:r>
            <a:r>
              <a:rPr lang="pt-BR" sz="2600" dirty="0" smtClean="0"/>
              <a:t>ISS; </a:t>
            </a:r>
          </a:p>
          <a:p>
            <a:r>
              <a:rPr lang="pt-BR" sz="2600" dirty="0"/>
              <a:t>t</a:t>
            </a:r>
            <a:r>
              <a:rPr lang="pt-BR" sz="2600" dirty="0" smtClean="0"/>
              <a:t>erá </a:t>
            </a:r>
            <a:r>
              <a:rPr lang="pt-BR" sz="2600" dirty="0"/>
              <a:t>acesso a benefícios como auxílio maternidade, auxílio doença, aposentadoria, entre outros.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01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pode se inscrever</a:t>
            </a:r>
            <a:endParaRPr lang="pt-BR" dirty="0"/>
          </a:p>
        </p:txBody>
      </p:sp>
      <p:sp>
        <p:nvSpPr>
          <p:cNvPr id="3" name="Espaço Reservado para Conteúdo 2"/>
          <p:cNvSpPr>
            <a:spLocks noGrp="1"/>
          </p:cNvSpPr>
          <p:nvPr>
            <p:ph sz="quarter" idx="1"/>
          </p:nvPr>
        </p:nvSpPr>
        <p:spPr/>
        <p:txBody>
          <a:bodyPr/>
          <a:lstStyle/>
          <a:p>
            <a:r>
              <a:rPr lang="pt-BR" smtClean="0"/>
              <a:t>PROMOTOR(A</a:t>
            </a:r>
            <a:r>
              <a:rPr lang="pt-BR" dirty="0"/>
              <a:t>) DE </a:t>
            </a:r>
            <a:r>
              <a:rPr lang="pt-BR" dirty="0" smtClean="0"/>
              <a:t>EVENTOS;</a:t>
            </a:r>
          </a:p>
          <a:p>
            <a:r>
              <a:rPr lang="pt-BR" dirty="0"/>
              <a:t>ANIMADOR(A) DE </a:t>
            </a:r>
            <a:r>
              <a:rPr lang="pt-BR" dirty="0" smtClean="0"/>
              <a:t>FESTAS;</a:t>
            </a:r>
          </a:p>
          <a:p>
            <a:r>
              <a:rPr lang="pt-BR" dirty="0" smtClean="0"/>
              <a:t>CANTOR(A</a:t>
            </a:r>
            <a:r>
              <a:rPr lang="pt-BR" dirty="0"/>
              <a:t>)/MÚSICO(A) </a:t>
            </a:r>
            <a:r>
              <a:rPr lang="pt-BR" dirty="0" smtClean="0"/>
              <a:t>INDEPENDENTE;</a:t>
            </a:r>
          </a:p>
          <a:p>
            <a:r>
              <a:rPr lang="pt-BR" dirty="0"/>
              <a:t>INSTRUTOR(A) DE ARTE E CULTURA EM GERAL</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910" y="4292816"/>
            <a:ext cx="2726080" cy="2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888" y="4292815"/>
            <a:ext cx="3437012" cy="25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4" t="3796" r="55807" b="21316"/>
          <a:stretch/>
        </p:blipFill>
        <p:spPr bwMode="auto">
          <a:xfrm>
            <a:off x="7596336" y="4326110"/>
            <a:ext cx="1547663" cy="253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91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Como se inscrever</a:t>
            </a:r>
            <a:endParaRPr lang="pt-BR" dirty="0"/>
          </a:p>
        </p:txBody>
      </p:sp>
      <p:sp>
        <p:nvSpPr>
          <p:cNvPr id="3" name="Espaço Reservado para Conteúdo 2"/>
          <p:cNvSpPr>
            <a:spLocks noGrp="1"/>
          </p:cNvSpPr>
          <p:nvPr>
            <p:ph sz="quarter" idx="1"/>
          </p:nvPr>
        </p:nvSpPr>
        <p:spPr>
          <a:xfrm>
            <a:off x="323528" y="1600200"/>
            <a:ext cx="7343728" cy="4495800"/>
          </a:xfrm>
        </p:spPr>
        <p:txBody>
          <a:bodyPr>
            <a:noAutofit/>
          </a:bodyPr>
          <a:lstStyle/>
          <a:p>
            <a:r>
              <a:rPr lang="pt-BR" sz="2200" dirty="0"/>
              <a:t>www.portaldoempreendedor.com.br;</a:t>
            </a:r>
          </a:p>
          <a:p>
            <a:r>
              <a:rPr lang="pt-BR" sz="2200" dirty="0" smtClean="0"/>
              <a:t>CNPJ </a:t>
            </a:r>
            <a:r>
              <a:rPr lang="pt-BR" sz="2200" dirty="0"/>
              <a:t>e o número de inscrição na Junta Comercial são obtidos </a:t>
            </a:r>
            <a:r>
              <a:rPr lang="pt-BR" sz="2200" dirty="0" smtClean="0"/>
              <a:t>imediatamente, sem envio de documento;</a:t>
            </a:r>
          </a:p>
          <a:p>
            <a:r>
              <a:rPr lang="pt-BR" sz="2200" b="1" dirty="0" smtClean="0"/>
              <a:t>Custos </a:t>
            </a:r>
            <a:r>
              <a:rPr lang="pt-BR" sz="2200" b="1" dirty="0"/>
              <a:t>após a formalização</a:t>
            </a:r>
            <a:r>
              <a:rPr lang="pt-BR" sz="2200" dirty="0"/>
              <a:t/>
            </a:r>
            <a:br>
              <a:rPr lang="pt-BR" sz="2200" dirty="0"/>
            </a:br>
            <a:r>
              <a:rPr lang="pt-BR" sz="2200" dirty="0"/>
              <a:t>Após a formalização, o empreendedor terá o seguinte custo:</a:t>
            </a:r>
            <a:br>
              <a:rPr lang="pt-BR" sz="2200" dirty="0"/>
            </a:br>
            <a:r>
              <a:rPr lang="pt-BR" sz="2200" dirty="0"/>
              <a:t>- </a:t>
            </a:r>
            <a:r>
              <a:rPr lang="pt-BR" sz="2200" b="1" dirty="0"/>
              <a:t>Para a Previdência</a:t>
            </a:r>
            <a:r>
              <a:rPr lang="pt-BR" sz="2200" dirty="0"/>
              <a:t>: R$ 31,10 por mês (representa 5% do salário mínimo que é reajustado no início de cada ano);</a:t>
            </a:r>
            <a:br>
              <a:rPr lang="pt-BR" sz="2200" dirty="0"/>
            </a:br>
            <a:r>
              <a:rPr lang="pt-BR" sz="2200" dirty="0"/>
              <a:t>- </a:t>
            </a:r>
            <a:r>
              <a:rPr lang="pt-BR" sz="2200" b="1" dirty="0"/>
              <a:t>Para o Estado</a:t>
            </a:r>
            <a:r>
              <a:rPr lang="pt-BR" sz="2200" dirty="0"/>
              <a:t>: R$ 1,00 fixo por mês se a atividade for comércio ou indústria;</a:t>
            </a:r>
            <a:br>
              <a:rPr lang="pt-BR" sz="2200" dirty="0"/>
            </a:br>
            <a:r>
              <a:rPr lang="pt-BR" sz="2200" dirty="0"/>
              <a:t>- </a:t>
            </a:r>
            <a:r>
              <a:rPr lang="pt-BR" sz="2200" b="1" dirty="0"/>
              <a:t>Para o Município</a:t>
            </a:r>
            <a:r>
              <a:rPr lang="pt-BR" sz="2200" dirty="0"/>
              <a:t>: R$ 5,00 fixos por mês se a atividade for prestação de serviços.</a:t>
            </a:r>
          </a:p>
          <a:p>
            <a:r>
              <a:rPr lang="pt-BR" sz="2200" b="1" dirty="0" smtClean="0"/>
              <a:t>Pagamento: </a:t>
            </a:r>
            <a:r>
              <a:rPr lang="pt-BR" sz="2200" dirty="0"/>
              <a:t>DAS - Documento de Arrecadação do Simples Nacional</a:t>
            </a:r>
            <a:br>
              <a:rPr lang="pt-BR" sz="2200" dirty="0"/>
            </a:br>
            <a:endParaRPr lang="pt-BR" sz="2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31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380599"/>
            <a:ext cx="8750206" cy="5124480"/>
          </a:xfrm>
          <a:prstGeom prst="rect">
            <a:avLst/>
          </a:prstGeom>
        </p:spPr>
        <p:txBody>
          <a:bodyPr wrap="square">
            <a:spAutoFit/>
          </a:bodyPr>
          <a:lstStyle/>
          <a:p>
            <a:r>
              <a:rPr lang="pt-BR" sz="3500" b="1" dirty="0" smtClean="0">
                <a:solidFill>
                  <a:schemeClr val="accent1">
                    <a:lumMod val="75000"/>
                  </a:schemeClr>
                </a:solidFill>
                <a:sym typeface="Wingdings" pitchFamily="2" charset="2"/>
              </a:rPr>
              <a:t>3. Constituição </a:t>
            </a:r>
            <a:r>
              <a:rPr lang="pt-BR" sz="3500" b="1" dirty="0" smtClean="0">
                <a:solidFill>
                  <a:schemeClr val="accent1">
                    <a:lumMod val="75000"/>
                  </a:schemeClr>
                </a:solidFill>
                <a:sym typeface="Wingdings" pitchFamily="2" charset="2"/>
              </a:rPr>
              <a:t>de Empresa</a:t>
            </a:r>
          </a:p>
          <a:p>
            <a:endParaRPr lang="pt-BR" sz="3000" b="1" dirty="0">
              <a:solidFill>
                <a:schemeClr val="accent1">
                  <a:lumMod val="75000"/>
                </a:schemeClr>
              </a:solidFill>
              <a:sym typeface="Wingdings" pitchFamily="2" charset="2"/>
            </a:endParaRPr>
          </a:p>
          <a:p>
            <a:r>
              <a:rPr lang="pt-BR" sz="3000" b="1" dirty="0" err="1" smtClean="0">
                <a:solidFill>
                  <a:schemeClr val="accent1">
                    <a:lumMod val="75000"/>
                  </a:schemeClr>
                </a:solidFill>
                <a:sym typeface="Wingdings" pitchFamily="2" charset="2"/>
              </a:rPr>
              <a:t>Micro-empresa</a:t>
            </a:r>
            <a:r>
              <a:rPr lang="pt-BR" sz="3000" b="1" dirty="0" smtClean="0">
                <a:solidFill>
                  <a:schemeClr val="accent1">
                    <a:lumMod val="75000"/>
                  </a:schemeClr>
                </a:solidFill>
                <a:sym typeface="Wingdings" pitchFamily="2" charset="2"/>
              </a:rPr>
              <a:t>: </a:t>
            </a:r>
            <a:r>
              <a:rPr lang="pt-BR" sz="2800" dirty="0">
                <a:sym typeface="Wingdings" pitchFamily="2" charset="2"/>
              </a:rPr>
              <a:t>até </a:t>
            </a:r>
            <a:r>
              <a:rPr lang="pt-BR" sz="2800" dirty="0" smtClean="0">
                <a:sym typeface="Wingdings" pitchFamily="2" charset="2"/>
              </a:rPr>
              <a:t>R$ 120.000/ano</a:t>
            </a:r>
            <a:endParaRPr lang="pt-BR" sz="2800" dirty="0">
              <a:sym typeface="Wingdings" pitchFamily="2" charset="2"/>
            </a:endParaRPr>
          </a:p>
          <a:p>
            <a:endParaRPr lang="pt-BR" sz="3000" b="1" dirty="0" smtClean="0">
              <a:solidFill>
                <a:schemeClr val="accent1">
                  <a:lumMod val="75000"/>
                </a:schemeClr>
              </a:solidFill>
              <a:sym typeface="Wingdings" pitchFamily="2" charset="2"/>
            </a:endParaRPr>
          </a:p>
          <a:p>
            <a:r>
              <a:rPr lang="pt-BR" sz="3000" b="1" dirty="0" smtClean="0">
                <a:solidFill>
                  <a:schemeClr val="accent1">
                    <a:lumMod val="75000"/>
                  </a:schemeClr>
                </a:solidFill>
                <a:sym typeface="Wingdings" pitchFamily="2" charset="2"/>
              </a:rPr>
              <a:t>Empresa de pequeno porte: </a:t>
            </a:r>
            <a:r>
              <a:rPr lang="pt-BR" sz="2800" dirty="0">
                <a:sym typeface="Wingdings" pitchFamily="2" charset="2"/>
              </a:rPr>
              <a:t>entre R$ 120.000 </a:t>
            </a:r>
            <a:r>
              <a:rPr lang="pt-BR" sz="2800" dirty="0">
                <a:sym typeface="Wingdings" pitchFamily="2" charset="2"/>
              </a:rPr>
              <a:t>e 1.200.000</a:t>
            </a:r>
          </a:p>
          <a:p>
            <a:endParaRPr lang="pt-BR" sz="3000" dirty="0">
              <a:solidFill>
                <a:schemeClr val="accent1">
                  <a:lumMod val="75000"/>
                </a:schemeClr>
              </a:solidFill>
              <a:sym typeface="Wingdings" pitchFamily="2" charset="2"/>
            </a:endParaRPr>
          </a:p>
          <a:p>
            <a:r>
              <a:rPr lang="pt-BR" sz="3000" dirty="0" smtClean="0">
                <a:solidFill>
                  <a:schemeClr val="accent1">
                    <a:lumMod val="75000"/>
                  </a:schemeClr>
                </a:solidFill>
                <a:sym typeface="Wingdings" pitchFamily="2" charset="2"/>
              </a:rPr>
              <a:t>Pagamento do Simples: </a:t>
            </a:r>
            <a:r>
              <a:rPr lang="pt-BR" sz="2800" dirty="0"/>
              <a:t>Sistema Integrado de Pagamento de Impostos e Contribuições das Microempresas e Empresas de Pequeno </a:t>
            </a:r>
            <a:r>
              <a:rPr lang="pt-BR" sz="2800" dirty="0" smtClean="0"/>
              <a:t>Porte;  baseado na receita bruta; </a:t>
            </a:r>
            <a:endParaRPr lang="pt-BR" sz="2800" dirty="0" smtClean="0"/>
          </a:p>
          <a:p>
            <a:r>
              <a:rPr lang="pt-BR" sz="2800" dirty="0" smtClean="0"/>
              <a:t>menor </a:t>
            </a:r>
            <a:r>
              <a:rPr lang="pt-BR" sz="2800" dirty="0" smtClean="0"/>
              <a:t>formalidade na escrituração contábil.</a:t>
            </a:r>
            <a:endParaRPr lang="pt-BR" sz="2800" dirty="0" smtClean="0">
              <a:sym typeface="Wingdings" pitchFamily="2" charset="2"/>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 t="3796" r="55807" b="21316"/>
          <a:stretch/>
        </p:blipFill>
        <p:spPr bwMode="auto">
          <a:xfrm>
            <a:off x="7740352" y="4561712"/>
            <a:ext cx="1403647" cy="229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8286808" cy="5832366"/>
          </a:xfrm>
          <a:prstGeom prst="rect">
            <a:avLst/>
          </a:prstGeom>
        </p:spPr>
        <p:txBody>
          <a:bodyPr wrap="square">
            <a:spAutoFit/>
          </a:bodyPr>
          <a:lstStyle/>
          <a:p>
            <a:pPr algn="ctr"/>
            <a:r>
              <a:rPr lang="pt-BR" sz="4000" b="1" dirty="0" smtClean="0">
                <a:solidFill>
                  <a:srgbClr val="7030A0"/>
                </a:solidFill>
                <a:latin typeface="Calibri" pitchFamily="34" charset="0"/>
              </a:rPr>
              <a:t>COMENTÁRIOS...</a:t>
            </a:r>
          </a:p>
          <a:p>
            <a:pPr algn="ctr"/>
            <a:endParaRPr lang="pt-BR" sz="2500" dirty="0" smtClean="0">
              <a:solidFill>
                <a:srgbClr val="7030A0"/>
              </a:solidFill>
              <a:latin typeface="Calibri" pitchFamily="34" charset="0"/>
            </a:endParaRPr>
          </a:p>
          <a:p>
            <a:pPr>
              <a:buFont typeface="Arial" pitchFamily="34" charset="0"/>
              <a:buChar char="•"/>
            </a:pPr>
            <a:r>
              <a:rPr lang="pt-BR" sz="2800" b="1" dirty="0" smtClean="0">
                <a:solidFill>
                  <a:srgbClr val="7030A0"/>
                </a:solidFill>
              </a:rPr>
              <a:t>Sistemática da contratação bastante inflexível e onerosa </a:t>
            </a:r>
            <a:r>
              <a:rPr lang="pt-BR" sz="2800" dirty="0" smtClean="0"/>
              <a:t>ao contratante, de difícil cumprimento </a:t>
            </a:r>
            <a:r>
              <a:rPr lang="pt-BR" sz="2800" dirty="0" smtClean="0">
                <a:sym typeface="Wingdings" pitchFamily="2" charset="2"/>
              </a:rPr>
              <a:t> nota contratual e contrato de trabalho.</a:t>
            </a:r>
          </a:p>
          <a:p>
            <a:r>
              <a:rPr lang="pt-BR" sz="2800" dirty="0" smtClean="0">
                <a:sym typeface="Wingdings" pitchFamily="2" charset="2"/>
              </a:rPr>
              <a:t>CONSEQUÊNCIA: </a:t>
            </a:r>
            <a:r>
              <a:rPr lang="pt-BR" sz="2800" dirty="0" smtClean="0"/>
              <a:t>intensa informalidade do trabalho artístico;</a:t>
            </a:r>
          </a:p>
          <a:p>
            <a:endParaRPr lang="pt-BR" sz="2800" b="1" dirty="0" smtClean="0">
              <a:sym typeface="Wingdings" pitchFamily="2" charset="2"/>
            </a:endParaRPr>
          </a:p>
          <a:p>
            <a:pPr>
              <a:buFont typeface="Arial" pitchFamily="34" charset="0"/>
              <a:buChar char="•"/>
            </a:pPr>
            <a:r>
              <a:rPr lang="pt-BR" sz="2800" b="1" dirty="0" smtClean="0">
                <a:solidFill>
                  <a:srgbClr val="7030A0"/>
                </a:solidFill>
                <a:sym typeface="Wingdings" pitchFamily="2" charset="2"/>
              </a:rPr>
              <a:t>Trabalho irregular</a:t>
            </a:r>
          </a:p>
          <a:p>
            <a:r>
              <a:rPr lang="pt-BR" sz="2800" dirty="0" smtClean="0">
                <a:sym typeface="Wingdings" pitchFamily="2" charset="2"/>
              </a:rPr>
              <a:t>CONSEQUÊNCIA: dificuldade </a:t>
            </a:r>
          </a:p>
          <a:p>
            <a:r>
              <a:rPr lang="pt-BR" sz="2800" dirty="0" smtClean="0">
                <a:sym typeface="Wingdings" pitchFamily="2" charset="2"/>
              </a:rPr>
              <a:t>de aposentadoria pelo INSS, </a:t>
            </a:r>
          </a:p>
          <a:p>
            <a:r>
              <a:rPr lang="pt-BR" sz="2800" dirty="0" smtClean="0">
                <a:sym typeface="Wingdings" pitchFamily="2" charset="2"/>
              </a:rPr>
              <a:t>licenças médicas e demais </a:t>
            </a:r>
          </a:p>
          <a:p>
            <a:r>
              <a:rPr lang="pt-BR" sz="2800" dirty="0" smtClean="0">
                <a:sym typeface="Wingdings" pitchFamily="2" charset="2"/>
              </a:rPr>
              <a:t>direitos trabalhistas.</a:t>
            </a: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6450" y="3789041"/>
            <a:ext cx="3678972" cy="252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059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34" y="3645024"/>
            <a:ext cx="8358246" cy="2862322"/>
          </a:xfrm>
          <a:prstGeom prst="rect">
            <a:avLst/>
          </a:prstGeom>
        </p:spPr>
        <p:txBody>
          <a:bodyPr wrap="square">
            <a:spAutoFit/>
          </a:bodyPr>
          <a:lstStyle/>
          <a:p>
            <a:pPr algn="ctr"/>
            <a:r>
              <a:rPr lang="pt-BR" sz="3000" b="1" dirty="0" smtClean="0">
                <a:solidFill>
                  <a:srgbClr val="7030A0"/>
                </a:solidFill>
              </a:rPr>
              <a:t>Há ausência de lei tributária e trabalhista específica para a área cultural.</a:t>
            </a:r>
          </a:p>
          <a:p>
            <a:pPr algn="ctr"/>
            <a:endParaRPr lang="pt-BR" sz="3000" b="1" dirty="0" smtClean="0"/>
          </a:p>
          <a:p>
            <a:pPr algn="ctr"/>
            <a:r>
              <a:rPr lang="pt-BR" sz="3000" dirty="0" smtClean="0"/>
              <a:t>A atividade não possui regras que facilitem a contratação de pessoas no setor, não apenas de artistas, mas também de prestadores de serviço </a:t>
            </a:r>
            <a:endParaRPr lang="pt-BR" sz="30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617" y="16024"/>
            <a:ext cx="9112467" cy="33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611560" y="528057"/>
            <a:ext cx="8208912" cy="5709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pt-BR" sz="2400" b="1" dirty="0" smtClean="0">
                <a:solidFill>
                  <a:srgbClr val="7030A0"/>
                </a:solidFill>
                <a:latin typeface="Arial" pitchFamily="34" charset="0"/>
                <a:cs typeface="Arial" pitchFamily="34" charset="0"/>
              </a:rPr>
              <a:t>Diretriz </a:t>
            </a:r>
            <a:r>
              <a:rPr lang="pt-BR" sz="2400" b="1" dirty="0" smtClean="0">
                <a:solidFill>
                  <a:srgbClr val="7030A0"/>
                </a:solidFill>
                <a:latin typeface="Arial" pitchFamily="34" charset="0"/>
                <a:cs typeface="Arial" pitchFamily="34" charset="0"/>
              </a:rPr>
              <a:t>do PNC: </a:t>
            </a:r>
            <a:r>
              <a:rPr lang="pt-BR" sz="2400" dirty="0" smtClean="0">
                <a:solidFill>
                  <a:srgbClr val="7030A0"/>
                </a:solidFill>
              </a:rPr>
              <a:t>do desenvolvimento sustentável: ampliar a participação da cultura no desenvolvimento socioeconômico, promover as condições necessárias para  a consolidação da economia da cultura, induzir estratégias de sustentabilidade nos processos culturais</a:t>
            </a:r>
            <a:r>
              <a:rPr lang="pt-BR" sz="2400" dirty="0">
                <a:solidFill>
                  <a:srgbClr val="7030A0"/>
                </a:solidFill>
              </a:rPr>
              <a:t>.</a:t>
            </a:r>
            <a:endParaRPr lang="pt-BR" sz="2400" b="1" dirty="0" smtClean="0">
              <a:solidFill>
                <a:srgbClr val="7030A0"/>
              </a:solidFill>
              <a:latin typeface="Arial" pitchFamily="34" charset="0"/>
              <a:cs typeface="Arial" pitchFamily="34" charset="0"/>
              <a:sym typeface="Wingdings" pitchFamily="2" charset="2"/>
            </a:endParaRPr>
          </a:p>
          <a:p>
            <a:pPr algn="ctr"/>
            <a:endParaRPr lang="pt-BR" sz="3500" b="1" dirty="0" smtClean="0">
              <a:solidFill>
                <a:schemeClr val="tx1"/>
              </a:solidFill>
              <a:latin typeface="Arial" pitchFamily="34" charset="0"/>
              <a:cs typeface="Arial" pitchFamily="34" charset="0"/>
            </a:endParaRPr>
          </a:p>
          <a:p>
            <a:pPr algn="ctr"/>
            <a:r>
              <a:rPr lang="pt-BR" sz="3000" b="1" dirty="0" smtClean="0">
                <a:solidFill>
                  <a:schemeClr val="tx1"/>
                </a:solidFill>
                <a:latin typeface="Arial" pitchFamily="34" charset="0"/>
                <a:cs typeface="Arial" pitchFamily="34" charset="0"/>
              </a:rPr>
              <a:t>Estratégia 4.4: </a:t>
            </a:r>
            <a:r>
              <a:rPr lang="pt-BR" sz="3000" dirty="0" smtClean="0">
                <a:solidFill>
                  <a:schemeClr val="tx1"/>
                </a:solidFill>
              </a:rPr>
              <a:t> </a:t>
            </a:r>
          </a:p>
          <a:p>
            <a:pPr algn="ctr"/>
            <a:r>
              <a:rPr lang="pt-BR" sz="3000" dirty="0" smtClean="0">
                <a:solidFill>
                  <a:schemeClr val="tx1"/>
                </a:solidFill>
              </a:rPr>
              <a:t>Avançar na qualificação do trabalhador da cultura, assegurando condições de trabalho, emprego e renda, promovendo a profissionalização do setor, dando atenção a áreas de vulnerabilidade social e de precarização urbana e a segmentos populacionais marginalizados</a:t>
            </a:r>
            <a:endParaRPr lang="pt-BR" sz="3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15040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611560" y="476672"/>
            <a:ext cx="8064896" cy="56015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pt-BR" sz="3000" b="1" dirty="0" smtClean="0">
                <a:solidFill>
                  <a:srgbClr val="7030A0"/>
                </a:solidFill>
                <a:latin typeface="Arial" pitchFamily="34" charset="0"/>
                <a:cs typeface="Arial" pitchFamily="34" charset="0"/>
              </a:rPr>
              <a:t>METAS DO PNC:</a:t>
            </a:r>
          </a:p>
          <a:p>
            <a:pPr algn="ctr"/>
            <a:endParaRPr lang="pt-BR" sz="2000" b="1" dirty="0" smtClean="0">
              <a:solidFill>
                <a:srgbClr val="002060"/>
              </a:solidFill>
              <a:latin typeface="Arial" pitchFamily="34" charset="0"/>
              <a:cs typeface="Arial" pitchFamily="34" charset="0"/>
            </a:endParaRPr>
          </a:p>
          <a:p>
            <a:r>
              <a:rPr lang="pt-BR" sz="2200" dirty="0" smtClean="0">
                <a:solidFill>
                  <a:schemeClr val="tx1"/>
                </a:solidFill>
                <a:latin typeface="Arial" pitchFamily="34" charset="0"/>
                <a:cs typeface="Arial" pitchFamily="34" charset="0"/>
              </a:rPr>
              <a:t>Meta </a:t>
            </a:r>
            <a:r>
              <a:rPr lang="pt-BR" sz="2200" dirty="0">
                <a:solidFill>
                  <a:schemeClr val="tx1"/>
                </a:solidFill>
                <a:latin typeface="Arial" pitchFamily="34" charset="0"/>
                <a:cs typeface="Arial" pitchFamily="34" charset="0"/>
              </a:rPr>
              <a:t>11) Aumento em 95% no emprego formal do setor </a:t>
            </a:r>
            <a:r>
              <a:rPr lang="pt-BR" sz="2200" dirty="0" smtClean="0">
                <a:solidFill>
                  <a:schemeClr val="tx1"/>
                </a:solidFill>
                <a:latin typeface="Arial" pitchFamily="34" charset="0"/>
                <a:cs typeface="Arial" pitchFamily="34" charset="0"/>
              </a:rPr>
              <a:t>cultural;</a:t>
            </a:r>
          </a:p>
          <a:p>
            <a:endParaRPr lang="pt-BR" sz="2200" dirty="0">
              <a:solidFill>
                <a:schemeClr val="tx1"/>
              </a:solidFill>
              <a:latin typeface="Arial" pitchFamily="34" charset="0"/>
              <a:cs typeface="Arial" pitchFamily="34" charset="0"/>
            </a:endParaRPr>
          </a:p>
          <a:p>
            <a:r>
              <a:rPr lang="pt-BR" sz="2200" dirty="0">
                <a:solidFill>
                  <a:schemeClr val="tx1"/>
                </a:solidFill>
                <a:latin typeface="Arial" pitchFamily="34" charset="0"/>
                <a:cs typeface="Arial" pitchFamily="34" charset="0"/>
              </a:rPr>
              <a:t>Meta 15) Aumento em 150% de cursos técnicos, habilitados pelo Ministério da </a:t>
            </a:r>
            <a:r>
              <a:rPr lang="pt-BR" sz="2200" dirty="0" smtClean="0">
                <a:solidFill>
                  <a:schemeClr val="tx1"/>
                </a:solidFill>
                <a:latin typeface="Arial" pitchFamily="34" charset="0"/>
                <a:cs typeface="Arial" pitchFamily="34" charset="0"/>
              </a:rPr>
              <a:t>Educação </a:t>
            </a:r>
            <a:r>
              <a:rPr lang="pt-BR" sz="2200" dirty="0">
                <a:solidFill>
                  <a:schemeClr val="tx1"/>
                </a:solidFill>
                <a:latin typeface="Arial" pitchFamily="34" charset="0"/>
                <a:cs typeface="Arial" pitchFamily="34" charset="0"/>
              </a:rPr>
              <a:t>(MEC), no campo da Arte e Cultura com proporcional aumento de </a:t>
            </a:r>
            <a:r>
              <a:rPr lang="pt-BR" sz="2200" dirty="0" smtClean="0">
                <a:solidFill>
                  <a:schemeClr val="tx1"/>
                </a:solidFill>
                <a:latin typeface="Arial" pitchFamily="34" charset="0"/>
                <a:cs typeface="Arial" pitchFamily="34" charset="0"/>
              </a:rPr>
              <a:t>vagas;</a:t>
            </a:r>
          </a:p>
          <a:p>
            <a:endParaRPr lang="pt-BR" sz="2200" dirty="0">
              <a:solidFill>
                <a:schemeClr val="tx1"/>
              </a:solidFill>
              <a:latin typeface="Arial" pitchFamily="34" charset="0"/>
              <a:cs typeface="Arial" pitchFamily="34" charset="0"/>
            </a:endParaRPr>
          </a:p>
          <a:p>
            <a:r>
              <a:rPr lang="pt-BR" sz="2200" dirty="0">
                <a:solidFill>
                  <a:schemeClr val="tx1"/>
                </a:solidFill>
                <a:latin typeface="Arial" pitchFamily="34" charset="0"/>
                <a:cs typeface="Arial" pitchFamily="34" charset="0"/>
              </a:rPr>
              <a:t>Meta 16) Aumento em 200% de vagas de graduação e pós-graduação nas áreas do </a:t>
            </a:r>
            <a:r>
              <a:rPr lang="pt-BR" sz="2200" dirty="0" smtClean="0">
                <a:solidFill>
                  <a:schemeClr val="tx1"/>
                </a:solidFill>
                <a:latin typeface="Arial" pitchFamily="34" charset="0"/>
                <a:cs typeface="Arial" pitchFamily="34" charset="0"/>
              </a:rPr>
              <a:t>conhecimento </a:t>
            </a:r>
            <a:r>
              <a:rPr lang="pt-BR" sz="2200" dirty="0">
                <a:solidFill>
                  <a:schemeClr val="tx1"/>
                </a:solidFill>
                <a:latin typeface="Arial" pitchFamily="34" charset="0"/>
                <a:cs typeface="Arial" pitchFamily="34" charset="0"/>
              </a:rPr>
              <a:t>relacionadas às linguagens artísticas, patrimônio cultural e demais áreas </a:t>
            </a:r>
            <a:r>
              <a:rPr lang="pt-BR" sz="2200" dirty="0" smtClean="0">
                <a:solidFill>
                  <a:schemeClr val="tx1"/>
                </a:solidFill>
                <a:latin typeface="Arial" pitchFamily="34" charset="0"/>
                <a:cs typeface="Arial" pitchFamily="34" charset="0"/>
              </a:rPr>
              <a:t>da </a:t>
            </a:r>
            <a:r>
              <a:rPr lang="pt-BR" sz="2200" dirty="0">
                <a:solidFill>
                  <a:schemeClr val="tx1"/>
                </a:solidFill>
                <a:latin typeface="Arial" pitchFamily="34" charset="0"/>
                <a:cs typeface="Arial" pitchFamily="34" charset="0"/>
              </a:rPr>
              <a:t>cultura, com aumento proporcional do número de </a:t>
            </a:r>
            <a:r>
              <a:rPr lang="pt-BR" sz="2200" dirty="0" smtClean="0">
                <a:solidFill>
                  <a:schemeClr val="tx1"/>
                </a:solidFill>
                <a:latin typeface="Arial" pitchFamily="34" charset="0"/>
                <a:cs typeface="Arial" pitchFamily="34" charset="0"/>
              </a:rPr>
              <a:t>bolsas;</a:t>
            </a:r>
          </a:p>
          <a:p>
            <a:endParaRPr lang="pt-BR" sz="2200" dirty="0">
              <a:solidFill>
                <a:schemeClr val="tx1"/>
              </a:solidFill>
              <a:latin typeface="Arial" pitchFamily="34" charset="0"/>
              <a:cs typeface="Arial" pitchFamily="34" charset="0"/>
            </a:endParaRPr>
          </a:p>
          <a:p>
            <a:r>
              <a:rPr lang="pt-BR" sz="2200" dirty="0">
                <a:solidFill>
                  <a:schemeClr val="tx1"/>
                </a:solidFill>
                <a:latin typeface="Arial" pitchFamily="34" charset="0"/>
                <a:cs typeface="Arial" pitchFamily="34" charset="0"/>
              </a:rPr>
              <a:t>Meta 17) 20 mil trabalhadores da cultura com saberes reconhecidos e certificados pelo </a:t>
            </a:r>
            <a:r>
              <a:rPr lang="pt-BR" sz="2200" dirty="0" smtClean="0">
                <a:solidFill>
                  <a:schemeClr val="tx1"/>
                </a:solidFill>
                <a:latin typeface="Arial" pitchFamily="34" charset="0"/>
                <a:cs typeface="Arial" pitchFamily="34" charset="0"/>
              </a:rPr>
              <a:t>(</a:t>
            </a:r>
            <a:r>
              <a:rPr lang="pt-BR" sz="2200" dirty="0">
                <a:solidFill>
                  <a:schemeClr val="tx1"/>
                </a:solidFill>
                <a:latin typeface="Arial" pitchFamily="34" charset="0"/>
                <a:cs typeface="Arial" pitchFamily="34" charset="0"/>
              </a:rPr>
              <a:t>MEC</a:t>
            </a:r>
            <a:r>
              <a:rPr lang="pt-BR" sz="2200" dirty="0" smtClean="0">
                <a:solidFill>
                  <a:schemeClr val="tx1"/>
                </a:solidFill>
                <a:latin typeface="Arial" pitchFamily="34" charset="0"/>
                <a:cs typeface="Arial" pitchFamily="34" charset="0"/>
              </a:rPr>
              <a:t>).</a:t>
            </a:r>
            <a:endParaRPr lang="pt-BR" sz="2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9175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214290"/>
            <a:ext cx="8286808" cy="5647700"/>
          </a:xfrm>
          <a:prstGeom prst="rect">
            <a:avLst/>
          </a:prstGeom>
          <a:noFill/>
        </p:spPr>
        <p:txBody>
          <a:bodyPr wrap="square" rtlCol="0">
            <a:spAutoFit/>
          </a:bodyPr>
          <a:lstStyle/>
          <a:p>
            <a:pPr marL="514350" indent="-514350">
              <a:buAutoNum type="arabicPeriod"/>
            </a:pPr>
            <a:r>
              <a:rPr lang="pt-BR" sz="3600" b="1" dirty="0" smtClean="0">
                <a:solidFill>
                  <a:srgbClr val="7030A0"/>
                </a:solidFill>
                <a:latin typeface="Calibri" pitchFamily="34" charset="0"/>
              </a:rPr>
              <a:t>LEI DOS ARTISTAS: QUANDO HÁ </a:t>
            </a:r>
          </a:p>
          <a:p>
            <a:r>
              <a:rPr lang="pt-BR" sz="3600" b="1" dirty="0" smtClean="0">
                <a:solidFill>
                  <a:srgbClr val="7030A0"/>
                </a:solidFill>
                <a:latin typeface="Calibri" pitchFamily="34" charset="0"/>
              </a:rPr>
              <a:t>VÍNCULO EMPREGATÍCIO</a:t>
            </a:r>
            <a:endParaRPr lang="pt-BR" sz="3600" b="1" dirty="0" smtClean="0">
              <a:solidFill>
                <a:srgbClr val="7030A0"/>
              </a:solidFill>
              <a:latin typeface="Calibri" pitchFamily="34" charset="0"/>
            </a:endParaRPr>
          </a:p>
          <a:p>
            <a:pPr algn="ctr"/>
            <a:endParaRPr kumimoji="0" lang="pt-BR" sz="3500" b="1" i="0" u="none" strike="noStrike" cap="none" normalizeH="0" baseline="0" dirty="0" smtClean="0">
              <a:ln>
                <a:noFill/>
              </a:ln>
              <a:effectLst/>
              <a:latin typeface="Calibri" pitchFamily="34" charset="0"/>
              <a:cs typeface="Arial" pitchFamily="34" charset="0"/>
            </a:endParaRPr>
          </a:p>
          <a:p>
            <a:pPr algn="ctr"/>
            <a:r>
              <a:rPr kumimoji="0" lang="pt-BR" sz="3200" b="1" i="0" u="none" strike="noStrike" cap="none" normalizeH="0" baseline="0" dirty="0" smtClean="0">
                <a:ln>
                  <a:noFill/>
                </a:ln>
                <a:effectLst/>
                <a:latin typeface="Calibri" pitchFamily="34" charset="0"/>
                <a:cs typeface="Arial" pitchFamily="34" charset="0"/>
              </a:rPr>
              <a:t>LEI Nº 6.533, DE 24 DE MAIO DE 1978.</a:t>
            </a:r>
          </a:p>
          <a:p>
            <a:pPr algn="ctr"/>
            <a:r>
              <a:rPr lang="pt-BR" sz="3200" dirty="0" smtClean="0">
                <a:latin typeface="Calibri" pitchFamily="34" charset="0"/>
              </a:rPr>
              <a:t>Dispõe sobre a regulamentação das profissões de Artistas e de técnico em Espetáculos de Diversões, e dá outras providências.</a:t>
            </a:r>
          </a:p>
          <a:p>
            <a:pPr algn="ctr"/>
            <a:endParaRPr lang="pt-BR" sz="3200" b="1" dirty="0" smtClean="0">
              <a:latin typeface="Calibri" pitchFamily="34" charset="0"/>
            </a:endParaRPr>
          </a:p>
          <a:p>
            <a:pPr algn="ctr"/>
            <a:r>
              <a:rPr lang="pt-BR" sz="3200" b="1" dirty="0" smtClean="0">
                <a:latin typeface="Calibri" pitchFamily="34" charset="0"/>
              </a:rPr>
              <a:t>DECRETO Nº 82.385/78 </a:t>
            </a:r>
          </a:p>
          <a:p>
            <a:pPr algn="ctr"/>
            <a:r>
              <a:rPr lang="pt-BR" sz="3200" dirty="0" smtClean="0">
                <a:latin typeface="Calibri" pitchFamily="34" charset="0"/>
              </a:rPr>
              <a:t>Regulamenta a Lei do Artista e Técnico em espetáculos.</a:t>
            </a:r>
            <a:endParaRPr lang="pt-BR" sz="3500" b="1"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17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500042"/>
            <a:ext cx="7786742" cy="4939814"/>
          </a:xfrm>
          <a:prstGeom prst="rect">
            <a:avLst/>
          </a:prstGeom>
        </p:spPr>
        <p:txBody>
          <a:bodyPr wrap="square">
            <a:spAutoFit/>
          </a:bodyPr>
          <a:lstStyle/>
          <a:p>
            <a:r>
              <a:rPr lang="pt-BR" sz="3600" b="1" dirty="0" smtClean="0">
                <a:latin typeface="Calibri" pitchFamily="34" charset="0"/>
              </a:rPr>
              <a:t>1.1. CONTEXTO DA </a:t>
            </a:r>
            <a:r>
              <a:rPr lang="pt-BR" sz="3600" b="1" dirty="0" smtClean="0">
                <a:latin typeface="Calibri" pitchFamily="34" charset="0"/>
              </a:rPr>
              <a:t>LEI</a:t>
            </a:r>
          </a:p>
          <a:p>
            <a:pPr>
              <a:buFont typeface="Arial" pitchFamily="34" charset="0"/>
              <a:buChar char="•"/>
            </a:pPr>
            <a:endParaRPr lang="pt-BR" sz="2500" dirty="0" smtClean="0">
              <a:latin typeface="Calibri" pitchFamily="34" charset="0"/>
            </a:endParaRP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Criada durante a ditadura militar;</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Enorme avanço legislativo à época, com representação dos setores artísticos brasileiros;</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Proteção dos interesses dos profissionais das artes cênicas, do cinema e da televisão;</a:t>
            </a:r>
          </a:p>
          <a:p>
            <a:pPr>
              <a:buFont typeface="Arial" pitchFamily="34" charset="0"/>
              <a:buChar char="•"/>
            </a:pPr>
            <a:endParaRPr lang="pt-BR" sz="2500" dirty="0" smtClean="0">
              <a:latin typeface="Calibri" pitchFamily="34" charset="0"/>
            </a:endParaRPr>
          </a:p>
          <a:p>
            <a:pPr>
              <a:buFont typeface="Arial" pitchFamily="34" charset="0"/>
              <a:buChar char="•"/>
            </a:pPr>
            <a:r>
              <a:rPr lang="pt-BR" sz="2500" dirty="0" smtClean="0">
                <a:latin typeface="Calibri" pitchFamily="34" charset="0"/>
              </a:rPr>
              <a:t>Anteriormente: músicos, Lei nº. 3.857/60.</a:t>
            </a:r>
            <a:endParaRPr lang="pt-BR" sz="2500" dirty="0">
              <a:latin typeface="Calibri"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357166"/>
            <a:ext cx="8286808" cy="5262979"/>
          </a:xfrm>
          <a:prstGeom prst="rect">
            <a:avLst/>
          </a:prstGeom>
          <a:noFill/>
        </p:spPr>
        <p:txBody>
          <a:bodyPr wrap="square" rtlCol="0">
            <a:spAutoFit/>
          </a:bodyPr>
          <a:lstStyle/>
          <a:p>
            <a:r>
              <a:rPr lang="pt-BR" sz="3600" b="1" dirty="0" smtClean="0">
                <a:latin typeface="Calibri" pitchFamily="34" charset="0"/>
              </a:rPr>
              <a:t>1.2. CONCEITOS</a:t>
            </a:r>
            <a:endParaRPr lang="pt-BR" sz="3600" b="1" dirty="0" smtClean="0">
              <a:latin typeface="Calibri" pitchFamily="34" charset="0"/>
            </a:endParaRPr>
          </a:p>
          <a:p>
            <a:pPr algn="ctr"/>
            <a:endParaRPr kumimoji="0" lang="pt-BR" sz="2500" b="1" i="0" u="none" strike="noStrike" cap="none" normalizeH="0" baseline="0" dirty="0" smtClean="0">
              <a:ln>
                <a:noFill/>
              </a:ln>
              <a:effectLst/>
              <a:latin typeface="Calibri" pitchFamily="34" charset="0"/>
              <a:cs typeface="Arial" pitchFamily="34" charset="0"/>
            </a:endParaRPr>
          </a:p>
          <a:p>
            <a:r>
              <a:rPr lang="pt-BR" sz="2500" b="1" dirty="0"/>
              <a:t> I - Artista, </a:t>
            </a:r>
            <a:r>
              <a:rPr lang="pt-BR" sz="2500" dirty="0"/>
              <a:t>o profissional que cria, interpreta ou executa obra de caráter cultural de qualquer natureza, para efeito de exibição ou divulgação pública, através de meios de comunicação de massa ou em locais onde se realizam espetáculos de diversão pública</a:t>
            </a:r>
            <a:r>
              <a:rPr lang="pt-BR" sz="2500" dirty="0" smtClean="0"/>
              <a:t>;</a:t>
            </a:r>
          </a:p>
          <a:p>
            <a:endParaRPr lang="pt-BR" sz="2500" dirty="0"/>
          </a:p>
          <a:p>
            <a:r>
              <a:rPr lang="pt-BR" sz="2500" b="1" dirty="0" smtClean="0"/>
              <a:t>II </a:t>
            </a:r>
            <a:r>
              <a:rPr lang="pt-BR" sz="2500" b="1" dirty="0"/>
              <a:t>- Técnico em Espetáculos de Diversões, </a:t>
            </a:r>
            <a:r>
              <a:rPr lang="pt-BR" sz="2500" dirty="0"/>
              <a:t>o profissional que, mesmo em caráter auxiliar, participa, individualmente ou em grupo, de atividade profissional ligada diretamente à elaboração, registro, apresentação ou conservação de programas, espetáculos e produções</a:t>
            </a:r>
            <a:r>
              <a:rPr lang="pt-BR" sz="2500" dirty="0" smtClean="0"/>
              <a:t>.</a:t>
            </a:r>
            <a:endParaRPr lang="pt-BR" sz="3000" b="1"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286808" cy="5709255"/>
          </a:xfrm>
          <a:prstGeom prst="rect">
            <a:avLst/>
          </a:prstGeom>
          <a:noFill/>
        </p:spPr>
        <p:txBody>
          <a:bodyPr wrap="square" rtlCol="0">
            <a:spAutoFit/>
          </a:bodyPr>
          <a:lstStyle/>
          <a:p>
            <a:r>
              <a:rPr lang="pt-BR" sz="3600" b="1" dirty="0">
                <a:latin typeface="Calibri" pitchFamily="34" charset="0"/>
              </a:rPr>
              <a:t>1.3. QUEM ESTÁ SUJEITO A LEI?</a:t>
            </a:r>
          </a:p>
          <a:p>
            <a:pPr algn="ctr"/>
            <a:endParaRPr kumimoji="0" lang="pt-BR" sz="2500" b="1" i="0" u="none" strike="noStrike" cap="none" normalizeH="0" baseline="0" dirty="0" smtClean="0">
              <a:ln>
                <a:noFill/>
              </a:ln>
              <a:effectLst/>
              <a:latin typeface="Calibri" pitchFamily="34" charset="0"/>
              <a:cs typeface="Arial" pitchFamily="34" charset="0"/>
            </a:endParaRPr>
          </a:p>
          <a:p>
            <a:pPr algn="just"/>
            <a:r>
              <a:rPr lang="pt-BR" sz="2500" dirty="0" smtClean="0">
                <a:latin typeface="Calibri" pitchFamily="34" charset="0"/>
              </a:rPr>
              <a:t>pessoas </a:t>
            </a:r>
            <a:r>
              <a:rPr lang="pt-BR" sz="2500" dirty="0">
                <a:latin typeface="Calibri" pitchFamily="34" charset="0"/>
              </a:rPr>
              <a:t>físicas ou jurídicas que tiverem a seu </a:t>
            </a:r>
            <a:endParaRPr lang="pt-BR" sz="2500" dirty="0" smtClean="0">
              <a:latin typeface="Calibri" pitchFamily="34" charset="0"/>
            </a:endParaRPr>
          </a:p>
          <a:p>
            <a:pPr algn="just"/>
            <a:r>
              <a:rPr lang="pt-BR" sz="2500" dirty="0" smtClean="0">
                <a:latin typeface="Calibri" pitchFamily="34" charset="0"/>
              </a:rPr>
              <a:t>serviço </a:t>
            </a:r>
            <a:r>
              <a:rPr lang="pt-BR" sz="2500" dirty="0" smtClean="0">
                <a:latin typeface="Calibri" pitchFamily="34" charset="0"/>
              </a:rPr>
              <a:t>esses profissionais, para </a:t>
            </a:r>
            <a:r>
              <a:rPr lang="pt-BR" sz="2500" dirty="0">
                <a:latin typeface="Calibri" pitchFamily="34" charset="0"/>
              </a:rPr>
              <a:t>realização de espetáculos, programas, produções ou mensagens </a:t>
            </a:r>
            <a:r>
              <a:rPr lang="pt-BR" sz="2500" dirty="0" smtClean="0">
                <a:latin typeface="Calibri" pitchFamily="34" charset="0"/>
              </a:rPr>
              <a:t>publicitárias OU as pessoas </a:t>
            </a:r>
            <a:r>
              <a:rPr lang="pt-BR" sz="2500" dirty="0">
                <a:latin typeface="Calibri" pitchFamily="34" charset="0"/>
              </a:rPr>
              <a:t>físicas ou jurídicas que agenciem colocação de mão-de-obra </a:t>
            </a:r>
            <a:r>
              <a:rPr lang="pt-BR" sz="2500" dirty="0" smtClean="0">
                <a:latin typeface="Calibri" pitchFamily="34" charset="0"/>
              </a:rPr>
              <a:t>desses profissionais.</a:t>
            </a:r>
            <a:endParaRPr lang="pt-BR" sz="2500" dirty="0">
              <a:latin typeface="Calibri" pitchFamily="34" charset="0"/>
            </a:endParaRPr>
          </a:p>
          <a:p>
            <a:endParaRPr lang="pt-BR" sz="2500" dirty="0" smtClean="0">
              <a:latin typeface="Calibri" pitchFamily="34" charset="0"/>
            </a:endParaRPr>
          </a:p>
          <a:p>
            <a:pPr algn="ctr"/>
            <a:r>
              <a:rPr lang="pt-BR" sz="2500" i="1" dirty="0" smtClean="0">
                <a:latin typeface="Calibri" pitchFamily="34" charset="0"/>
              </a:rPr>
              <a:t>EXCEÇÃO: Técnicos </a:t>
            </a:r>
            <a:r>
              <a:rPr lang="pt-BR" sz="2500" i="1" dirty="0">
                <a:latin typeface="Calibri" pitchFamily="34" charset="0"/>
              </a:rPr>
              <a:t>em Espetáculos de Diversões que prestam serviços a empresa de radiodifusão</a:t>
            </a:r>
            <a:r>
              <a:rPr lang="pt-BR" sz="2500" i="1" dirty="0" smtClean="0">
                <a:latin typeface="Calibri" pitchFamily="34" charset="0"/>
              </a:rPr>
              <a:t>.</a:t>
            </a:r>
          </a:p>
          <a:p>
            <a:endParaRPr lang="pt-BR" sz="2500" dirty="0">
              <a:latin typeface="Calibri" pitchFamily="34" charset="0"/>
            </a:endParaRPr>
          </a:p>
          <a:p>
            <a:pPr algn="just"/>
            <a:r>
              <a:rPr lang="pt-BR" sz="2500" dirty="0">
                <a:latin typeface="Calibri" pitchFamily="34" charset="0"/>
              </a:rPr>
              <a:t>O exercício das profissões de Artista e de Técnico em Espetáculos de Diversões requer prévio registro na Delegacia Regional do Trabalho do Ministério do Trabalho.</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285720" y="142852"/>
            <a:ext cx="8501122" cy="5432256"/>
          </a:xfrm>
          <a:prstGeom prst="rect">
            <a:avLst/>
          </a:prstGeom>
          <a:noFill/>
        </p:spPr>
        <p:txBody>
          <a:bodyPr wrap="square" rtlCol="0">
            <a:spAutoFit/>
          </a:bodyPr>
          <a:lstStyle/>
          <a:p>
            <a:r>
              <a:rPr lang="pt-BR" sz="3600" b="1" dirty="0" smtClean="0">
                <a:latin typeface="Calibri" pitchFamily="34" charset="0"/>
              </a:rPr>
              <a:t>1.4. REGISTRO DO ARTISTA OU </a:t>
            </a:r>
          </a:p>
          <a:p>
            <a:r>
              <a:rPr lang="pt-BR" sz="3600" b="1" dirty="0" smtClean="0">
                <a:latin typeface="Calibri" pitchFamily="34" charset="0"/>
              </a:rPr>
              <a:t>TÉCNICO EM ESPETÁCULOS DE DIVERSÕES:</a:t>
            </a:r>
          </a:p>
          <a:p>
            <a:endParaRPr lang="pt-BR" sz="2500" b="1" dirty="0">
              <a:latin typeface="Calibri" pitchFamily="34" charset="0"/>
            </a:endParaRPr>
          </a:p>
          <a:p>
            <a:pPr algn="just"/>
            <a:r>
              <a:rPr lang="pt-BR" sz="2500" dirty="0" smtClean="0">
                <a:latin typeface="Calibri" pitchFamily="34" charset="0"/>
              </a:rPr>
              <a:t>I </a:t>
            </a:r>
            <a:r>
              <a:rPr lang="pt-BR" sz="2500" dirty="0">
                <a:latin typeface="Calibri" pitchFamily="34" charset="0"/>
              </a:rPr>
              <a:t>- diploma de curso superior de Diretor de Teatro, Coreógrafo, Professor de Arte Dramática, ou outros cursos semelhantes, reconhecidos na forma da Lei; </a:t>
            </a:r>
            <a:r>
              <a:rPr lang="pt-BR" sz="2500" dirty="0" smtClean="0">
                <a:latin typeface="Calibri" pitchFamily="34" charset="0"/>
              </a:rPr>
              <a:t>ou</a:t>
            </a:r>
          </a:p>
          <a:p>
            <a:pPr algn="just"/>
            <a:r>
              <a:rPr lang="pt-BR" sz="2500" dirty="0" smtClean="0">
                <a:latin typeface="Calibri" pitchFamily="34" charset="0"/>
              </a:rPr>
              <a:t>II </a:t>
            </a:r>
            <a:r>
              <a:rPr lang="pt-BR" sz="2500" dirty="0">
                <a:latin typeface="Calibri" pitchFamily="34" charset="0"/>
              </a:rPr>
              <a:t>- diploma ou certificado correspondentes às habilitações profissionais de 2º Grau de Ator, </a:t>
            </a:r>
            <a:r>
              <a:rPr lang="pt-BR" sz="2500" dirty="0" err="1">
                <a:latin typeface="Calibri" pitchFamily="34" charset="0"/>
              </a:rPr>
              <a:t>Contra-regra</a:t>
            </a:r>
            <a:r>
              <a:rPr lang="pt-BR" sz="2500" dirty="0">
                <a:latin typeface="Calibri" pitchFamily="34" charset="0"/>
              </a:rPr>
              <a:t>, </a:t>
            </a:r>
            <a:r>
              <a:rPr lang="pt-BR" sz="2500" dirty="0" err="1">
                <a:latin typeface="Calibri" pitchFamily="34" charset="0"/>
              </a:rPr>
              <a:t>Cenotécnico</a:t>
            </a:r>
            <a:r>
              <a:rPr lang="pt-BR" sz="2500" dirty="0">
                <a:latin typeface="Calibri" pitchFamily="34" charset="0"/>
              </a:rPr>
              <a:t>, Sonoplasta, ou outras semelhantes, reconhecidas na forma da Lei; ou </a:t>
            </a:r>
            <a:endParaRPr lang="pt-BR" sz="2500" dirty="0" smtClean="0">
              <a:latin typeface="Calibri" pitchFamily="34" charset="0"/>
            </a:endParaRPr>
          </a:p>
          <a:p>
            <a:pPr algn="just"/>
            <a:r>
              <a:rPr lang="pt-BR" sz="2500" dirty="0" smtClean="0">
                <a:latin typeface="Calibri" pitchFamily="34" charset="0"/>
              </a:rPr>
              <a:t>III </a:t>
            </a:r>
            <a:r>
              <a:rPr lang="pt-BR" sz="2500" dirty="0">
                <a:latin typeface="Calibri" pitchFamily="34" charset="0"/>
              </a:rPr>
              <a:t>- atestado de capacitação profissional fornecido pelo Sindicato representativo das categorias </a:t>
            </a:r>
            <a:r>
              <a:rPr lang="pt-BR" sz="2500" dirty="0" smtClean="0">
                <a:latin typeface="Calibri" pitchFamily="34" charset="0"/>
              </a:rPr>
              <a:t>profissionais </a:t>
            </a:r>
            <a:r>
              <a:rPr lang="pt-BR" sz="2500" dirty="0">
                <a:latin typeface="Calibri" pitchFamily="34" charset="0"/>
              </a:rPr>
              <a:t>e, subsidiariamente, pela Federação respectiva.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57158" y="142852"/>
            <a:ext cx="7167170" cy="1200329"/>
          </a:xfrm>
          <a:prstGeom prst="rect">
            <a:avLst/>
          </a:prstGeom>
        </p:spPr>
        <p:txBody>
          <a:bodyPr wrap="square">
            <a:spAutoFit/>
          </a:bodyPr>
          <a:lstStyle/>
          <a:p>
            <a:r>
              <a:rPr lang="pt-BR" b="1" dirty="0" smtClean="0"/>
              <a:t>SATED/RN- Sindicato dos Artistas e Técnicos em Espetáculos de Diversões do Estado do Rio Grande do Norte </a:t>
            </a:r>
          </a:p>
          <a:p>
            <a:r>
              <a:rPr lang="pt-BR" dirty="0" smtClean="0"/>
              <a:t>Rua Princesa Izabel, 648 - 2º andar – Sala 1 – Natal- CEP.: 59025-400</a:t>
            </a:r>
            <a:br>
              <a:rPr lang="pt-BR" dirty="0" smtClean="0"/>
            </a:br>
            <a:r>
              <a:rPr lang="pt-BR" dirty="0" smtClean="0"/>
              <a:t>Tel.: (84) 211-7928 / (84) 9404-9134 - satedrn@bol.com.br</a:t>
            </a:r>
          </a:p>
        </p:txBody>
      </p:sp>
      <p:sp>
        <p:nvSpPr>
          <p:cNvPr id="6" name="Retângulo 5"/>
          <p:cNvSpPr/>
          <p:nvPr/>
        </p:nvSpPr>
        <p:spPr>
          <a:xfrm>
            <a:off x="357158" y="1714488"/>
            <a:ext cx="8572560" cy="4801314"/>
          </a:xfrm>
          <a:prstGeom prst="rect">
            <a:avLst/>
          </a:prstGeom>
        </p:spPr>
        <p:txBody>
          <a:bodyPr wrap="square">
            <a:spAutoFit/>
          </a:bodyPr>
          <a:lstStyle/>
          <a:p>
            <a:r>
              <a:rPr lang="pt-BR" b="1" dirty="0" smtClean="0"/>
              <a:t>DRT / ATESTADO DE CAPACITAÇÃO PROFISSIONAL</a:t>
            </a:r>
          </a:p>
          <a:p>
            <a:endParaRPr lang="pt-BR" b="1" i="1" dirty="0" smtClean="0"/>
          </a:p>
          <a:p>
            <a:r>
              <a:rPr lang="pt-BR" b="1" i="1" dirty="0" smtClean="0"/>
              <a:t>Aderecista, Ator/Atriz, Diretor, Diretor de Produção, </a:t>
            </a:r>
          </a:p>
          <a:p>
            <a:r>
              <a:rPr lang="pt-BR" b="1" i="1" dirty="0" smtClean="0"/>
              <a:t>Figurinista, Iluminador, Secretário de Frente, Sonoplasta, etc. </a:t>
            </a:r>
            <a:endParaRPr lang="pt-BR" dirty="0" smtClean="0"/>
          </a:p>
          <a:p>
            <a:r>
              <a:rPr lang="pt-BR" b="1" dirty="0" smtClean="0"/>
              <a:t/>
            </a:r>
            <a:br>
              <a:rPr lang="pt-BR" b="1" dirty="0" smtClean="0"/>
            </a:br>
            <a:r>
              <a:rPr lang="pt-BR" b="1" dirty="0" smtClean="0"/>
              <a:t>Documentos: </a:t>
            </a:r>
            <a:endParaRPr lang="pt-BR" dirty="0" smtClean="0"/>
          </a:p>
          <a:p>
            <a:r>
              <a:rPr lang="pt-BR" dirty="0" smtClean="0"/>
              <a:t>• Carteira de Trabalho – cópia comum – foto e verso </a:t>
            </a:r>
            <a:br>
              <a:rPr lang="pt-BR" dirty="0" smtClean="0"/>
            </a:br>
            <a:r>
              <a:rPr lang="pt-BR" dirty="0" smtClean="0"/>
              <a:t>• CPF – cópia comum </a:t>
            </a:r>
            <a:br>
              <a:rPr lang="pt-BR" dirty="0" smtClean="0"/>
            </a:br>
            <a:r>
              <a:rPr lang="pt-BR" dirty="0" smtClean="0"/>
              <a:t>• RG – cópia comum </a:t>
            </a:r>
            <a:br>
              <a:rPr lang="pt-BR" dirty="0" smtClean="0"/>
            </a:br>
            <a:r>
              <a:rPr lang="pt-BR" dirty="0" smtClean="0"/>
              <a:t>• Título de Eleitor – cópia comum </a:t>
            </a:r>
            <a:br>
              <a:rPr lang="pt-BR" dirty="0" smtClean="0"/>
            </a:br>
            <a:r>
              <a:rPr lang="pt-BR" dirty="0" smtClean="0"/>
              <a:t>• Comprovante de endereço (gás, luz, telefone – cópia comum)</a:t>
            </a:r>
            <a:br>
              <a:rPr lang="pt-BR" dirty="0" smtClean="0"/>
            </a:br>
            <a:r>
              <a:rPr lang="pt-BR" dirty="0" smtClean="0"/>
              <a:t>• Contribuição Sindical do ano vigente </a:t>
            </a:r>
          </a:p>
          <a:p>
            <a:r>
              <a:rPr lang="pt-BR" dirty="0" smtClean="0"/>
              <a:t>• Pasta com trabalhos (cartazes, programas, contratos, etc.) </a:t>
            </a:r>
            <a:br>
              <a:rPr lang="pt-BR" dirty="0" smtClean="0"/>
            </a:br>
            <a:r>
              <a:rPr lang="pt-BR" dirty="0" smtClean="0"/>
              <a:t>• Carta manuscrita do candidato, com experiência profissional </a:t>
            </a:r>
            <a:br>
              <a:rPr lang="pt-BR" dirty="0" smtClean="0"/>
            </a:br>
            <a:r>
              <a:rPr lang="pt-BR" dirty="0" smtClean="0"/>
              <a:t>• Cursos na área </a:t>
            </a:r>
            <a:br>
              <a:rPr lang="pt-BR" dirty="0" smtClean="0"/>
            </a:br>
            <a:r>
              <a:rPr lang="pt-BR" dirty="0" smtClean="0"/>
              <a:t>• Comprovação de 1/2º grau (intermediário) copia comum</a:t>
            </a:r>
            <a:br>
              <a:rPr lang="pt-BR" dirty="0" smtClean="0"/>
            </a:br>
            <a:r>
              <a:rPr lang="pt-BR" dirty="0" smtClean="0"/>
              <a:t>• Taxa de entrada de processo: o equivalente a “um piso normativo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14698" y="1539053"/>
            <a:ext cx="2312886" cy="531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96" t="4642" r="17404" b="25210"/>
          <a:stretch/>
        </p:blipFill>
        <p:spPr bwMode="auto">
          <a:xfrm>
            <a:off x="7524328" y="-87334"/>
            <a:ext cx="1614411" cy="162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581</TotalTime>
  <Words>1960</Words>
  <Application>Microsoft Office PowerPoint</Application>
  <PresentationFormat>Apresentação na tela (4:3)</PresentationFormat>
  <Paragraphs>274</Paragraphs>
  <Slides>37</Slides>
  <Notes>0</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Mediano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Empreendedor individual</vt:lpstr>
      <vt:lpstr>Benefícios</vt:lpstr>
      <vt:lpstr>Quem pode se inscrever</vt:lpstr>
      <vt:lpstr>Como se inscrever</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vinicius galindo</dc:creator>
  <cp:lastModifiedBy>andrea costa</cp:lastModifiedBy>
  <cp:revision>67</cp:revision>
  <dcterms:created xsi:type="dcterms:W3CDTF">2010-05-19T19:16:56Z</dcterms:created>
  <dcterms:modified xsi:type="dcterms:W3CDTF">2013-08-27T14:15:44Z</dcterms:modified>
</cp:coreProperties>
</file>