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57" r:id="rId4"/>
    <p:sldId id="271" r:id="rId5"/>
    <p:sldId id="258" r:id="rId6"/>
    <p:sldId id="272" r:id="rId7"/>
    <p:sldId id="273" r:id="rId8"/>
    <p:sldId id="260" r:id="rId9"/>
    <p:sldId id="274" r:id="rId10"/>
    <p:sldId id="261" r:id="rId11"/>
    <p:sldId id="262" r:id="rId12"/>
    <p:sldId id="270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ARQUIVOS%20GERAIS\LEITURA%20E%20PRODU&#199;&#195;O%20DE%20TEXTOS\ARTIGO%20CIENT&#205;FICO\DADOS%20GERAIS%20DA%20PESQUIS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E:\LEITURA%20E%20PRODU&#199;&#195;O%20DE%20TEXTOS\ARTIGO%20CIENT&#205;FICO\QUESTION&#193;RIOS\GERAL\DADOS%20GERAIS%20DA%20PESQUISA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LEITURA%20E%20PRODU&#199;&#195;O%20DE%20TEXTOS\ARTIGO%20CIENT&#205;FICO\QUESTION&#193;RIOS\GERAL\DADOS%20GERAIS%20DA%20PESQUIS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E:\LEITURA%20E%20PRODU&#199;&#195;O%20DE%20TEXTOS\ARTIGO%20CIENT&#205;FICO\QUESTION&#193;RIOS\GERAL\DADOS%20GERAIS%20DA%20PESQUISA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E:\LEITURA%20E%20PRODU&#199;&#195;O%20DE%20TEXTOS\ARTIGO%20CIENT&#205;FICO\QUESTION&#193;RIOS\GERAL\DADOS%20GERAIS%20DA%20PESQUISA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LEITURA%20E%20PRODU&#199;&#195;O%20DE%20TEXTOS\ARTIGO%20CIENT&#205;FICO\QUESTION&#193;RIOS\GERAL\DADOS%20GERAIS%20DA%20PESQUIS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sz="1200">
                <a:latin typeface="Arial" pitchFamily="34" charset="0"/>
                <a:cs typeface="Arial" pitchFamily="34" charset="0"/>
              </a:rPr>
              <a:t>Você</a:t>
            </a:r>
            <a:r>
              <a:rPr lang="pt-BR" sz="1200" baseline="0">
                <a:latin typeface="Arial" pitchFamily="34" charset="0"/>
                <a:cs typeface="Arial" pitchFamily="34" charset="0"/>
              </a:rPr>
              <a:t> considera o Facebook seguro?</a:t>
            </a:r>
            <a:endParaRPr lang="pt-BR" sz="120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9746760539101929"/>
          <c:y val="4.9140049140049137E-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333895704388293E-2"/>
          <c:y val="0.26979644509865208"/>
          <c:w val="0.57243848194295566"/>
          <c:h val="0.60640608144212449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delete val="1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'GRÁFICOS GERAIS'!$B$10:$B$13</c:f>
              <c:strCache>
                <c:ptCount val="4"/>
                <c:pt idx="0">
                  <c:v>02 - Você acha o facebook seguro?</c:v>
                </c:pt>
                <c:pt idx="1">
                  <c:v>Sim</c:v>
                </c:pt>
                <c:pt idx="2">
                  <c:v>Não</c:v>
                </c:pt>
                <c:pt idx="3">
                  <c:v>Não respondeu</c:v>
                </c:pt>
              </c:strCache>
            </c:strRef>
          </c:cat>
          <c:val>
            <c:numRef>
              <c:f>'GRÁFICOS GERAIS'!$C$10:$C$13</c:f>
              <c:numCache>
                <c:formatCode>General</c:formatCode>
                <c:ptCount val="4"/>
                <c:pt idx="1">
                  <c:v>83</c:v>
                </c:pt>
                <c:pt idx="2">
                  <c:v>70</c:v>
                </c:pt>
                <c:pt idx="3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egendEntry>
        <c:idx val="0"/>
        <c:delete val="1"/>
      </c:legendEntry>
      <c:layout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sz="1200">
                <a:latin typeface="Arial" pitchFamily="34" charset="0"/>
                <a:cs typeface="Arial" pitchFamily="34" charset="0"/>
              </a:rPr>
              <a:t>Você conhece</a:t>
            </a:r>
            <a:r>
              <a:rPr lang="pt-BR" sz="1200" baseline="0">
                <a:latin typeface="Arial" pitchFamily="34" charset="0"/>
                <a:cs typeface="Arial" pitchFamily="34" charset="0"/>
              </a:rPr>
              <a:t> pessoalmente todos da sua rede de amigos?</a:t>
            </a:r>
            <a:endParaRPr lang="pt-BR" sz="120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263988821898285"/>
          <c:y val="4.5559543487027385E-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700379972188558"/>
          <c:y val="0.39823797745446637"/>
          <c:w val="0.54923039038225441"/>
          <c:h val="0.5169960006569001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delete val="1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'GRÁFICOS GERAIS'!$B$23:$B$28</c:f>
              <c:strCache>
                <c:ptCount val="6"/>
                <c:pt idx="0">
                  <c:v>04 - Voce conhece pessoalmente todos da sua rede de amigos?</c:v>
                </c:pt>
                <c:pt idx="1">
                  <c:v>Sim</c:v>
                </c:pt>
                <c:pt idx="2">
                  <c:v>Não</c:v>
                </c:pt>
                <c:pt idx="3">
                  <c:v>A maioria</c:v>
                </c:pt>
                <c:pt idx="4">
                  <c:v>A minoria</c:v>
                </c:pt>
                <c:pt idx="5">
                  <c:v>Não respondeu</c:v>
                </c:pt>
              </c:strCache>
            </c:strRef>
          </c:cat>
          <c:val>
            <c:numRef>
              <c:f>'GRÁFICOS GERAIS'!$C$23:$C$28</c:f>
              <c:numCache>
                <c:formatCode>General</c:formatCode>
                <c:ptCount val="6"/>
                <c:pt idx="1">
                  <c:v>41</c:v>
                </c:pt>
                <c:pt idx="2">
                  <c:v>7</c:v>
                </c:pt>
                <c:pt idx="3">
                  <c:v>102</c:v>
                </c:pt>
                <c:pt idx="4">
                  <c:v>7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75995513229765455"/>
          <c:y val="0.26236251185325604"/>
          <c:w val="0.18951877848068671"/>
          <c:h val="0.69920645584830909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sz="1200">
                <a:latin typeface="Arial" pitchFamily="34" charset="0"/>
                <a:cs typeface="Arial" pitchFamily="34" charset="0"/>
              </a:rPr>
              <a:t>Você confia totalmente na sua rede de amigos?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9764318473402811E-2"/>
          <c:y val="0.37297581361111082"/>
          <c:w val="0.50323876643188015"/>
          <c:h val="0.55255143786228422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delete val="1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'GRÁFICOS GERAIS'!$B$41:$B$44</c:f>
              <c:strCache>
                <c:ptCount val="4"/>
                <c:pt idx="0">
                  <c:v>07 - Você confia totalmente na sua rede de amigos?</c:v>
                </c:pt>
                <c:pt idx="1">
                  <c:v>Sim</c:v>
                </c:pt>
                <c:pt idx="2">
                  <c:v>Não</c:v>
                </c:pt>
                <c:pt idx="3">
                  <c:v>Não respondeu</c:v>
                </c:pt>
              </c:strCache>
            </c:strRef>
          </c:cat>
          <c:val>
            <c:numRef>
              <c:f>'GRÁFICOS GERAIS'!$C$41:$C$44</c:f>
              <c:numCache>
                <c:formatCode>General</c:formatCode>
                <c:ptCount val="4"/>
                <c:pt idx="1">
                  <c:v>62</c:v>
                </c:pt>
                <c:pt idx="2">
                  <c:v>92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66039258849115412"/>
          <c:y val="0.41196075230228274"/>
          <c:w val="0.31152134902195688"/>
          <c:h val="0.43357432352765179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sz="1200">
                <a:latin typeface="Arial" pitchFamily="34" charset="0"/>
                <a:cs typeface="Arial" pitchFamily="34" charset="0"/>
              </a:rPr>
              <a:t>Você</a:t>
            </a:r>
            <a:r>
              <a:rPr lang="pt-BR" sz="1200" baseline="0">
                <a:latin typeface="Arial" pitchFamily="34" charset="0"/>
                <a:cs typeface="Arial" pitchFamily="34" charset="0"/>
              </a:rPr>
              <a:t> já se envolveu afetivamente com alguém que conheceu no Facebook?</a:t>
            </a:r>
            <a:endParaRPr lang="pt-BR" sz="1200">
              <a:latin typeface="Arial" pitchFamily="34" charset="0"/>
              <a:cs typeface="Arial" pitchFamily="34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5446346526605118E-2"/>
          <c:y val="0.41255086846621686"/>
          <c:w val="0.40075306211723527"/>
          <c:h val="0.43076145778286856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delete val="1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'GRÁFICOS GERAIS'!$B$45:$B$48</c:f>
              <c:strCache>
                <c:ptCount val="4"/>
                <c:pt idx="0">
                  <c:v>08 - Você já se envolveu, afetivamente, com alguém que conheceu no facebook?</c:v>
                </c:pt>
                <c:pt idx="1">
                  <c:v>Sim</c:v>
                </c:pt>
                <c:pt idx="2">
                  <c:v>Não</c:v>
                </c:pt>
                <c:pt idx="3">
                  <c:v>Não respondeu</c:v>
                </c:pt>
              </c:strCache>
            </c:strRef>
          </c:cat>
          <c:val>
            <c:numRef>
              <c:f>'GRÁFICOS GERAIS'!$C$45:$C$48</c:f>
              <c:numCache>
                <c:formatCode>General</c:formatCode>
                <c:ptCount val="4"/>
                <c:pt idx="1">
                  <c:v>19</c:v>
                </c:pt>
                <c:pt idx="2">
                  <c:v>125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63938241325519296"/>
          <c:y val="0.4397446980637158"/>
          <c:w val="0.30923771888178275"/>
          <c:h val="0.31129768412952302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sz="1200">
                <a:latin typeface="Arial" pitchFamily="34" charset="0"/>
                <a:cs typeface="Arial" pitchFamily="34" charset="0"/>
              </a:rPr>
              <a:t>Você já teve sua imagem ou algo de sua autoria</a:t>
            </a:r>
            <a:r>
              <a:rPr lang="pt-BR" sz="1200" baseline="0">
                <a:latin typeface="Arial" pitchFamily="34" charset="0"/>
                <a:cs typeface="Arial" pitchFamily="34" charset="0"/>
              </a:rPr>
              <a:t> exposta no facebook sem sua autorização?</a:t>
            </a:r>
            <a:endParaRPr lang="pt-BR" sz="1200">
              <a:latin typeface="Arial" pitchFamily="34" charset="0"/>
              <a:cs typeface="Arial" pitchFamily="34" charset="0"/>
            </a:endParaRP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5449040148023667E-2"/>
          <c:y val="0.43911093391807066"/>
          <c:w val="0.41393774171607328"/>
          <c:h val="0.45528849977668895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delete val="1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'GRÁFICOS GERAIS'!$B$57:$B$60</c:f>
              <c:strCache>
                <c:ptCount val="4"/>
                <c:pt idx="0">
                  <c:v>11 - Você já teve sua imagem ou algo de sua autoria exposta no facebook sem sua autorização?</c:v>
                </c:pt>
                <c:pt idx="1">
                  <c:v>Sim</c:v>
                </c:pt>
                <c:pt idx="2">
                  <c:v>Não</c:v>
                </c:pt>
                <c:pt idx="3">
                  <c:v>Não respondeu</c:v>
                </c:pt>
              </c:strCache>
            </c:strRef>
          </c:cat>
          <c:val>
            <c:numRef>
              <c:f>'GRÁFICOS GERAIS'!$C$57:$C$60</c:f>
              <c:numCache>
                <c:formatCode>General</c:formatCode>
                <c:ptCount val="4"/>
                <c:pt idx="1">
                  <c:v>25</c:v>
                </c:pt>
                <c:pt idx="2">
                  <c:v>124</c:v>
                </c:pt>
                <c:pt idx="3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58306066223363551"/>
          <c:y val="0.49205958286051266"/>
          <c:w val="0.36387816533732459"/>
          <c:h val="0.42485146405157526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 sz="1100">
                <a:latin typeface="Arial" pitchFamily="34" charset="0"/>
                <a:cs typeface="Arial" pitchFamily="34" charset="0"/>
              </a:rPr>
              <a:t>Como você se</a:t>
            </a:r>
            <a:r>
              <a:rPr lang="pt-BR" sz="1100" baseline="0">
                <a:latin typeface="Arial" pitchFamily="34" charset="0"/>
                <a:cs typeface="Arial" pitchFamily="34" charset="0"/>
              </a:rPr>
              <a:t> sentiria se sua imaem fosse exposta, negativamente, no facebook?</a:t>
            </a:r>
            <a:r>
              <a:rPr lang="pt-BR" sz="1100">
                <a:latin typeface="Arial" pitchFamily="34" charset="0"/>
                <a:cs typeface="Arial" pitchFamily="34" charset="0"/>
              </a:rPr>
              <a:t> 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000224093082119"/>
          <c:y val="0.44737712291192883"/>
          <c:w val="0.27771852121661622"/>
          <c:h val="0.40936750834354851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delete val="1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'GRÁFICOS GERAIS'!$B$61:$B$66</c:f>
              <c:strCache>
                <c:ptCount val="6"/>
                <c:pt idx="0">
                  <c:v>12 - Como você se sentiria se sua imagem fose exposta, negativamente, no facebook?</c:v>
                </c:pt>
                <c:pt idx="1">
                  <c:v>Envergonhado</c:v>
                </c:pt>
                <c:pt idx="2">
                  <c:v>Profundamente chateado</c:v>
                </c:pt>
                <c:pt idx="3">
                  <c:v>Desesperado</c:v>
                </c:pt>
                <c:pt idx="4">
                  <c:v>Não me incomodaria</c:v>
                </c:pt>
                <c:pt idx="5">
                  <c:v>Não Respondeu</c:v>
                </c:pt>
              </c:strCache>
            </c:strRef>
          </c:cat>
          <c:val>
            <c:numRef>
              <c:f>'GRÁFICOS GERAIS'!$C$61:$C$66</c:f>
              <c:numCache>
                <c:formatCode>General</c:formatCode>
                <c:ptCount val="6"/>
                <c:pt idx="1">
                  <c:v>39</c:v>
                </c:pt>
                <c:pt idx="2">
                  <c:v>85</c:v>
                </c:pt>
                <c:pt idx="3">
                  <c:v>24</c:v>
                </c:pt>
                <c:pt idx="4">
                  <c:v>17</c:v>
                </c:pt>
                <c:pt idx="5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57854748136951661"/>
          <c:y val="0.29018503620273534"/>
          <c:w val="0.33785572679129211"/>
          <c:h val="0.58916135080862231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11/12/2012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11/12/2012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11/12/2012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11/12/2012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11/12/2012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11/12/2012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11/12/2012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11/12/2012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11/12/2012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11/12/2012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11/12/2012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E700DB3-DBF0-4086-B675-117E7A9610B8}" type="datetimeFigureOut">
              <a:rPr lang="pt-BR" smtClean="0"/>
              <a:t>11/12/2012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g"/><Relationship Id="rId4" Type="http://schemas.openxmlformats.org/officeDocument/2006/relationships/image" Target="../media/image22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7" Type="http://schemas.openxmlformats.org/officeDocument/2006/relationships/image" Target="../media/image10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543800" cy="3734271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000" dirty="0" smtClean="0"/>
              <a:t>LINGUAGEM, PODER E DISCURSO EM TEMPOS DE REDE:</a:t>
            </a:r>
            <a:br>
              <a:rPr lang="pt-BR" sz="4000" dirty="0" smtClean="0"/>
            </a:b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4000" dirty="0" smtClean="0">
                <a:solidFill>
                  <a:srgbClr val="00B050"/>
                </a:solidFill>
              </a:rPr>
              <a:t>COMUNIDADES  DE PRÁTICAS LINGUÍSTICAS: DAS POSSIBILIDADES À NATUREZA VULNERÁVEL DOS ATOS ENUNCIATIVOS DIGITAIS</a:t>
            </a:r>
            <a:endParaRPr lang="pt-BR" dirty="0">
              <a:solidFill>
                <a:srgbClr val="00B05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545" y="4421080"/>
            <a:ext cx="7575624" cy="1260629"/>
          </a:xfrm>
        </p:spPr>
        <p:txBody>
          <a:bodyPr/>
          <a:lstStyle/>
          <a:p>
            <a:pPr algn="r"/>
            <a:endParaRPr lang="pt-BR" dirty="0"/>
          </a:p>
          <a:p>
            <a:pPr algn="r"/>
            <a:r>
              <a:rPr lang="pt-BR" dirty="0" smtClean="0">
                <a:solidFill>
                  <a:srgbClr val="0070C0"/>
                </a:solidFill>
              </a:rPr>
              <a:t>ayres.nogueira@ifrn.edu.br</a:t>
            </a:r>
            <a:endParaRPr lang="pt-BR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975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CONVERSAÇÃO DIGITAL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1) não há alternância nos papéis de falante e ouvinte;</a:t>
            </a:r>
          </a:p>
          <a:p>
            <a:r>
              <a:rPr lang="pt-BR" dirty="0" smtClean="0"/>
              <a:t>2) ato enunciativo digital (AED):</a:t>
            </a:r>
          </a:p>
          <a:p>
            <a:r>
              <a:rPr lang="pt-BR" dirty="0" smtClean="0"/>
              <a:t>2.1) não é necessário esperar que o outro faça silêncio;</a:t>
            </a:r>
          </a:p>
          <a:p>
            <a:r>
              <a:rPr lang="pt-BR" dirty="0" smtClean="0"/>
              <a:t>2.2) uso intenso de marcadores conversacionais – verbais lexicalizados e prosódicos (reticências, onomatopeias e </a:t>
            </a:r>
            <a:r>
              <a:rPr lang="pt-BR" dirty="0" err="1" smtClean="0"/>
              <a:t>emoticons</a:t>
            </a:r>
            <a:r>
              <a:rPr lang="pt-BR" dirty="0" smtClean="0"/>
              <a:t>).;</a:t>
            </a:r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214312"/>
            <a:ext cx="2143125" cy="2143125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38" y="4798765"/>
            <a:ext cx="2371725" cy="192405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5151190"/>
            <a:ext cx="2171700" cy="1571625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5021" y="5138639"/>
            <a:ext cx="1584176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183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MULTIFACES DOS AED EM REDES SOCIAIS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promoção da socialização;</a:t>
            </a:r>
          </a:p>
          <a:p>
            <a:r>
              <a:rPr lang="pt-BR" dirty="0" smtClean="0"/>
              <a:t>A prática de linguagem marcada por uma “sensação de liberdade”;</a:t>
            </a:r>
          </a:p>
          <a:p>
            <a:r>
              <a:rPr lang="pt-BR" dirty="0" smtClean="0"/>
              <a:t>A segurança pessoal em vulnerabilidade;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79913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AS MULTIFACES DO FACEBOOK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Rede social;</a:t>
            </a:r>
          </a:p>
          <a:p>
            <a:pPr>
              <a:buFontTx/>
              <a:buChar char="-"/>
            </a:pPr>
            <a:r>
              <a:rPr lang="pt-BR" dirty="0" err="1" smtClean="0"/>
              <a:t>multissemiótico</a:t>
            </a:r>
            <a:r>
              <a:rPr lang="pt-BR" dirty="0" smtClean="0"/>
              <a:t>;</a:t>
            </a:r>
          </a:p>
          <a:p>
            <a:pPr>
              <a:buFontTx/>
              <a:buChar char="-"/>
            </a:pPr>
            <a:r>
              <a:rPr lang="pt-BR" dirty="0" smtClean="0"/>
              <a:t>suporte para conjunto de gêneros: mensagens, evento, enquetes, fotos, grupos,  jogos, bate-papo etc.</a:t>
            </a:r>
          </a:p>
          <a:p>
            <a:pPr>
              <a:buFontTx/>
              <a:buChar char="-"/>
            </a:pPr>
            <a:r>
              <a:rPr lang="pt-BR" dirty="0"/>
              <a:t>l</a:t>
            </a:r>
            <a:r>
              <a:rPr lang="pt-BR" dirty="0" smtClean="0"/>
              <a:t>ista única de  mensagens recebidas;</a:t>
            </a:r>
          </a:p>
          <a:p>
            <a:pPr>
              <a:buFontTx/>
              <a:buChar char="-"/>
            </a:pPr>
            <a:r>
              <a:rPr lang="pt-BR" dirty="0"/>
              <a:t>s</a:t>
            </a:r>
            <a:r>
              <a:rPr lang="pt-BR" dirty="0" smtClean="0"/>
              <a:t>ímbolos nas mensagens indicando a origem delas:  rede social, </a:t>
            </a:r>
            <a:r>
              <a:rPr lang="pt-BR" dirty="0" err="1" smtClean="0"/>
              <a:t>sms</a:t>
            </a:r>
            <a:r>
              <a:rPr lang="pt-BR" dirty="0" smtClean="0"/>
              <a:t> etc.</a:t>
            </a:r>
          </a:p>
          <a:p>
            <a:pPr>
              <a:buFontTx/>
              <a:buChar char="-"/>
            </a:pPr>
            <a:r>
              <a:rPr lang="pt-BR" dirty="0"/>
              <a:t>c</a:t>
            </a:r>
            <a:r>
              <a:rPr lang="pt-BR" dirty="0" smtClean="0"/>
              <a:t>aixa prioritária, chamada  Social </a:t>
            </a:r>
            <a:r>
              <a:rPr lang="pt-BR" dirty="0" err="1" smtClean="0"/>
              <a:t>Inbox</a:t>
            </a:r>
            <a:r>
              <a:rPr lang="pt-BR" dirty="0" smtClean="0"/>
              <a:t>, apenas com mensagens de seus contatos da rede social e contatos externos indicados;</a:t>
            </a:r>
          </a:p>
          <a:p>
            <a:pPr>
              <a:buFontTx/>
              <a:buChar char="-"/>
            </a:pPr>
            <a:r>
              <a:rPr lang="pt-BR" dirty="0" smtClean="0"/>
              <a:t>escritores  em uma única página .</a:t>
            </a:r>
          </a:p>
          <a:p>
            <a:pPr>
              <a:buFontTx/>
              <a:buChar char="-"/>
            </a:pPr>
            <a:r>
              <a:rPr lang="pt-BR" dirty="0" smtClean="0"/>
              <a:t> etc.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5033990"/>
            <a:ext cx="3101379" cy="1743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200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AS MULTIFACES DO FACEBOOK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2474234186"/>
              </p:ext>
            </p:extLst>
          </p:nvPr>
        </p:nvGraphicFramePr>
        <p:xfrm>
          <a:off x="539552" y="1988840"/>
          <a:ext cx="7632848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86724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AS MULTIFACES DO FACEBOOK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3838487545"/>
              </p:ext>
            </p:extLst>
          </p:nvPr>
        </p:nvGraphicFramePr>
        <p:xfrm>
          <a:off x="467544" y="1844824"/>
          <a:ext cx="7704855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3982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AS MULTIFACES DO FACEBOOK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1479965879"/>
              </p:ext>
            </p:extLst>
          </p:nvPr>
        </p:nvGraphicFramePr>
        <p:xfrm>
          <a:off x="1043608" y="1844824"/>
          <a:ext cx="6768752" cy="4104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3105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AS MULTIFACES DO FACEBOOK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2175725054"/>
              </p:ext>
            </p:extLst>
          </p:nvPr>
        </p:nvGraphicFramePr>
        <p:xfrm>
          <a:off x="827584" y="1700808"/>
          <a:ext cx="6984776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37916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AS MULTIFACES DO FACEBOOK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18103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AS MULTIFACES DO FACEBOOK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620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11295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AED: POSSIBILIDADES E VULNERABILIDADES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Ampliar as redes de saberes e de relações interpessoais (P).</a:t>
            </a:r>
          </a:p>
          <a:p>
            <a:r>
              <a:rPr lang="pt-BR" dirty="0" smtClean="0"/>
              <a:t>Realizar monitoramento </a:t>
            </a:r>
            <a:r>
              <a:rPr lang="pt-BR" dirty="0"/>
              <a:t>linguístico (P).</a:t>
            </a:r>
            <a:endParaRPr lang="pt-BR" dirty="0" smtClean="0"/>
          </a:p>
          <a:p>
            <a:r>
              <a:rPr lang="pt-BR" dirty="0" smtClean="0"/>
              <a:t>Oportunizar negócios e </a:t>
            </a:r>
            <a:r>
              <a:rPr lang="pt-BR" dirty="0"/>
              <a:t>autopromoção profissional (P</a:t>
            </a:r>
            <a:r>
              <a:rPr lang="pt-BR" dirty="0" smtClean="0"/>
              <a:t>).</a:t>
            </a:r>
          </a:p>
          <a:p>
            <a:r>
              <a:rPr lang="pt-BR" dirty="0"/>
              <a:t>Permitir dados pessoais a </a:t>
            </a:r>
            <a:r>
              <a:rPr lang="pt-BR" dirty="0" smtClean="0"/>
              <a:t>desconhecidos pessoalmente (V).</a:t>
            </a:r>
          </a:p>
          <a:p>
            <a:r>
              <a:rPr lang="pt-BR" dirty="0" smtClean="0"/>
              <a:t>Expor movimentos da vida pessoal diária  / diário (V).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76656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200" dirty="0" smtClean="0"/>
              <a:t>Atos de fala, fatos sociais e gêneros textuais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pt-BR" dirty="0" smtClean="0"/>
          </a:p>
          <a:p>
            <a:pPr marL="114300" indent="0" algn="just">
              <a:buNone/>
            </a:pPr>
            <a:r>
              <a:rPr lang="pt-BR" dirty="0" smtClean="0"/>
              <a:t>“Cada </a:t>
            </a:r>
            <a:r>
              <a:rPr lang="pt-BR" dirty="0"/>
              <a:t>texto bem sucedido cria para seus leitores um </a:t>
            </a:r>
            <a:r>
              <a:rPr lang="pt-BR" i="1" dirty="0"/>
              <a:t>fato social</a:t>
            </a:r>
            <a:r>
              <a:rPr lang="pt-BR" dirty="0"/>
              <a:t>. Os fatos sociais consistem em ações sociais significativas realizadas pela linguagem, ou </a:t>
            </a:r>
            <a:r>
              <a:rPr lang="pt-BR" i="1" dirty="0"/>
              <a:t>atos de fala</a:t>
            </a:r>
            <a:r>
              <a:rPr lang="pt-BR" dirty="0"/>
              <a:t>. Esses atos são realizados através de formas textuais padronizadas, típicas e, portanto, inteligíveis, ou </a:t>
            </a:r>
            <a:r>
              <a:rPr lang="pt-BR" i="1" dirty="0"/>
              <a:t>gêneros</a:t>
            </a:r>
            <a:r>
              <a:rPr lang="pt-BR" dirty="0"/>
              <a:t>, que estão relacionados a outros textos e gêneros que concorrem em circunstâncias relacionadas. Juntos, os vários tipos de textos se acomodam em </a:t>
            </a:r>
            <a:r>
              <a:rPr lang="pt-BR" i="1" dirty="0"/>
              <a:t>conjunto de gêneros </a:t>
            </a:r>
            <a:r>
              <a:rPr lang="pt-BR" dirty="0"/>
              <a:t>dentro de </a:t>
            </a:r>
            <a:r>
              <a:rPr lang="pt-BR" i="1" dirty="0"/>
              <a:t>sistemas de gêneros</a:t>
            </a:r>
            <a:r>
              <a:rPr lang="pt-BR" dirty="0"/>
              <a:t>, os quais fazem parte dos </a:t>
            </a:r>
            <a:r>
              <a:rPr lang="pt-BR" i="1" dirty="0"/>
              <a:t>sistemas de atividades humanas</a:t>
            </a:r>
            <a:r>
              <a:rPr lang="pt-BR" dirty="0" smtClean="0"/>
              <a:t>.” (BAZEMAN, 2011, p.22)</a:t>
            </a:r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869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44358" y="274638"/>
            <a:ext cx="4032841" cy="1714202"/>
          </a:xfrm>
        </p:spPr>
        <p:txBody>
          <a:bodyPr/>
          <a:lstStyle/>
          <a:p>
            <a:r>
              <a:rPr lang="pt-BR" dirty="0"/>
              <a:t> </a:t>
            </a:r>
            <a:r>
              <a:rPr lang="pt-BR" dirty="0" smtClean="0"/>
              <a:t>GÊNEROS TEXTUAIS</a:t>
            </a:r>
            <a:endParaRPr lang="pt-BR" dirty="0"/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93" y="3045346"/>
            <a:ext cx="1944216" cy="1515570"/>
          </a:xfrm>
        </p:spPr>
      </p:pic>
      <p:pic>
        <p:nvPicPr>
          <p:cNvPr id="4" name="Picture 7" descr="http://www.facimp.edu.br/facimp/wordpress/wp-content/uploads/2009/03/digita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59" y="0"/>
            <a:ext cx="4000500" cy="277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261" y="2777768"/>
            <a:ext cx="1797561" cy="2091392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4726" y="2820888"/>
            <a:ext cx="222885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133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55976" y="274638"/>
            <a:ext cx="3721224" cy="1714202"/>
          </a:xfrm>
        </p:spPr>
        <p:txBody>
          <a:bodyPr/>
          <a:lstStyle/>
          <a:p>
            <a:r>
              <a:rPr lang="pt-BR" sz="2800" dirty="0" smtClean="0"/>
              <a:t>COMUNIDADES DE PRÁTICAS LINGUÍSTICAS</a:t>
            </a:r>
            <a:endParaRPr lang="pt-BR" sz="2800" dirty="0"/>
          </a:p>
        </p:txBody>
      </p:sp>
      <p:pic>
        <p:nvPicPr>
          <p:cNvPr id="4" name="Picture 7" descr="http://www.facimp.edu.br/facimp/wordpress/wp-content/uploads/2009/03/digital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3179068" cy="220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115605"/>
            <a:ext cx="1800200" cy="1473551"/>
          </a:xfrm>
          <a:prstGeom prst="rect">
            <a:avLst/>
          </a:prstGeom>
        </p:spPr>
      </p:pic>
      <p:pic>
        <p:nvPicPr>
          <p:cNvPr id="6" name="Imagem 5" descr="twitter-logo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666823" y="4731338"/>
            <a:ext cx="1825057" cy="1303612"/>
          </a:xfrm>
          <a:prstGeom prst="rect">
            <a:avLst/>
          </a:prstGeom>
        </p:spPr>
      </p:pic>
      <p:pic>
        <p:nvPicPr>
          <p:cNvPr id="7" name="Imagem 6" descr="O Primeiro Vídeo do Youtub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04048" y="4731338"/>
            <a:ext cx="2471272" cy="1303612"/>
          </a:xfrm>
          <a:prstGeom prst="rect">
            <a:avLst/>
          </a:prstGeom>
        </p:spPr>
      </p:pic>
      <p:pic>
        <p:nvPicPr>
          <p:cNvPr id="8" name="Espaço Reservado para Conteúdo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8418" y="2708920"/>
            <a:ext cx="1336892" cy="1596905"/>
          </a:xfrm>
          <a:prstGeom prst="rect">
            <a:avLst/>
          </a:prstGeom>
        </p:spPr>
      </p:pic>
      <p:pic>
        <p:nvPicPr>
          <p:cNvPr id="9" name="Espaço Reservado para Conteúdo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2864" y="2699278"/>
            <a:ext cx="1650811" cy="1833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96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z="3200" dirty="0">
                <a:solidFill>
                  <a:schemeClr val="tx2"/>
                </a:solidFill>
              </a:rPr>
              <a:t>“Vivemos o digital, somos o digital, fazemos o digital. Isso faz parte de nós, cidadãos inseridos no mundo contemporâneo, e se não faz ainda, deveria fazer, ou vai fazer logo”. (COSCARELLI, 2009)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91271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AVANÇOS TECNOLÓGICOS</a:t>
            </a: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86" y="5033898"/>
            <a:ext cx="2552700" cy="1790700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3573016"/>
            <a:ext cx="2666533" cy="2666533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6325" y="1312242"/>
            <a:ext cx="2637660" cy="2770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243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AVANÇOS TECNOLÓGICOS</a:t>
            </a: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96752"/>
            <a:ext cx="2438400" cy="1876425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2708920"/>
            <a:ext cx="2466975" cy="184785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4564870"/>
            <a:ext cx="3332822" cy="1866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152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AVANÇOS TECNOLÓGICOS</a:t>
            </a: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268760"/>
            <a:ext cx="2257425" cy="2019300"/>
          </a:xfr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2996952"/>
            <a:ext cx="2733675" cy="1676400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7108" y="4639511"/>
            <a:ext cx="2286000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92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600" dirty="0" smtClean="0"/>
              <a:t>“O Brasil vive prosperidade mendiga na leitura” (Adriana Natali)</a:t>
            </a: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2011: 469 milhões de exemplares de livros;</a:t>
            </a:r>
          </a:p>
          <a:p>
            <a:r>
              <a:rPr lang="pt-BR" dirty="0" smtClean="0"/>
              <a:t>PNLD: 900 atividades de incentivo à leitura;</a:t>
            </a:r>
          </a:p>
          <a:p>
            <a:r>
              <a:rPr lang="pt-BR" dirty="0" smtClean="0"/>
              <a:t>Indicador de Alfabetismo Funcional 2011-2012 (Instituto Paulo Montenegro):</a:t>
            </a:r>
          </a:p>
          <a:p>
            <a:pPr>
              <a:buFontTx/>
              <a:buChar char="-"/>
            </a:pPr>
            <a:r>
              <a:rPr lang="pt-BR" dirty="0" smtClean="0"/>
              <a:t>35% dos brasileiros com ensino médio é de fato alfabetizado;</a:t>
            </a:r>
          </a:p>
          <a:p>
            <a:pPr>
              <a:buFontTx/>
              <a:buChar char="-"/>
            </a:pPr>
            <a:r>
              <a:rPr lang="pt-BR" dirty="0" smtClean="0"/>
              <a:t>38% dos brasileiros com formação superior têm nível insuficiente em leitura</a:t>
            </a:r>
          </a:p>
          <a:p>
            <a:pPr>
              <a:buFontTx/>
              <a:buChar char="-"/>
            </a:pPr>
            <a:endParaRPr lang="pt-BR" dirty="0"/>
          </a:p>
          <a:p>
            <a:pPr marL="114300" indent="0" algn="ctr">
              <a:buNone/>
            </a:pPr>
            <a:r>
              <a:rPr lang="pt-BR" dirty="0" smtClean="0"/>
              <a:t>CRISE DA ESCRITA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16927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412</TotalTime>
  <Words>551</Words>
  <Application>Microsoft Office PowerPoint</Application>
  <PresentationFormat>Apresentação na tela (4:3)</PresentationFormat>
  <Paragraphs>63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Adjacência</vt:lpstr>
      <vt:lpstr>LINGUAGEM, PODER E DISCURSO EM TEMPOS DE REDE:  COMUNIDADES  DE PRÁTICAS LINGUÍSTICAS: DAS POSSIBILIDADES À NATUREZA VULNERÁVEL DOS ATOS ENUNCIATIVOS DIGITAIS</vt:lpstr>
      <vt:lpstr>Atos de fala, fatos sociais e gêneros textuais</vt:lpstr>
      <vt:lpstr> GÊNEROS TEXTUAIS</vt:lpstr>
      <vt:lpstr>COMUNIDADES DE PRÁTICAS LINGUÍSTICAS</vt:lpstr>
      <vt:lpstr>Apresentação do PowerPoint</vt:lpstr>
      <vt:lpstr>AVANÇOS TECNOLÓGICOS</vt:lpstr>
      <vt:lpstr>AVANÇOS TECNOLÓGICOS</vt:lpstr>
      <vt:lpstr>AVANÇOS TECNOLÓGICOS</vt:lpstr>
      <vt:lpstr>“O Brasil vive prosperidade mendiga na leitura” (Adriana Natali) </vt:lpstr>
      <vt:lpstr>CONVERSAÇÃO DIGITAL</vt:lpstr>
      <vt:lpstr>MULTIFACES DOS AED EM REDES SOCIAIS</vt:lpstr>
      <vt:lpstr>AS MULTIFACES DO FACEBOOK</vt:lpstr>
      <vt:lpstr>AS MULTIFACES DO FACEBOOK</vt:lpstr>
      <vt:lpstr>AS MULTIFACES DO FACEBOOK</vt:lpstr>
      <vt:lpstr>AS MULTIFACES DO FACEBOOK</vt:lpstr>
      <vt:lpstr>AS MULTIFACES DO FACEBOOK</vt:lpstr>
      <vt:lpstr>AS MULTIFACES DO FACEBOOK</vt:lpstr>
      <vt:lpstr>AS MULTIFACES DO FACEBOOK</vt:lpstr>
      <vt:lpstr>AED: POSSIBILIDADES E VULNERABILIDADES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LINGUAGEM, PODER E DISCURSO EM TEMPOS DE REDE</dc:title>
  <dc:creator>Ayres Charles de Oliveira Nogueira</dc:creator>
  <cp:lastModifiedBy>Ayres Charles de Oliveira Nogueira</cp:lastModifiedBy>
  <cp:revision>50</cp:revision>
  <dcterms:created xsi:type="dcterms:W3CDTF">2012-12-07T17:50:11Z</dcterms:created>
  <dcterms:modified xsi:type="dcterms:W3CDTF">2012-12-11T12:13:48Z</dcterms:modified>
</cp:coreProperties>
</file>