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61" r:id="rId3"/>
    <p:sldId id="259" r:id="rId4"/>
    <p:sldId id="260" r:id="rId5"/>
    <p:sldId id="262" r:id="rId6"/>
    <p:sldId id="274" r:id="rId7"/>
    <p:sldId id="270" r:id="rId8"/>
    <p:sldId id="271" r:id="rId9"/>
    <p:sldId id="272" r:id="rId10"/>
    <p:sldId id="273" r:id="rId11"/>
    <p:sldId id="266" r:id="rId12"/>
    <p:sldId id="264" r:id="rId13"/>
    <p:sldId id="265" r:id="rId14"/>
    <p:sldId id="267" r:id="rId15"/>
    <p:sldId id="275" r:id="rId16"/>
    <p:sldId id="276" r:id="rId17"/>
    <p:sldId id="277" r:id="rId18"/>
    <p:sldId id="279" r:id="rId19"/>
    <p:sldId id="280" r:id="rId20"/>
    <p:sldId id="281" r:id="rId21"/>
    <p:sldId id="278" r:id="rId22"/>
    <p:sldId id="282" r:id="rId23"/>
    <p:sldId id="283" r:id="rId24"/>
    <p:sldId id="284" r:id="rId25"/>
    <p:sldId id="285" r:id="rId26"/>
    <p:sldId id="286" r:id="rId27"/>
    <p:sldId id="26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6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90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0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6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3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4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22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8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1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6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2EB05F-F967-43FC-A5CC-16125CB7921F}" type="datetimeFigureOut">
              <a:rPr lang="pt-BR" smtClean="0"/>
              <a:t>27/07/2015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52A0C1-09D2-43C3-AB4D-613D50A9C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Linguagem Acadêmica: </a:t>
            </a:r>
            <a:r>
              <a:rPr lang="pt-BR" sz="4000" dirty="0" err="1" smtClean="0"/>
              <a:t>pré</a:t>
            </a:r>
            <a:r>
              <a:rPr lang="pt-BR" sz="4000" dirty="0" smtClean="0"/>
              <a:t>-redação, movimentos retóricos e sintagmas lexicais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Ayres Nogueira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7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</a:t>
            </a:r>
            <a:r>
              <a:rPr lang="pt-BR" dirty="0" smtClean="0"/>
              <a:t>LEXICAIS PARA </a:t>
            </a:r>
            <a:r>
              <a:rPr lang="pt-BR" dirty="0"/>
              <a:t>ESTABELECER UM NICHO </a:t>
            </a:r>
            <a:r>
              <a:rPr lang="pt-BR" dirty="0" smtClean="0"/>
              <a:t>DE ORGANIZAÇÃO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Este trabalho (compara/contrasta/descreve/demonstra)...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primeiro lugar,...; em seguida,...; e, finalmente, 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 restante deste trabalho (artigo/projeto/desta monografia),... será examinado em termos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 presente trabalho (artigo/projeto) inclui uma análise (demonstração/comparação)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seguida, deverá... E concluirá por...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JUSTIFICATIVA (RELEVÂNCIA DO TEMA)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Razões de natureza: pessoal, social e científica.</a:t>
            </a:r>
          </a:p>
          <a:p>
            <a:r>
              <a:rPr lang="pt-BR" dirty="0" smtClean="0"/>
              <a:t>Passagens que apontam as lacunas no conhecimento ou a dificuldade na solução de problemas correspondentes.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2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MOVIMENTOS RETÓRICOS PARA A </a:t>
            </a:r>
            <a:br>
              <a:rPr lang="pt-BR" dirty="0" smtClean="0"/>
            </a:br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Explicar </a:t>
            </a:r>
            <a:r>
              <a:rPr lang="pt-BR" dirty="0" smtClean="0"/>
              <a:t>a natureza da pesquisa (se o estudo é qualitativo, quantitativo, exploratório, empírico ou de outro tipo</a:t>
            </a:r>
            <a:r>
              <a:rPr lang="pt-BR" dirty="0" smtClean="0"/>
              <a:t>);</a:t>
            </a:r>
          </a:p>
          <a:p>
            <a:r>
              <a:rPr lang="pt-BR" dirty="0"/>
              <a:t>Descrever os procedimentos adotados e a natureza dos dados obtidos no estudo</a:t>
            </a:r>
            <a:r>
              <a:rPr lang="pt-BR" dirty="0" smtClean="0"/>
              <a:t>;</a:t>
            </a:r>
            <a:endParaRPr lang="pt-BR" dirty="0" smtClean="0"/>
          </a:p>
          <a:p>
            <a:r>
              <a:rPr lang="pt-BR" dirty="0" smtClean="0"/>
              <a:t>Identificar os participantes (pessoas que fornecerão dados para a pesquisa ou a população envolvida no estudo);</a:t>
            </a:r>
          </a:p>
          <a:p>
            <a:r>
              <a:rPr lang="pt-BR" dirty="0" smtClean="0"/>
              <a:t>Descrever o </a:t>
            </a:r>
            <a:r>
              <a:rPr lang="pt-BR" i="1" dirty="0" smtClean="0"/>
              <a:t>corpus</a:t>
            </a:r>
            <a:r>
              <a:rPr lang="pt-BR" dirty="0" smtClean="0"/>
              <a:t> (conjunto de dados que serão focos da análise, as amostras que serão coletadas); </a:t>
            </a:r>
          </a:p>
          <a:p>
            <a:r>
              <a:rPr lang="pt-BR" dirty="0" smtClean="0"/>
              <a:t>Relatar os procedimentos de coleta (como os dados serão identificados como tal) e da análise dos dados (como serão interpretados ou associados a determinados significados); e</a:t>
            </a:r>
          </a:p>
          <a:p>
            <a:r>
              <a:rPr lang="pt-BR" dirty="0" smtClean="0"/>
              <a:t>Descrever os instrumentos de pesquisa (programas computacionais, instrumentos de laboratórios, pacotes estatísticos, entrevista, questionário...).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0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Além da citação de trabalhos relevantes por meio da referência ao nome do autor e à data de publicação, essa revisão é indicada por expressões que remetem às pesquisas feitas na área, tais como:</a:t>
            </a:r>
          </a:p>
          <a:p>
            <a:pPr marL="457200" indent="-457200">
              <a:buAutoNum type="alphaUcParenBoth"/>
            </a:pPr>
            <a:r>
              <a:rPr lang="pt-BR" dirty="0" smtClean="0"/>
              <a:t>verbos e substantivos relativos ao processo experimental (“</a:t>
            </a:r>
            <a:r>
              <a:rPr lang="pt-BR" dirty="0" smtClean="0">
                <a:solidFill>
                  <a:srgbClr val="0070C0"/>
                </a:solidFill>
              </a:rPr>
              <a:t>investigadores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tem investigado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uma grande incidência em amostras coletadas</a:t>
            </a:r>
            <a:r>
              <a:rPr lang="pt-BR" dirty="0" smtClean="0"/>
              <a:t>”).</a:t>
            </a:r>
          </a:p>
          <a:p>
            <a:pPr marL="457200" indent="-457200">
              <a:buAutoNum type="alphaUcParenBoth"/>
            </a:pPr>
            <a:r>
              <a:rPr lang="pt-BR" dirty="0" smtClean="0"/>
              <a:t>verbos no passado composto (“</a:t>
            </a:r>
            <a:r>
              <a:rPr lang="pt-BR" dirty="0" smtClean="0">
                <a:solidFill>
                  <a:srgbClr val="0070C0"/>
                </a:solidFill>
              </a:rPr>
              <a:t>tem sido objeto de muitas pesquisas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vem sendo evidenciada em diversos estudos</a:t>
            </a:r>
            <a:r>
              <a:rPr lang="pt-BR" dirty="0" smtClean="0"/>
              <a:t>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4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Sintagmas lexicais que remetem à importância do assunto na área, por meio de </a:t>
            </a:r>
          </a:p>
          <a:p>
            <a:pPr marL="0" indent="0">
              <a:buNone/>
            </a:pPr>
            <a:r>
              <a:rPr lang="pt-BR" dirty="0" smtClean="0"/>
              <a:t>(C) ênfase na repercussão do problema (“</a:t>
            </a:r>
            <a:r>
              <a:rPr lang="pt-BR" dirty="0" smtClean="0">
                <a:solidFill>
                  <a:srgbClr val="0070C0"/>
                </a:solidFill>
              </a:rPr>
              <a:t>grande vulnerabilidade que as crianças com menos de um ano de idade apresentam</a:t>
            </a:r>
            <a:r>
              <a:rPr lang="pt-BR" dirty="0" smtClean="0"/>
              <a:t>”)</a:t>
            </a:r>
          </a:p>
          <a:p>
            <a:pPr marL="0" indent="0">
              <a:buNone/>
            </a:pPr>
            <a:r>
              <a:rPr lang="pt-BR" dirty="0" smtClean="0"/>
              <a:t>(D) </a:t>
            </a:r>
            <a:r>
              <a:rPr lang="pt-BR" dirty="0"/>
              <a:t>r</a:t>
            </a:r>
            <a:r>
              <a:rPr lang="pt-BR" dirty="0" smtClean="0"/>
              <a:t>eferência </a:t>
            </a:r>
            <a:r>
              <a:rPr lang="pt-BR" dirty="0" smtClean="0"/>
              <a:t>explícita ao interesse de outros pesquisadores sobre o assunto (“</a:t>
            </a:r>
            <a:r>
              <a:rPr lang="pt-BR" dirty="0" smtClean="0">
                <a:solidFill>
                  <a:srgbClr val="0070C0"/>
                </a:solidFill>
              </a:rPr>
              <a:t>tem sido evidenciada em diversos estudos latino-americanos</a:t>
            </a:r>
            <a:r>
              <a:rPr lang="pt-BR" dirty="0" smtClean="0"/>
              <a:t>”, “</a:t>
            </a:r>
            <a:r>
              <a:rPr lang="pt-BR" dirty="0" smtClean="0">
                <a:solidFill>
                  <a:srgbClr val="0070C0"/>
                </a:solidFill>
              </a:rPr>
              <a:t>Algumas organizações mundiais de saúde passaram a orientar os investigadores no sentido de dirigir seus esforços para...</a:t>
            </a:r>
            <a:r>
              <a:rPr lang="pt-BR" dirty="0" smtClean="0"/>
              <a:t>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MOVIMENTOS RETÓRICOS DA  REVISÃO DE LITERATURA (SITUAR A PESQUISA)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Estabelecer interesse profissional no tópico; (ou)</a:t>
            </a:r>
          </a:p>
          <a:p>
            <a:r>
              <a:rPr lang="pt-BR" dirty="0" smtClean="0"/>
              <a:t>Fazer generalizações do tópico; (e/ou</a:t>
            </a:r>
            <a:r>
              <a:rPr lang="pt-BR" dirty="0"/>
              <a:t>)</a:t>
            </a:r>
            <a:endParaRPr lang="pt-BR" dirty="0" smtClean="0"/>
          </a:p>
          <a:p>
            <a:r>
              <a:rPr lang="pt-BR" dirty="0" smtClean="0"/>
              <a:t>Citar pesquisas prévias; </a:t>
            </a:r>
            <a:r>
              <a:rPr lang="pt-BR" dirty="0"/>
              <a:t>(ou)</a:t>
            </a:r>
            <a:endParaRPr lang="pt-BR" dirty="0" smtClean="0"/>
          </a:p>
          <a:p>
            <a:r>
              <a:rPr lang="pt-BR" dirty="0" smtClean="0"/>
              <a:t>Estender pesquisas prévias; </a:t>
            </a:r>
            <a:r>
              <a:rPr lang="pt-BR" dirty="0"/>
              <a:t>(ou)</a:t>
            </a:r>
            <a:endParaRPr lang="pt-BR" dirty="0" smtClean="0"/>
          </a:p>
          <a:p>
            <a:r>
              <a:rPr lang="pt-BR" dirty="0" err="1" smtClean="0"/>
              <a:t>Contra-argumentar</a:t>
            </a:r>
            <a:r>
              <a:rPr lang="pt-BR" dirty="0" smtClean="0"/>
              <a:t> pesquisas prévias; </a:t>
            </a:r>
            <a:r>
              <a:rPr lang="pt-BR" dirty="0"/>
              <a:t>(ou)</a:t>
            </a:r>
            <a:endParaRPr lang="pt-BR" dirty="0" smtClean="0"/>
          </a:p>
          <a:p>
            <a:r>
              <a:rPr lang="pt-BR" dirty="0" smtClean="0"/>
              <a:t>Indicar lacunas.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LEXICAIS PARA A </a:t>
            </a:r>
            <a:br>
              <a:rPr lang="pt-BR" dirty="0" smtClean="0"/>
            </a:br>
            <a:r>
              <a:rPr lang="pt-BR" dirty="0" smtClean="0"/>
              <a:t>REVISÃO DE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passado [a ênfase recai no que os pesquisadores anteriores fizeram, na atividade do pesquisador como agente e a estudos específicos].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Fulano (1990) </a:t>
            </a:r>
            <a:r>
              <a:rPr lang="pt-BR" u="sng" dirty="0" smtClean="0">
                <a:solidFill>
                  <a:srgbClr val="0070C0"/>
                </a:solidFill>
              </a:rPr>
              <a:t>investigou </a:t>
            </a:r>
            <a:r>
              <a:rPr lang="pt-BR" dirty="0" smtClean="0">
                <a:solidFill>
                  <a:srgbClr val="0070C0"/>
                </a:solidFill>
              </a:rPr>
              <a:t> 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LEXICAIS PARA A </a:t>
            </a:r>
            <a:br>
              <a:rPr lang="pt-BR" dirty="0"/>
            </a:br>
            <a:r>
              <a:rPr lang="pt-BR" dirty="0"/>
              <a:t>REVISÃO DE LITERATURA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pretérito perfeito composto [Ênfase na atividade do pesquisador. A referência é feita a uma atividade de pesquisa e não ao pesquisador como agente].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A concepção de... </a:t>
            </a:r>
            <a:r>
              <a:rPr lang="pt-BR" u="sng" dirty="0" smtClean="0">
                <a:solidFill>
                  <a:srgbClr val="0070C0"/>
                </a:solidFill>
              </a:rPr>
              <a:t>tem sido investigada</a:t>
            </a:r>
            <a:r>
              <a:rPr lang="pt-BR" dirty="0" smtClean="0">
                <a:solidFill>
                  <a:srgbClr val="0070C0"/>
                </a:solidFill>
              </a:rPr>
              <a:t> (FULANO, 1990; SICRANO, 1995; BELTRANO, 1996...)...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Muitos pesquisadores </a:t>
            </a:r>
            <a:r>
              <a:rPr lang="pt-BR" u="sng" dirty="0" smtClean="0">
                <a:solidFill>
                  <a:srgbClr val="0070C0"/>
                </a:solidFill>
              </a:rPr>
              <a:t>têm se dedicado a investigar</a:t>
            </a:r>
            <a:r>
              <a:rPr lang="pt-BR" dirty="0" smtClean="0">
                <a:solidFill>
                  <a:srgbClr val="0070C0"/>
                </a:solidFill>
              </a:rPr>
              <a:t> 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LEXICAIS PARA A </a:t>
            </a:r>
            <a:br>
              <a:rPr lang="pt-BR" dirty="0"/>
            </a:br>
            <a:r>
              <a:rPr lang="pt-BR" dirty="0"/>
              <a:t>REVISÃO DE LITERATURA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Verbo no presente [Ênfase no resultado de pesquisas. A referência é feita ao estatuto concorrente do saber e não à atividade do pesquisador].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A concepção de... </a:t>
            </a:r>
            <a:r>
              <a:rPr lang="pt-BR" u="sng" dirty="0" smtClean="0">
                <a:solidFill>
                  <a:srgbClr val="0070C0"/>
                </a:solidFill>
              </a:rPr>
              <a:t>é</a:t>
            </a:r>
            <a:r>
              <a:rPr lang="pt-BR" dirty="0" smtClean="0">
                <a:solidFill>
                  <a:srgbClr val="0070C0"/>
                </a:solidFill>
              </a:rPr>
              <a:t>... (</a:t>
            </a:r>
            <a:r>
              <a:rPr lang="pt-BR" dirty="0">
                <a:solidFill>
                  <a:srgbClr val="0070C0"/>
                </a:solidFill>
              </a:rPr>
              <a:t>SICRANO, 1995; </a:t>
            </a:r>
            <a:r>
              <a:rPr lang="pt-BR" dirty="0" smtClean="0">
                <a:solidFill>
                  <a:srgbClr val="0070C0"/>
                </a:solidFill>
              </a:rPr>
              <a:t>BELTRANO)</a:t>
            </a:r>
          </a:p>
          <a:p>
            <a:pPr marL="0" indent="0">
              <a:buNone/>
            </a:pPr>
            <a:r>
              <a:rPr lang="pt-BR" u="sng" dirty="0" smtClean="0">
                <a:solidFill>
                  <a:srgbClr val="0070C0"/>
                </a:solidFill>
              </a:rPr>
              <a:t>Parece haver</a:t>
            </a:r>
            <a:r>
              <a:rPr lang="pt-BR" dirty="0" smtClean="0">
                <a:solidFill>
                  <a:srgbClr val="0070C0"/>
                </a:solidFill>
              </a:rPr>
              <a:t> um conjunto complexo de elementos envolvidos na concepção de...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VERBOS DE 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o nome do autor </a:t>
            </a:r>
            <a:r>
              <a:rPr lang="pt-BR" b="1" dirty="0" smtClean="0"/>
              <a:t>na posição de sujeito gramatical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err="1" smtClean="0">
                <a:solidFill>
                  <a:srgbClr val="0070C0"/>
                </a:solidFill>
              </a:rPr>
              <a:t>Sincrano</a:t>
            </a:r>
            <a:r>
              <a:rPr lang="pt-BR" dirty="0" smtClean="0">
                <a:solidFill>
                  <a:srgbClr val="0070C0"/>
                </a:solidFill>
              </a:rPr>
              <a:t> (2000) </a:t>
            </a:r>
            <a:r>
              <a:rPr lang="pt-BR" u="sng" dirty="0" smtClean="0">
                <a:solidFill>
                  <a:srgbClr val="0070C0"/>
                </a:solidFill>
              </a:rPr>
              <a:t>mostra</a:t>
            </a:r>
            <a:r>
              <a:rPr lang="pt-BR" dirty="0" smtClean="0">
                <a:solidFill>
                  <a:srgbClr val="0070C0"/>
                </a:solidFill>
              </a:rPr>
              <a:t> que o desenvolvimento sustentável é eficiente.</a:t>
            </a:r>
          </a:p>
        </p:txBody>
      </p:sp>
    </p:spTree>
    <p:extLst>
      <p:ext uri="{BB962C8B-B14F-4D97-AF65-F5344CB8AC3E}">
        <p14:creationId xmlns:p14="http://schemas.microsoft.com/office/powerpoint/2010/main" val="4128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PRÉ-REDAÇÃO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Seleção da literatura de referência.</a:t>
            </a:r>
          </a:p>
          <a:p>
            <a:r>
              <a:rPr lang="pt-BR" dirty="0"/>
              <a:t>Qualidade da fonte de onde extraímos os textos escolhidos:</a:t>
            </a:r>
          </a:p>
          <a:p>
            <a:pPr marL="457200" indent="-457200">
              <a:buAutoNum type="arabicParenBoth"/>
            </a:pPr>
            <a:r>
              <a:rPr lang="pt-BR" dirty="0"/>
              <a:t>o fator de impacto,</a:t>
            </a:r>
          </a:p>
          <a:p>
            <a:pPr marL="457200" indent="-457200">
              <a:buAutoNum type="arabicParenBoth"/>
            </a:pPr>
            <a:r>
              <a:rPr lang="pt-BR" dirty="0"/>
              <a:t>no Brasil, o </a:t>
            </a:r>
            <a:r>
              <a:rPr lang="pt-BR" dirty="0" err="1"/>
              <a:t>Qualis</a:t>
            </a:r>
            <a:r>
              <a:rPr lang="pt-BR" dirty="0"/>
              <a:t>-CAPES e</a:t>
            </a:r>
          </a:p>
          <a:p>
            <a:pPr marL="457200" indent="-457200">
              <a:buAutoNum type="arabicParenBoth"/>
            </a:pPr>
            <a:r>
              <a:rPr lang="pt-BR" dirty="0"/>
              <a:t>a indexação.</a:t>
            </a:r>
          </a:p>
          <a:p>
            <a:r>
              <a:rPr lang="pt-BR" dirty="0"/>
              <a:t>Importância dos autores na área;</a:t>
            </a:r>
          </a:p>
          <a:p>
            <a:r>
              <a:rPr lang="pt-BR" dirty="0" err="1"/>
              <a:t>Recência</a:t>
            </a:r>
            <a:r>
              <a:rPr lang="pt-BR" dirty="0"/>
              <a:t> desses trabalhos.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o nome do autor </a:t>
            </a:r>
            <a:r>
              <a:rPr lang="pt-BR" b="1" dirty="0"/>
              <a:t>como agente</a:t>
            </a:r>
            <a:r>
              <a:rPr lang="pt-BR" dirty="0"/>
              <a:t> </a:t>
            </a:r>
            <a:r>
              <a:rPr lang="pt-BR" u="sng" dirty="0"/>
              <a:t>do verbo na voz passiva</a:t>
            </a:r>
            <a:r>
              <a:rPr lang="pt-BR" dirty="0"/>
              <a:t>: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Esse </a:t>
            </a:r>
            <a:r>
              <a:rPr lang="pt-BR" dirty="0">
                <a:solidFill>
                  <a:srgbClr val="0070C0"/>
                </a:solidFill>
              </a:rPr>
              <a:t>modelo </a:t>
            </a:r>
            <a:r>
              <a:rPr lang="pt-BR" u="sng" dirty="0">
                <a:solidFill>
                  <a:srgbClr val="0070C0"/>
                </a:solidFill>
              </a:rPr>
              <a:t>foi </a:t>
            </a:r>
            <a:r>
              <a:rPr lang="pt-BR" u="sng" dirty="0" smtClean="0">
                <a:solidFill>
                  <a:srgbClr val="0070C0"/>
                </a:solidFill>
              </a:rPr>
              <a:t>desenvolvido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por Sicrano </a:t>
            </a:r>
            <a:r>
              <a:rPr lang="pt-BR" dirty="0">
                <a:solidFill>
                  <a:srgbClr val="0070C0"/>
                </a:solidFill>
              </a:rPr>
              <a:t>(2000).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7171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um </a:t>
            </a:r>
            <a:r>
              <a:rPr lang="pt-BR" b="1" dirty="0"/>
              <a:t>termo que designa uma classe </a:t>
            </a:r>
            <a:r>
              <a:rPr lang="pt-BR" dirty="0"/>
              <a:t>(pesquisadores, autores, estudos etc.). Logo após uma generalização, o escritor pode ser mais específico citando autores que sustentem essa afirmação: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Vários estudos</a:t>
            </a:r>
            <a:r>
              <a:rPr lang="pt-BR" dirty="0" smtClean="0">
                <a:solidFill>
                  <a:srgbClr val="0070C0"/>
                </a:solidFill>
              </a:rPr>
              <a:t> na literatura </a:t>
            </a:r>
            <a:r>
              <a:rPr lang="pt-BR" u="sng" dirty="0" smtClean="0">
                <a:solidFill>
                  <a:srgbClr val="0070C0"/>
                </a:solidFill>
              </a:rPr>
              <a:t>usam</a:t>
            </a:r>
            <a:r>
              <a:rPr lang="pt-BR" dirty="0" smtClean="0">
                <a:solidFill>
                  <a:srgbClr val="0070C0"/>
                </a:solidFill>
              </a:rPr>
              <a:t> modelos similares. Sicrano (2000), por exemplo, </a:t>
            </a:r>
            <a:r>
              <a:rPr lang="pt-BR" u="sng" dirty="0" smtClean="0">
                <a:solidFill>
                  <a:srgbClr val="0070C0"/>
                </a:solidFill>
              </a:rPr>
              <a:t>analisou</a:t>
            </a:r>
            <a:r>
              <a:rPr lang="pt-BR" dirty="0" smtClean="0">
                <a:solidFill>
                  <a:srgbClr val="0070C0"/>
                </a:solidFill>
              </a:rPr>
              <a:t>... 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DE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</a:t>
            </a:r>
            <a:r>
              <a:rPr lang="pt-BR" b="1" dirty="0"/>
              <a:t>termos referentes ao processo ou produto da pesquisa que substituem o agente</a:t>
            </a:r>
            <a:r>
              <a:rPr lang="pt-BR" dirty="0"/>
              <a:t> (resultados, conclusões etc.): </a:t>
            </a:r>
            <a:r>
              <a:rPr lang="pt-BR" b="1" dirty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Resultados de pesquisas recentes </a:t>
            </a:r>
            <a:r>
              <a:rPr lang="pt-BR" dirty="0" smtClean="0">
                <a:solidFill>
                  <a:srgbClr val="0070C0"/>
                </a:solidFill>
              </a:rPr>
              <a:t>(SICRANO, 2000) </a:t>
            </a:r>
            <a:r>
              <a:rPr lang="pt-BR" u="sng" dirty="0" smtClean="0">
                <a:solidFill>
                  <a:srgbClr val="0070C0"/>
                </a:solidFill>
              </a:rPr>
              <a:t>mostram</a:t>
            </a:r>
            <a:r>
              <a:rPr lang="pt-BR" dirty="0" smtClean="0">
                <a:solidFill>
                  <a:srgbClr val="0070C0"/>
                </a:solidFill>
              </a:rPr>
              <a:t> que o modelo tem ampla aplicabilidade.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2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VERBOS </a:t>
            </a:r>
            <a:r>
              <a:rPr lang="pt-BR" dirty="0"/>
              <a:t>DE </a:t>
            </a:r>
            <a:r>
              <a:rPr lang="pt-BR" dirty="0" smtClean="0"/>
              <a:t>CITAÇÕES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presentar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Argumentar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Citar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Defender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Descrever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Discutir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Mencionar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Postular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Referir-se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Relatar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</a:rPr>
              <a:t>Sumarizar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36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DE CITAÇÕES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As proposições de Fulano (1970) e Beltrano (1978) acentuam (privilegiam)...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se relaciona com o que Fulano (1980) denomina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Uma crítica, nesse sentido, é feita por </a:t>
            </a:r>
            <a:r>
              <a:rPr lang="pt-BR" dirty="0">
                <a:solidFill>
                  <a:srgbClr val="0070C0"/>
                </a:solidFill>
              </a:rPr>
              <a:t>Fulano (</a:t>
            </a:r>
            <a:r>
              <a:rPr lang="pt-BR" dirty="0" smtClean="0">
                <a:solidFill>
                  <a:srgbClr val="0070C0"/>
                </a:solidFill>
              </a:rPr>
              <a:t>1992)...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está de acordo com o que foi citado Beltrano </a:t>
            </a:r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dirty="0" smtClean="0">
                <a:solidFill>
                  <a:srgbClr val="0070C0"/>
                </a:solidFill>
              </a:rPr>
              <a:t>1981, 1984)...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Tal abordagem foi (tem sido) sugerida </a:t>
            </a:r>
            <a:r>
              <a:rPr lang="pt-BR" dirty="0">
                <a:solidFill>
                  <a:srgbClr val="0070C0"/>
                </a:solidFill>
              </a:rPr>
              <a:t>Fulano </a:t>
            </a:r>
            <a:r>
              <a:rPr lang="pt-BR" dirty="0" smtClean="0">
                <a:solidFill>
                  <a:srgbClr val="0070C0"/>
                </a:solidFill>
              </a:rPr>
              <a:t>e Beltrano (1982)...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 foi proposto </a:t>
            </a:r>
            <a:r>
              <a:rPr lang="pt-BR" dirty="0">
                <a:solidFill>
                  <a:srgbClr val="0070C0"/>
                </a:solidFill>
              </a:rPr>
              <a:t>Fulano (</a:t>
            </a:r>
            <a:r>
              <a:rPr lang="pt-BR" dirty="0" smtClean="0">
                <a:solidFill>
                  <a:srgbClr val="0070C0"/>
                </a:solidFill>
              </a:rPr>
              <a:t>1985).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25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CITAÇÕES INTEGRAIS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 questão foi analisada por Fulana (2012) em termos de...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Entre n características, Beltrano (2010) separou...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(Ainda) no entendimento de (de acordo com/segundo/para) </a:t>
            </a:r>
            <a:r>
              <a:rPr lang="pt-BR" dirty="0">
                <a:solidFill>
                  <a:srgbClr val="0070C0"/>
                </a:solidFill>
              </a:rPr>
              <a:t>Fulana (2012</a:t>
            </a:r>
            <a:r>
              <a:rPr lang="pt-BR" dirty="0" smtClean="0">
                <a:solidFill>
                  <a:srgbClr val="0070C0"/>
                </a:solidFill>
              </a:rPr>
              <a:t>), ... é (consiste em)...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Conforme indicado (apontado/observado) </a:t>
            </a:r>
            <a:r>
              <a:rPr lang="pt-BR" dirty="0">
                <a:solidFill>
                  <a:srgbClr val="0070C0"/>
                </a:solidFill>
              </a:rPr>
              <a:t>Fulana </a:t>
            </a:r>
            <a:r>
              <a:rPr lang="pt-BR" dirty="0" smtClean="0">
                <a:solidFill>
                  <a:srgbClr val="0070C0"/>
                </a:solidFill>
              </a:rPr>
              <a:t>e Beltrana (2006), ... é consistente em...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Segundo </a:t>
            </a:r>
            <a:r>
              <a:rPr lang="pt-BR" dirty="0">
                <a:solidFill>
                  <a:srgbClr val="0070C0"/>
                </a:solidFill>
              </a:rPr>
              <a:t>Fulana (2012</a:t>
            </a:r>
            <a:r>
              <a:rPr lang="pt-BR" dirty="0" smtClean="0">
                <a:solidFill>
                  <a:srgbClr val="0070C0"/>
                </a:solidFill>
              </a:rPr>
              <a:t>), é possível que...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EX. DE CITAÇÕES NÃO INTEGRAIS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..., é (significa)... (FULANO, 1899).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Isso tem revelado que... FULANA, 1995, p. 6)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Há mais de três </a:t>
            </a:r>
            <a:r>
              <a:rPr lang="pt-BR" dirty="0" err="1" smtClean="0">
                <a:solidFill>
                  <a:srgbClr val="0070C0"/>
                </a:solidFill>
              </a:rPr>
              <a:t>dácadas</a:t>
            </a:r>
            <a:r>
              <a:rPr lang="pt-BR" dirty="0" smtClean="0">
                <a:solidFill>
                  <a:srgbClr val="0070C0"/>
                </a:solidFill>
              </a:rPr>
              <a:t>, tem havido crescente interesse (FULANA, 1995; BELTRANO, 1996) por...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MOTTA-ROTH; HENDGES. </a:t>
            </a:r>
            <a:r>
              <a:rPr lang="pt-BR" b="1" dirty="0" smtClean="0"/>
              <a:t>Produção textual na universidade</a:t>
            </a:r>
            <a:r>
              <a:rPr lang="pt-BR" dirty="0" smtClean="0"/>
              <a:t>. São Paulo: Parábola Editorial, 2010.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1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PISTAS PARA PRODUÇÃO DA REDAÇÃO ACADÊMICA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(a) articular seu texto com a literatura já publicada na área;</a:t>
            </a:r>
          </a:p>
          <a:p>
            <a:r>
              <a:rPr lang="pt-BR" dirty="0" smtClean="0"/>
              <a:t>(b) estabelecer relações com pesquisas anteriores;</a:t>
            </a:r>
          </a:p>
          <a:p>
            <a:r>
              <a:rPr lang="pt-BR" dirty="0" smtClean="0"/>
              <a:t>(c) inserir sua pesquisa num contexto mais amplo por meio da citação de várias pesquisas relacionadas entre si e com seu trabalho;</a:t>
            </a:r>
          </a:p>
          <a:p>
            <a:r>
              <a:rPr lang="pt-BR" dirty="0" smtClean="0"/>
              <a:t>(d) apontar falhas em sua própria pesquisa.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ORGANIZADORES DISCURSIVOS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..., conforme já assinalado em estudo anterior (FULANO, 1989).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assim como o estudo de Fulano e Beltrano (1995).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havendo, contudo, poucos trabalhos sobre... (BELTRANO, 2002; </a:t>
            </a:r>
            <a:r>
              <a:rPr lang="pt-BR" dirty="0">
                <a:solidFill>
                  <a:srgbClr val="0070C0"/>
                </a:solidFill>
              </a:rPr>
              <a:t>FULANO</a:t>
            </a:r>
            <a:r>
              <a:rPr lang="pt-BR" dirty="0" smtClean="0">
                <a:solidFill>
                  <a:srgbClr val="0070C0"/>
                </a:solidFill>
              </a:rPr>
              <a:t>, 1999; SICRANO, 2011).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..., este estudo está sujeito às limitações, de certa forma, já apontadas anteriormente, tais como...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Todavia, não é demais esclarecer...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Os resultados desse estudo confirmam...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Embora seja bastante antigo..., essa abordagem restringia-se à...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TEMA </a:t>
            </a:r>
            <a:r>
              <a:rPr lang="pt-BR" dirty="0" smtClean="0"/>
              <a:t>x PROBLEMA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Tema: campo semântico que estabelecemos dentro de </a:t>
            </a:r>
            <a:r>
              <a:rPr lang="pt-BR" dirty="0" smtClean="0"/>
              <a:t>conhecimento.</a:t>
            </a:r>
            <a:endParaRPr lang="pt-BR" dirty="0" smtClean="0"/>
          </a:p>
          <a:p>
            <a:pPr marL="0" indent="0" algn="ctr">
              <a:buNone/>
            </a:pPr>
            <a:r>
              <a:rPr lang="pt-BR" u="sng" dirty="0" smtClean="0"/>
              <a:t>“O perfil da mãe que deixa o filho recém-nascido para adoção”</a:t>
            </a:r>
          </a:p>
          <a:p>
            <a:r>
              <a:rPr lang="pt-BR" dirty="0" smtClean="0"/>
              <a:t>Problema: recorte dentro desse campo que delimita o que se quer estudar especificamente, o questionário para o qual tentaremos encontrar respostas por meio da pesquisa.</a:t>
            </a:r>
          </a:p>
          <a:p>
            <a:pPr marL="0" indent="0" algn="just">
              <a:buNone/>
            </a:pPr>
            <a:r>
              <a:rPr lang="pt-BR" i="1" dirty="0" smtClean="0"/>
              <a:t>             </a:t>
            </a:r>
            <a:r>
              <a:rPr lang="pt-BR" u="sng" dirty="0" smtClean="0"/>
              <a:t>“Quais condições exercem mais influência na decisão das mães em dar os filhos recém-nascidos para a adoção?”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GRANDE ÁREA x NICHO DE PESQUISA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88" y="2557463"/>
            <a:ext cx="4860215" cy="3597677"/>
          </a:xfrm>
        </p:spPr>
      </p:pic>
    </p:spTree>
    <p:extLst>
      <p:ext uri="{BB962C8B-B14F-4D97-AF65-F5344CB8AC3E}">
        <p14:creationId xmlns:p14="http://schemas.microsoft.com/office/powerpoint/2010/main" val="6295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LEXICAIS PARA DELIMITAÇÃO DE TERRITÓRIO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Por muito tempo,...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Nos últimos anos,...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Em anos recentes, tem havido um crescente interesse em...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 maioria dos estudo de... estabelece (argumenta/propõe)...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Frequentemente tem sido afirmado (argumentado)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Muitas das perspectivas adotadas para... preveem (descrevem/avaliam)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Uma das mais controversas (importantes)..., na literatura recente, é...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De acordo com Fulano (2007), ...é (indica/significa)...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SINTAGMAS </a:t>
            </a:r>
            <a:r>
              <a:rPr lang="pt-BR" dirty="0" smtClean="0"/>
              <a:t>LEXICAIS PARA </a:t>
            </a:r>
            <a:r>
              <a:rPr lang="pt-BR" dirty="0" smtClean="0"/>
              <a:t>ESTABELECER UM NICHO DE TÓPICO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Este trabalho trata (discute/afirma/argumenta)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 presente trabalho (estudo)...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Nosso argumento é essencialmente que...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SINTAGMAS </a:t>
            </a:r>
            <a:r>
              <a:rPr lang="pt-BR" dirty="0" smtClean="0"/>
              <a:t>LEXICAIS PARA </a:t>
            </a:r>
            <a:r>
              <a:rPr lang="pt-BR" dirty="0"/>
              <a:t>ESTABELECER UM NICHO </a:t>
            </a:r>
            <a:r>
              <a:rPr lang="pt-BR" dirty="0" smtClean="0"/>
              <a:t>DE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O presente trabalho tem por objetivo...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Este trabalho foi elaborado para...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 ênfase (a proposta/o objetivo) geral do trabalho é...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Pretendemos demonstrar (ilustrar) que...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 objetivo do trabalho (do estudo/da análise/da discussão) é...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1423</Words>
  <Application>Microsoft Office PowerPoint</Application>
  <PresentationFormat>Widescreen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Orgânico</vt:lpstr>
      <vt:lpstr>Linguagem Acadêmica: pré-redação, movimentos retóricos e sintagmas lexicais </vt:lpstr>
      <vt:lpstr>PRÉ-REDAÇÃO</vt:lpstr>
      <vt:lpstr>PISTAS PARA PRODUÇÃO DA REDAÇÃO ACADÊMICA</vt:lpstr>
      <vt:lpstr>ORGANIZADORES DISCURSIVOS</vt:lpstr>
      <vt:lpstr>TEMA x PROBLEMA</vt:lpstr>
      <vt:lpstr>GRANDE ÁREA x NICHO DE PESQUISA</vt:lpstr>
      <vt:lpstr>SINTAGMAS LEXICAIS PARA DELIMITAÇÃO DE TERRITÓRIO</vt:lpstr>
      <vt:lpstr>SINTAGMAS LEXICAIS PARA ESTABELECER UM NICHO DE TÓPICO</vt:lpstr>
      <vt:lpstr>SINTAGMAS LEXICAIS PARA ESTABELECER UM NICHO DE OBJETIVO</vt:lpstr>
      <vt:lpstr>SINTAGMAS LEXICAIS PARA ESTABELECER UM NICHO DE ORGANIZAÇÃO</vt:lpstr>
      <vt:lpstr>JUSTIFICATIVA (RELEVÂNCIA DO TEMA)</vt:lpstr>
      <vt:lpstr>MOVIMENTOS RETÓRICOS PARA A  METODOLOGIA</vt:lpstr>
      <vt:lpstr>REVISÃO DE LITERATURA</vt:lpstr>
      <vt:lpstr>REVISÃO DE LITERATURA</vt:lpstr>
      <vt:lpstr>MOVIMENTOS RETÓRICOS DA  REVISÃO DE LITERATURA (SITUAR A PESQUISA)</vt:lpstr>
      <vt:lpstr>SINTAGMAS LEXICAIS PARA A  REVISÃO DE LITERATURA</vt:lpstr>
      <vt:lpstr>SINTAGMAS LEXICAIS PARA A  REVISÃO DE LITERATURA</vt:lpstr>
      <vt:lpstr>SINTAGMAS LEXICAIS PARA A  REVISÃO DE LITERATURA</vt:lpstr>
      <vt:lpstr>VERBOS DE CITAÇÃO</vt:lpstr>
      <vt:lpstr>VERBOS DE CITAÇÃO</vt:lpstr>
      <vt:lpstr>VERBOS DE CITAÇÃO</vt:lpstr>
      <vt:lpstr>VERBOS DE CITAÇÃO</vt:lpstr>
      <vt:lpstr>EXEMPLOS DE VERBOS DE CITAÇÕES INTEGRAIS</vt:lpstr>
      <vt:lpstr>EXEMPLOS DE CITAÇÕES INTEGRAIS</vt:lpstr>
      <vt:lpstr>EXEMPLOS DE CITAÇÕES INTEGRAIS</vt:lpstr>
      <vt:lpstr>EX. DE CITAÇÕES NÃO INTEGRAIS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Acadêmica</dc:title>
  <dc:creator>Ayres Charles de Oliveira Nogueira</dc:creator>
  <cp:lastModifiedBy>Ayres Charles de Oliveira Nogueira</cp:lastModifiedBy>
  <cp:revision>39</cp:revision>
  <dcterms:created xsi:type="dcterms:W3CDTF">2015-07-27T12:59:20Z</dcterms:created>
  <dcterms:modified xsi:type="dcterms:W3CDTF">2015-07-27T19:23:46Z</dcterms:modified>
</cp:coreProperties>
</file>