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6" r:id="rId3"/>
    <p:sldId id="260" r:id="rId4"/>
    <p:sldId id="261" r:id="rId5"/>
    <p:sldId id="262" r:id="rId6"/>
    <p:sldId id="263" r:id="rId7"/>
    <p:sldId id="267" r:id="rId8"/>
    <p:sldId id="264" r:id="rId9"/>
    <p:sldId id="265" r:id="rId10"/>
    <p:sldId id="259" r:id="rId11"/>
    <p:sldId id="257" r:id="rId12"/>
    <p:sldId id="25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636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17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38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961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686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659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362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64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13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10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46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14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47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0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67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34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C3DA7-00E0-445F-A033-C4E5FAA964B7}" type="datetimeFigureOut">
              <a:rPr lang="pt-BR" smtClean="0"/>
              <a:t>23/10/2015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6C7708-109C-46B2-93E2-3DEEFD0EB7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940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4149" y="682389"/>
            <a:ext cx="11273050" cy="2306472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 smtClean="0"/>
              <a:t>ESPECIALIZAÇÃO EM GESTÃO DE PROGRAMAS E PROJETOS </a:t>
            </a:r>
            <a:br>
              <a:rPr lang="pt-BR" sz="2400" b="1" dirty="0" smtClean="0"/>
            </a:br>
            <a:r>
              <a:rPr lang="pt-BR" sz="2400" b="1" dirty="0" smtClean="0"/>
              <a:t>DE ESPORTE E DE LAZER NA ESCOLA</a:t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Metodologia </a:t>
            </a:r>
            <a:r>
              <a:rPr lang="pt-BR" sz="2400" b="1" dirty="0"/>
              <a:t>de Pesquisa I</a:t>
            </a:r>
            <a:br>
              <a:rPr lang="pt-BR" sz="2400" b="1" dirty="0"/>
            </a:br>
            <a:endParaRPr lang="pt-BR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47164" y="2988861"/>
            <a:ext cx="9840035" cy="2914801"/>
          </a:xfrm>
        </p:spPr>
        <p:txBody>
          <a:bodyPr>
            <a:normAutofit/>
          </a:bodyPr>
          <a:lstStyle/>
          <a:p>
            <a:pPr algn="ctr"/>
            <a:r>
              <a:rPr lang="pt-BR" b="1" dirty="0"/>
              <a:t>Prof. Ayres </a:t>
            </a:r>
            <a:r>
              <a:rPr lang="pt-BR" b="1" dirty="0" smtClean="0"/>
              <a:t>Nogueira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7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6913" y="624110"/>
            <a:ext cx="9757699" cy="1280890"/>
          </a:xfrm>
        </p:spPr>
        <p:txBody>
          <a:bodyPr/>
          <a:lstStyle/>
          <a:p>
            <a:r>
              <a:rPr lang="pt-BR" b="1" dirty="0"/>
              <a:t>PERFIL DE PÓS-GRADUANDO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175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0310" y="624110"/>
            <a:ext cx="11000095" cy="1280890"/>
          </a:xfrm>
        </p:spPr>
        <p:txBody>
          <a:bodyPr/>
          <a:lstStyle/>
          <a:p>
            <a:r>
              <a:rPr lang="pt-BR" dirty="0" smtClean="0"/>
              <a:t>O QUE SE ESPERA DE UM PÓS-GRADUANDO?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Estude disciplinadamente; não </a:t>
            </a:r>
            <a:r>
              <a:rPr lang="pt-BR" sz="2000" dirty="0"/>
              <a:t>acumule </a:t>
            </a:r>
            <a:r>
              <a:rPr lang="pt-BR" sz="2000" dirty="0" smtClean="0"/>
              <a:t>atividades.</a:t>
            </a:r>
          </a:p>
          <a:p>
            <a:r>
              <a:rPr lang="pt-BR" sz="2000" dirty="0"/>
              <a:t>Prime pela pontualidade na entrega das atividades acadêmicas.</a:t>
            </a:r>
            <a:endParaRPr lang="pt-BR" sz="2000" dirty="0" smtClean="0"/>
          </a:p>
          <a:p>
            <a:r>
              <a:rPr lang="pt-BR" sz="2000" dirty="0" smtClean="0"/>
              <a:t>Inove em seu projeto.</a:t>
            </a:r>
          </a:p>
          <a:p>
            <a:r>
              <a:rPr lang="pt-BR" sz="2000" dirty="0" smtClean="0"/>
              <a:t>Assista defesas e qualificações.</a:t>
            </a:r>
          </a:p>
          <a:p>
            <a:r>
              <a:rPr lang="pt-BR" sz="2000" dirty="0" smtClean="0"/>
              <a:t>Reflita sobre as propostas das linhas de pesquisa do programa.</a:t>
            </a:r>
          </a:p>
        </p:txBody>
      </p:sp>
    </p:spTree>
    <p:extLst>
      <p:ext uri="{BB962C8B-B14F-4D97-AF65-F5344CB8AC3E}">
        <p14:creationId xmlns:p14="http://schemas.microsoft.com/office/powerpoint/2010/main" val="28662160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5027" y="624110"/>
            <a:ext cx="10526973" cy="1280890"/>
          </a:xfrm>
        </p:spPr>
        <p:txBody>
          <a:bodyPr/>
          <a:lstStyle/>
          <a:p>
            <a:r>
              <a:rPr lang="pt-BR" dirty="0"/>
              <a:t>O QUE SE ESPERA DE UM PÓS-GRADUANDO?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/>
              <a:t>Conscientize-se de que, mais que aluno, é um pesquisador.</a:t>
            </a:r>
          </a:p>
          <a:p>
            <a:pPr algn="just"/>
            <a:r>
              <a:rPr lang="pt-BR" sz="2000" dirty="0"/>
              <a:t>Seja disposto e disponível a enfrentar diversos desafios, na busca de criar novos conhecimentos, procedimentos e soluções para os diversos problemas.</a:t>
            </a:r>
          </a:p>
          <a:p>
            <a:pPr algn="just"/>
            <a:r>
              <a:rPr lang="pt-BR" sz="2000" dirty="0"/>
              <a:t>Tenha paixão pelo conhecimento.</a:t>
            </a:r>
          </a:p>
          <a:p>
            <a:pPr algn="just"/>
            <a:r>
              <a:rPr lang="pt-BR" sz="2000" dirty="0"/>
              <a:t>Traga consigo certa carga de humildade, que se traduza no bom trato nas relações interpessoais e na capacidade de socializar e construir, sem impor barreiras, rede de saberes.</a:t>
            </a:r>
          </a:p>
          <a:p>
            <a:pPr algn="just"/>
            <a:r>
              <a:rPr lang="pt-BR" sz="2000" dirty="0" err="1"/>
              <a:t>Esforçe-se</a:t>
            </a:r>
            <a:r>
              <a:rPr lang="pt-BR" sz="2000" dirty="0"/>
              <a:t> em dominar novas tecnologias que possam contribuir para o processo de produção e de circulação da pesquisa.  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64466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0687" y="624110"/>
            <a:ext cx="9593925" cy="1280890"/>
          </a:xfrm>
        </p:spPr>
        <p:txBody>
          <a:bodyPr/>
          <a:lstStyle/>
          <a:p>
            <a:r>
              <a:rPr lang="pt-BR" dirty="0" smtClean="0"/>
              <a:t>AULAS DE METODOLOGIA DA PESQUISA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 smtClean="0"/>
              <a:t>23 de outubro de 2015, das 14h às 18h.</a:t>
            </a:r>
          </a:p>
          <a:p>
            <a:pPr algn="ctr"/>
            <a:r>
              <a:rPr lang="pt-BR" sz="2800" dirty="0" smtClean="0"/>
              <a:t>29 de outubro de 2015, das 18h às 22h.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06548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505" y="624110"/>
            <a:ext cx="9703108" cy="1280890"/>
          </a:xfrm>
        </p:spPr>
        <p:txBody>
          <a:bodyPr/>
          <a:lstStyle/>
          <a:p>
            <a:r>
              <a:rPr lang="pt-BR" dirty="0" smtClean="0"/>
              <a:t>EMENTA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/>
              <a:t>Métodos científicos: conceito e críticas; pesquisa: conceito, tipos e finalidade; gêneros acadêmicos: tipos, características e diretrizes para elaboração.</a:t>
            </a: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798791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3267" y="624110"/>
            <a:ext cx="9771346" cy="1280890"/>
          </a:xfrm>
        </p:spPr>
        <p:txBody>
          <a:bodyPr/>
          <a:lstStyle/>
          <a:p>
            <a:r>
              <a:rPr lang="pt-BR" dirty="0" smtClean="0"/>
              <a:t>PROGRAMA DA DISCIPLINA MP 1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820097"/>
              </p:ext>
            </p:extLst>
          </p:nvPr>
        </p:nvGraphicFramePr>
        <p:xfrm>
          <a:off x="1897039" y="1651379"/>
          <a:ext cx="9075761" cy="43651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75761"/>
              </a:tblGrid>
              <a:tr h="547066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Objetivos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36837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GERAL: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Compreender os aspectos teóricos e práticos referentes à elaboração de trabalhos científicos (especialmente: projeto de pesquisa), enfatizando a importância do saber científico no processo de produção do conhecimento.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ESPECÍFICOS: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400" dirty="0">
                          <a:effectLst/>
                        </a:rPr>
                        <a:t>Compreender noções teóricas básicas que caracterizam a produção de trabalhos acadêmicos;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400" dirty="0">
                          <a:effectLst/>
                        </a:rPr>
                        <a:t>Saber usar as Normas Técnicas de Trabalhos Científicos;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400" dirty="0">
                          <a:effectLst/>
                        </a:rPr>
                        <a:t>Planejar e elaborar projeto de pesquisa.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0228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89009"/>
              </p:ext>
            </p:extLst>
          </p:nvPr>
        </p:nvGraphicFramePr>
        <p:xfrm>
          <a:off x="1596789" y="1050880"/>
          <a:ext cx="9635318" cy="27568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635318"/>
              </a:tblGrid>
              <a:tr h="581503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effectLst/>
                        </a:rPr>
                        <a:t>Bases Científico-Tecnológicas (Conteúdos</a:t>
                      </a:r>
                      <a:r>
                        <a:rPr lang="pt-BR" sz="900" dirty="0">
                          <a:effectLst/>
                        </a:rPr>
                        <a:t>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217534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800" dirty="0">
                          <a:effectLst/>
                        </a:rPr>
                        <a:t>Ciência, conhecimento e pesquisa.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800" dirty="0">
                          <a:effectLst/>
                        </a:rPr>
                        <a:t>Leitura e produção de trabalhos científicos.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800" dirty="0">
                          <a:effectLst/>
                        </a:rPr>
                        <a:t>Movimentos retóricos de projeto de pesquisa.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Calibri" panose="020F0502020204030204" pitchFamily="34" charset="0"/>
                        <a:buChar char="•"/>
                      </a:pPr>
                      <a:r>
                        <a:rPr lang="pt-BR" sz="2800" dirty="0">
                          <a:effectLst/>
                        </a:rPr>
                        <a:t>Normas Técnicas de Trabalhos científicos</a:t>
                      </a:r>
                      <a:r>
                        <a:rPr lang="pt-BR" sz="900" dirty="0">
                          <a:effectLst/>
                        </a:rPr>
                        <a:t>.</a:t>
                      </a:r>
                      <a:endParaRPr lang="pt-BR" sz="1200" dirty="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605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018428"/>
              </p:ext>
            </p:extLst>
          </p:nvPr>
        </p:nvGraphicFramePr>
        <p:xfrm>
          <a:off x="1596788" y="996283"/>
          <a:ext cx="9321421" cy="56769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321421"/>
              </a:tblGrid>
              <a:tr h="469712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Procedimentos Metodológicos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996855">
                <a:tc>
                  <a:txBody>
                    <a:bodyPr/>
                    <a:lstStyle/>
                    <a:p>
                      <a:pPr marL="457200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Exposição dialogada, leitura dirigida e discussão.</a:t>
                      </a:r>
                    </a:p>
                    <a:p>
                      <a:pPr marL="457200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469712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Recursos Didáticos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996855">
                <a:tc>
                  <a:txBody>
                    <a:bodyPr/>
                    <a:lstStyle/>
                    <a:p>
                      <a:pPr marL="457200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Material impresso, projetor e internet.</a:t>
                      </a:r>
                    </a:p>
                    <a:p>
                      <a:pPr marL="457200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469712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Avaliação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1523998">
                <a:tc>
                  <a:txBody>
                    <a:bodyPr/>
                    <a:lstStyle/>
                    <a:p>
                      <a:pPr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Contínua, </a:t>
                      </a:r>
                      <a:r>
                        <a:rPr lang="pt-BR" sz="2400" dirty="0">
                          <a:effectLst/>
                        </a:rPr>
                        <a:t>por meio de atividades orais e escritas (exercícios com o auxílio de tecnologias da comunicação</a:t>
                      </a:r>
                      <a:r>
                        <a:rPr lang="x-none" sz="2400" dirty="0">
                          <a:effectLst/>
                        </a:rPr>
                        <a:t>)</a:t>
                      </a:r>
                      <a:r>
                        <a:rPr lang="pt-BR" sz="2400" dirty="0">
                          <a:effectLst/>
                        </a:rPr>
                        <a:t>, individuais e em grupo; produção de projeto de pesquisa.</a:t>
                      </a:r>
                    </a:p>
                    <a:p>
                      <a:pPr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2213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DE MP I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395941"/>
              </p:ext>
            </p:extLst>
          </p:nvPr>
        </p:nvGraphicFramePr>
        <p:xfrm>
          <a:off x="1651379" y="1282888"/>
          <a:ext cx="9635320" cy="4995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5027"/>
                <a:gridCol w="93980"/>
                <a:gridCol w="4663783"/>
                <a:gridCol w="3212530"/>
              </a:tblGrid>
              <a:tr h="493865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PESO 6</a:t>
                      </a:r>
                      <a:endParaRPr lang="pt-BR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4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VALOR</a:t>
                      </a:r>
                      <a:endParaRPr lang="pt-BR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</a:rPr>
                        <a:t>ATIVIDADE</a:t>
                      </a:r>
                      <a:endParaRPr lang="pt-B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</a:rPr>
                        <a:t>AVALIAÇÃO</a:t>
                      </a:r>
                      <a:endParaRPr lang="pt-B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42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Tarefa diagnóstica 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Cumprimento pontual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5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Coleta de dados e sintagmas lexicais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por questão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5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Croqui de projeto de pesquisa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por categoria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3865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PESO 4</a:t>
                      </a:r>
                      <a:endParaRPr lang="pt-BR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423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FF00"/>
                          </a:solidFill>
                          <a:effectLst/>
                        </a:rPr>
                        <a:t>VALOR</a:t>
                      </a:r>
                      <a:endParaRPr lang="pt-BR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</a:rPr>
                        <a:t>ATIVIDADE </a:t>
                      </a:r>
                      <a:endParaRPr lang="pt-B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rgbClr val="FF0000"/>
                          </a:solidFill>
                          <a:effectLst/>
                        </a:rPr>
                        <a:t>AVALIAÇÃO</a:t>
                      </a:r>
                      <a:endParaRPr lang="pt-B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423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Projeto de Pesquisa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Banca 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8292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422091"/>
              </p:ext>
            </p:extLst>
          </p:nvPr>
        </p:nvGraphicFramePr>
        <p:xfrm>
          <a:off x="1719618" y="1364776"/>
          <a:ext cx="9280477" cy="42308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80477"/>
              </a:tblGrid>
              <a:tr h="907860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Bibliografia Básica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33229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ISKANDAR, J. I. Normas da ABNT: comentadas para trabalhos científicos. 3.ed. Curitiba, Juruá, 2008.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LAKATOS, E. M.; MARCONI, M. de A. Metodologia científica. 4.ed. São Paulo: Atlas, 2004.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SEVERINO, A. J. Metodologia do trabalho científico. São Paulo: Cortez, 2002.</a:t>
                      </a: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967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74192"/>
              </p:ext>
            </p:extLst>
          </p:nvPr>
        </p:nvGraphicFramePr>
        <p:xfrm>
          <a:off x="1651379" y="996287"/>
          <a:ext cx="9416955" cy="47357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16955"/>
              </a:tblGrid>
              <a:tr h="998919">
                <a:tc>
                  <a:txBody>
                    <a:bodyPr/>
                    <a:lstStyle/>
                    <a:p>
                      <a:pPr marL="107950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Bibliografia Complementar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  <a:tr h="37368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BARROS, A. da S.; FEHFELD, N. A. de S. Fundamentos de metodologia científica. São Paulo: Pearson Makron Books, 2000.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GRESSLER, L. A. Introdução à pesquisa: projetos e relatórios. São Paulo: Loyola, 2003.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ISKANDAR, J. I. Normas da ABNT: comentadas para trabalhos científicos. 2.ed. Curitiba: Juruá, 2005.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MOTTA-ROTH, D; HENDGES, G. R. Produção textual na universidade. São Paulo: Parábola Editorial, 2010.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195" marR="36195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002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574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Cacho</vt:lpstr>
      <vt:lpstr>ESPECIALIZAÇÃO EM GESTÃO DE PROGRAMAS E PROJETOS  DE ESPORTE E DE LAZER NA ESCOLA  Metodologia de Pesquisa I </vt:lpstr>
      <vt:lpstr>AULAS DE METODOLOGIA DA PESQUISA I</vt:lpstr>
      <vt:lpstr>EMENTA</vt:lpstr>
      <vt:lpstr>PROGRAMA DA DISCIPLINA MP 1</vt:lpstr>
      <vt:lpstr>Apresentação do PowerPoint</vt:lpstr>
      <vt:lpstr>Apresentação do PowerPoint</vt:lpstr>
      <vt:lpstr>AVALIAÇÃO DE MP I</vt:lpstr>
      <vt:lpstr>Apresentação do PowerPoint</vt:lpstr>
      <vt:lpstr>Apresentação do PowerPoint</vt:lpstr>
      <vt:lpstr>PERFIL DE PÓS-GRADUANDO</vt:lpstr>
      <vt:lpstr>O QUE SE ESPERA DE UM PÓS-GRADUANDO?</vt:lpstr>
      <vt:lpstr>O QUE SE ESPERA DE UM PÓS-GRADUANDO?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DE PÓS-GRADUANDO </dc:title>
  <dc:creator>Ayres</dc:creator>
  <cp:lastModifiedBy>Ayres</cp:lastModifiedBy>
  <cp:revision>12</cp:revision>
  <dcterms:created xsi:type="dcterms:W3CDTF">2015-10-23T11:43:54Z</dcterms:created>
  <dcterms:modified xsi:type="dcterms:W3CDTF">2015-10-23T13:00:01Z</dcterms:modified>
</cp:coreProperties>
</file>