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1" r:id="rId1"/>
  </p:sldMasterIdLst>
  <p:sldIdLst>
    <p:sldId id="256" r:id="rId2"/>
    <p:sldId id="266" r:id="rId3"/>
    <p:sldId id="260" r:id="rId4"/>
    <p:sldId id="261" r:id="rId5"/>
    <p:sldId id="262" r:id="rId6"/>
    <p:sldId id="263" r:id="rId7"/>
    <p:sldId id="267" r:id="rId8"/>
    <p:sldId id="264" r:id="rId9"/>
    <p:sldId id="265" r:id="rId10"/>
    <p:sldId id="259" r:id="rId11"/>
    <p:sldId id="257" r:id="rId12"/>
    <p:sldId id="258" r:id="rId13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C3DA7-00E0-445F-A033-C4E5FAA964B7}" type="datetimeFigureOut">
              <a:rPr lang="pt-BR" smtClean="0"/>
              <a:t>23/10/2015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2F6C7708-109C-46B2-93E2-3DEEFD0EB77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663633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C3DA7-00E0-445F-A033-C4E5FAA964B7}" type="datetimeFigureOut">
              <a:rPr lang="pt-BR" smtClean="0"/>
              <a:t>23/10/2015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F6C7708-109C-46B2-93E2-3DEEFD0EB77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511773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C3DA7-00E0-445F-A033-C4E5FAA964B7}" type="datetimeFigureOut">
              <a:rPr lang="pt-BR" smtClean="0"/>
              <a:t>23/10/2015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F6C7708-109C-46B2-93E2-3DEEFD0EB771}" type="slidenum">
              <a:rPr lang="pt-BR" smtClean="0"/>
              <a:t>‹nº›</a:t>
            </a:fld>
            <a:endParaRPr lang="pt-B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023890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C3DA7-00E0-445F-A033-C4E5FAA964B7}" type="datetimeFigureOut">
              <a:rPr lang="pt-BR" smtClean="0"/>
              <a:t>23/10/2015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F6C7708-109C-46B2-93E2-3DEEFD0EB77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2496100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o 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C3DA7-00E0-445F-A033-C4E5FAA964B7}" type="datetimeFigureOut">
              <a:rPr lang="pt-BR" smtClean="0"/>
              <a:t>23/10/2015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F6C7708-109C-46B2-93E2-3DEEFD0EB771}" type="slidenum">
              <a:rPr lang="pt-BR" smtClean="0"/>
              <a:t>‹nº›</a:t>
            </a:fld>
            <a:endParaRPr lang="pt-B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668676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iro ou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C3DA7-00E0-445F-A033-C4E5FAA964B7}" type="datetimeFigureOut">
              <a:rPr lang="pt-BR" smtClean="0"/>
              <a:t>23/10/2015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F6C7708-109C-46B2-93E2-3DEEFD0EB77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0665981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C3DA7-00E0-445F-A033-C4E5FAA964B7}" type="datetimeFigureOut">
              <a:rPr lang="pt-BR" smtClean="0"/>
              <a:t>23/10/2015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C7708-109C-46B2-93E2-3DEEFD0EB77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103628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C3DA7-00E0-445F-A033-C4E5FAA964B7}" type="datetimeFigureOut">
              <a:rPr lang="pt-BR" smtClean="0"/>
              <a:t>23/10/2015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C7708-109C-46B2-93E2-3DEEFD0EB77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736442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C3DA7-00E0-445F-A033-C4E5FAA964B7}" type="datetimeFigureOut">
              <a:rPr lang="pt-BR" smtClean="0"/>
              <a:t>23/10/2015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C7708-109C-46B2-93E2-3DEEFD0EB77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571300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C3DA7-00E0-445F-A033-C4E5FAA964B7}" type="datetimeFigureOut">
              <a:rPr lang="pt-BR" smtClean="0"/>
              <a:t>23/10/2015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F6C7708-109C-46B2-93E2-3DEEFD0EB77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101051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C3DA7-00E0-445F-A033-C4E5FAA964B7}" type="datetimeFigureOut">
              <a:rPr lang="pt-BR" smtClean="0"/>
              <a:t>23/10/2015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2F6C7708-109C-46B2-93E2-3DEEFD0EB77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514634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C3DA7-00E0-445F-A033-C4E5FAA964B7}" type="datetimeFigureOut">
              <a:rPr lang="pt-BR" smtClean="0"/>
              <a:t>23/10/2015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2F6C7708-109C-46B2-93E2-3DEEFD0EB77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971466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C3DA7-00E0-445F-A033-C4E5FAA964B7}" type="datetimeFigureOut">
              <a:rPr lang="pt-BR" smtClean="0"/>
              <a:t>23/10/2015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C7708-109C-46B2-93E2-3DEEFD0EB77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394702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C3DA7-00E0-445F-A033-C4E5FAA964B7}" type="datetimeFigureOut">
              <a:rPr lang="pt-BR" smtClean="0"/>
              <a:t>23/10/2015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C7708-109C-46B2-93E2-3DEEFD0EB77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91077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C3DA7-00E0-445F-A033-C4E5FAA964B7}" type="datetimeFigureOut">
              <a:rPr lang="pt-BR" smtClean="0"/>
              <a:t>23/10/2015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C7708-109C-46B2-93E2-3DEEFD0EB77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596714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C3DA7-00E0-445F-A033-C4E5FAA964B7}" type="datetimeFigureOut">
              <a:rPr lang="pt-BR" smtClean="0"/>
              <a:t>23/10/2015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F6C7708-109C-46B2-93E2-3DEEFD0EB77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273486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157"/>
            <a:ext cx="2356674" cy="6853096"/>
            <a:chOff x="6627813" y="195610"/>
            <a:chExt cx="1952625" cy="5678141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2C3DA7-00E0-445F-A033-C4E5FAA964B7}" type="datetimeFigureOut">
              <a:rPr lang="pt-BR" smtClean="0"/>
              <a:t>23/10/2015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2F6C7708-109C-46B2-93E2-3DEEFD0EB77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794066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  <p:sldLayoutId id="2147483713" r:id="rId12"/>
    <p:sldLayoutId id="2147483714" r:id="rId13"/>
    <p:sldLayoutId id="2147483715" r:id="rId14"/>
    <p:sldLayoutId id="2147483716" r:id="rId15"/>
    <p:sldLayoutId id="2147483717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14149" y="682389"/>
            <a:ext cx="11273050" cy="2306472"/>
          </a:xfrm>
        </p:spPr>
        <p:txBody>
          <a:bodyPr>
            <a:noAutofit/>
          </a:bodyPr>
          <a:lstStyle/>
          <a:p>
            <a:pPr algn="ctr"/>
            <a:r>
              <a:rPr lang="pt-BR" sz="2400" b="1" dirty="0" smtClean="0"/>
              <a:t>ESPECIALIZAÇÃO EM GESTÃO DE PROGRAMAS E PROJETOS </a:t>
            </a:r>
            <a:br>
              <a:rPr lang="pt-BR" sz="2400" b="1" dirty="0" smtClean="0"/>
            </a:br>
            <a:r>
              <a:rPr lang="pt-BR" sz="2400" b="1" dirty="0" smtClean="0"/>
              <a:t>DE ESPORTE E DE LAZER NA ESCOLA</a:t>
            </a:r>
            <a:br>
              <a:rPr lang="pt-BR" sz="2400" b="1" dirty="0" smtClean="0"/>
            </a:br>
            <a:r>
              <a:rPr lang="pt-BR" sz="2400" b="1" dirty="0" smtClean="0"/>
              <a:t/>
            </a:r>
            <a:br>
              <a:rPr lang="pt-BR" sz="2400" b="1" dirty="0" smtClean="0"/>
            </a:br>
            <a:r>
              <a:rPr lang="pt-BR" sz="2400" b="1" dirty="0" smtClean="0"/>
              <a:t>Metodologia </a:t>
            </a:r>
            <a:r>
              <a:rPr lang="pt-BR" sz="2400" b="1" dirty="0"/>
              <a:t>de Pesquisa I</a:t>
            </a:r>
            <a:br>
              <a:rPr lang="pt-BR" sz="2400" b="1" dirty="0"/>
            </a:br>
            <a:endParaRPr lang="pt-BR" sz="24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047164" y="2988861"/>
            <a:ext cx="9840035" cy="2914801"/>
          </a:xfrm>
        </p:spPr>
        <p:txBody>
          <a:bodyPr>
            <a:normAutofit/>
          </a:bodyPr>
          <a:lstStyle/>
          <a:p>
            <a:pPr algn="ctr"/>
            <a:r>
              <a:rPr lang="pt-BR" b="1" dirty="0"/>
              <a:t>Prof. Ayres </a:t>
            </a:r>
            <a:r>
              <a:rPr lang="pt-BR" b="1" dirty="0" smtClean="0"/>
              <a:t>Nogueira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07712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46913" y="624110"/>
            <a:ext cx="9757699" cy="1280890"/>
          </a:xfrm>
        </p:spPr>
        <p:txBody>
          <a:bodyPr/>
          <a:lstStyle/>
          <a:p>
            <a:r>
              <a:rPr lang="pt-BR" b="1" dirty="0"/>
              <a:t>PERFIL DE PÓS-GRADUANDO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2391755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wind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60310" y="624110"/>
            <a:ext cx="11000095" cy="1280890"/>
          </a:xfrm>
        </p:spPr>
        <p:txBody>
          <a:bodyPr/>
          <a:lstStyle/>
          <a:p>
            <a:r>
              <a:rPr lang="pt-BR" dirty="0" smtClean="0"/>
              <a:t>O QUE SE ESPERA DE UM PÓS-GRADUANDO?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2000" dirty="0" smtClean="0"/>
              <a:t>Estude disciplinadamente; não </a:t>
            </a:r>
            <a:r>
              <a:rPr lang="pt-BR" sz="2000" dirty="0"/>
              <a:t>acumule </a:t>
            </a:r>
            <a:r>
              <a:rPr lang="pt-BR" sz="2000" dirty="0" smtClean="0"/>
              <a:t>atividades.</a:t>
            </a:r>
          </a:p>
          <a:p>
            <a:r>
              <a:rPr lang="pt-BR" sz="2000" dirty="0"/>
              <a:t>Prime pela pontualidade na entrega das atividades acadêmicas.</a:t>
            </a:r>
            <a:endParaRPr lang="pt-BR" sz="2000" dirty="0" smtClean="0"/>
          </a:p>
          <a:p>
            <a:r>
              <a:rPr lang="pt-BR" sz="2000" dirty="0" smtClean="0"/>
              <a:t>Inove em seu projeto.</a:t>
            </a:r>
          </a:p>
          <a:p>
            <a:r>
              <a:rPr lang="pt-BR" sz="2000" dirty="0" smtClean="0"/>
              <a:t>Assista defesas e qualificações.</a:t>
            </a:r>
          </a:p>
          <a:p>
            <a:r>
              <a:rPr lang="pt-BR" sz="2000" dirty="0" smtClean="0"/>
              <a:t>Reflita sobre as propostas das linhas de pesquisa do programa.</a:t>
            </a:r>
          </a:p>
        </p:txBody>
      </p:sp>
    </p:spTree>
    <p:extLst>
      <p:ext uri="{BB962C8B-B14F-4D97-AF65-F5344CB8AC3E}">
        <p14:creationId xmlns:p14="http://schemas.microsoft.com/office/powerpoint/2010/main" val="286621607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wind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65027" y="624110"/>
            <a:ext cx="10526973" cy="1280890"/>
          </a:xfrm>
        </p:spPr>
        <p:txBody>
          <a:bodyPr/>
          <a:lstStyle/>
          <a:p>
            <a:r>
              <a:rPr lang="pt-BR" dirty="0"/>
              <a:t>O QUE SE ESPERA DE UM PÓS-GRADUANDO?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BR" sz="2000" dirty="0"/>
              <a:t>Conscientize-se de que, mais que aluno, é um pesquisador.</a:t>
            </a:r>
          </a:p>
          <a:p>
            <a:pPr algn="just"/>
            <a:r>
              <a:rPr lang="pt-BR" sz="2000" dirty="0"/>
              <a:t>Seja disposto e disponível a enfrentar diversos desafios, na busca de criar novos conhecimentos, procedimentos e soluções para os diversos problemas.</a:t>
            </a:r>
          </a:p>
          <a:p>
            <a:pPr algn="just"/>
            <a:r>
              <a:rPr lang="pt-BR" sz="2000" dirty="0"/>
              <a:t>Tenha paixão pelo conhecimento.</a:t>
            </a:r>
          </a:p>
          <a:p>
            <a:pPr algn="just"/>
            <a:r>
              <a:rPr lang="pt-BR" sz="2000" dirty="0"/>
              <a:t>Traga consigo certa carga de humildade, que se traduza no bom trato nas relações interpessoais e na capacidade de socializar e construir, sem impor barreiras, rede de saberes.</a:t>
            </a:r>
          </a:p>
          <a:p>
            <a:pPr algn="just"/>
            <a:r>
              <a:rPr lang="pt-BR" sz="2000" dirty="0" err="1"/>
              <a:t>Esforçe-se</a:t>
            </a:r>
            <a:r>
              <a:rPr lang="pt-BR" sz="2000" dirty="0"/>
              <a:t> em dominar novas tecnologias que possam contribuir para o processo de produção e de circulação da pesquisa.  </a:t>
            </a:r>
          </a:p>
          <a:p>
            <a:pPr algn="just"/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val="6446688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wind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910687" y="624110"/>
            <a:ext cx="9593925" cy="1280890"/>
          </a:xfrm>
        </p:spPr>
        <p:txBody>
          <a:bodyPr/>
          <a:lstStyle/>
          <a:p>
            <a:r>
              <a:rPr lang="pt-BR" dirty="0" smtClean="0"/>
              <a:t>AULAS DE METODOLOGIA DA PESQUISA I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pt-BR" sz="2800" dirty="0" smtClean="0"/>
              <a:t>23 de outubro de 2015, das 14h às 18h.</a:t>
            </a:r>
          </a:p>
          <a:p>
            <a:pPr algn="ctr"/>
            <a:r>
              <a:rPr lang="pt-BR" sz="2800" dirty="0" smtClean="0"/>
              <a:t>29 de outubro de 2015, das 18h às 22h.</a:t>
            </a: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200654833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801505" y="624110"/>
            <a:ext cx="9703108" cy="1280890"/>
          </a:xfrm>
        </p:spPr>
        <p:txBody>
          <a:bodyPr/>
          <a:lstStyle/>
          <a:p>
            <a:r>
              <a:rPr lang="pt-BR" dirty="0" smtClean="0"/>
              <a:t>EMENTA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BR" sz="2000" dirty="0"/>
              <a:t>Métodos científicos: conceito e críticas; pesquisa: conceito, tipos e finalidade; gêneros acadêmicos: tipos, características e diretrizes para elaboração.</a:t>
            </a:r>
          </a:p>
          <a:p>
            <a:pPr algn="just"/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val="337987915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33267" y="624110"/>
            <a:ext cx="9771346" cy="1280890"/>
          </a:xfrm>
        </p:spPr>
        <p:txBody>
          <a:bodyPr/>
          <a:lstStyle/>
          <a:p>
            <a:r>
              <a:rPr lang="pt-BR" dirty="0" smtClean="0"/>
              <a:t>PROGRAMA DA DISCIPLINA MP 1</a:t>
            </a:r>
            <a:endParaRPr lang="pt-BR" dirty="0"/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78820097"/>
              </p:ext>
            </p:extLst>
          </p:nvPr>
        </p:nvGraphicFramePr>
        <p:xfrm>
          <a:off x="1897039" y="1651379"/>
          <a:ext cx="9075761" cy="4365181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9075761"/>
              </a:tblGrid>
              <a:tr h="547066">
                <a:tc>
                  <a:txBody>
                    <a:bodyPr/>
                    <a:lstStyle/>
                    <a:p>
                      <a:pPr marL="107950" marR="7175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2800" dirty="0">
                          <a:effectLst/>
                        </a:rPr>
                        <a:t>Objetivos</a:t>
                      </a:r>
                      <a:endParaRPr lang="pt-BR" sz="2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</a:tr>
              <a:tr h="368374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2400" dirty="0">
                          <a:effectLst/>
                        </a:rPr>
                        <a:t>GERAL: 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2400" dirty="0">
                          <a:effectLst/>
                        </a:rPr>
                        <a:t>Compreender os aspectos teóricos e práticos referentes à elaboração de trabalhos científicos (especialmente: projeto de pesquisa), enfatizando a importância do saber científico no processo de produção do conhecimento.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2400" dirty="0">
                          <a:effectLst/>
                        </a:rPr>
                        <a:t>ESPECÍFICOS:</a:t>
                      </a: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Calibri" panose="020F0502020204030204" pitchFamily="34" charset="0"/>
                        <a:buChar char="•"/>
                      </a:pPr>
                      <a:r>
                        <a:rPr lang="pt-BR" sz="2400" dirty="0">
                          <a:effectLst/>
                        </a:rPr>
                        <a:t>Compreender noções teóricas básicas que caracterizam a produção de trabalhos acadêmicos;</a:t>
                      </a: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Calibri" panose="020F0502020204030204" pitchFamily="34" charset="0"/>
                        <a:buChar char="•"/>
                      </a:pPr>
                      <a:r>
                        <a:rPr lang="pt-BR" sz="2400" dirty="0">
                          <a:effectLst/>
                        </a:rPr>
                        <a:t>Saber usar as Normas Técnicas de Trabalhos Científicos;</a:t>
                      </a: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Calibri" panose="020F0502020204030204" pitchFamily="34" charset="0"/>
                        <a:buChar char="•"/>
                      </a:pPr>
                      <a:r>
                        <a:rPr lang="pt-BR" sz="2400" dirty="0">
                          <a:effectLst/>
                        </a:rPr>
                        <a:t>Planejar e elaborar projeto de pesquisa.</a:t>
                      </a:r>
                    </a:p>
                    <a:p>
                      <a:pPr marL="457200" algn="just">
                        <a:spcAft>
                          <a:spcPts val="0"/>
                        </a:spcAft>
                      </a:pPr>
                      <a:r>
                        <a:rPr lang="pt-BR" sz="900" dirty="0">
                          <a:effectLst/>
                        </a:rPr>
                        <a:t> </a:t>
                      </a: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4302281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1389009"/>
              </p:ext>
            </p:extLst>
          </p:nvPr>
        </p:nvGraphicFramePr>
        <p:xfrm>
          <a:off x="1596789" y="1050880"/>
          <a:ext cx="9635318" cy="2756846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9635318"/>
              </a:tblGrid>
              <a:tr h="581503">
                <a:tc>
                  <a:txBody>
                    <a:bodyPr/>
                    <a:lstStyle/>
                    <a:p>
                      <a:pPr marL="107950" marR="7175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2800" dirty="0">
                          <a:effectLst/>
                        </a:rPr>
                        <a:t>Bases Científico-Tecnológicas (Conteúdos</a:t>
                      </a:r>
                      <a:r>
                        <a:rPr lang="pt-BR" sz="900" dirty="0">
                          <a:effectLst/>
                        </a:rPr>
                        <a:t>)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</a:tr>
              <a:tr h="2175343">
                <a:tc>
                  <a:txBody>
                    <a:bodyPr/>
                    <a:lstStyle/>
                    <a:p>
                      <a:pPr marL="342900" lvl="0" indent="-342900" algn="just">
                        <a:spcAft>
                          <a:spcPts val="0"/>
                        </a:spcAft>
                        <a:buFont typeface="Calibri" panose="020F0502020204030204" pitchFamily="34" charset="0"/>
                        <a:buChar char="•"/>
                      </a:pPr>
                      <a:r>
                        <a:rPr lang="pt-BR" sz="2800" dirty="0">
                          <a:effectLst/>
                        </a:rPr>
                        <a:t>Ciência, conhecimento e pesquisa.</a:t>
                      </a: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Calibri" panose="020F0502020204030204" pitchFamily="34" charset="0"/>
                        <a:buChar char="•"/>
                      </a:pPr>
                      <a:r>
                        <a:rPr lang="pt-BR" sz="2800" dirty="0">
                          <a:effectLst/>
                        </a:rPr>
                        <a:t>Leitura e produção de trabalhos científicos.</a:t>
                      </a: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Calibri" panose="020F0502020204030204" pitchFamily="34" charset="0"/>
                        <a:buChar char="•"/>
                      </a:pPr>
                      <a:r>
                        <a:rPr lang="pt-BR" sz="2800" dirty="0">
                          <a:effectLst/>
                        </a:rPr>
                        <a:t>Movimentos retóricos de projeto de pesquisa.</a:t>
                      </a: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Calibri" panose="020F0502020204030204" pitchFamily="34" charset="0"/>
                        <a:buChar char="•"/>
                      </a:pPr>
                      <a:r>
                        <a:rPr lang="pt-BR" sz="2800" dirty="0">
                          <a:effectLst/>
                        </a:rPr>
                        <a:t>Normas Técnicas de Trabalhos científicos</a:t>
                      </a:r>
                      <a:r>
                        <a:rPr lang="pt-BR" sz="900" dirty="0">
                          <a:effectLst/>
                        </a:rPr>
                        <a:t>.</a:t>
                      </a:r>
                      <a:endParaRPr lang="pt-BR" sz="1200" dirty="0">
                        <a:effectLst/>
                      </a:endParaRPr>
                    </a:p>
                    <a:p>
                      <a:pPr marL="457200" algn="just">
                        <a:spcAft>
                          <a:spcPts val="0"/>
                        </a:spcAft>
                      </a:pPr>
                      <a:r>
                        <a:rPr lang="pt-BR" sz="900" dirty="0">
                          <a:effectLst/>
                        </a:rPr>
                        <a:t> </a:t>
                      </a: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9860548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78018428"/>
              </p:ext>
            </p:extLst>
          </p:nvPr>
        </p:nvGraphicFramePr>
        <p:xfrm>
          <a:off x="1596788" y="996283"/>
          <a:ext cx="9321421" cy="567690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9321421"/>
              </a:tblGrid>
              <a:tr h="469712">
                <a:tc>
                  <a:txBody>
                    <a:bodyPr/>
                    <a:lstStyle/>
                    <a:p>
                      <a:pPr marL="107950" marR="7175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2400" dirty="0">
                          <a:effectLst/>
                        </a:rPr>
                        <a:t>Procedimentos Metodológicos</a:t>
                      </a:r>
                      <a:endParaRPr lang="pt-BR" sz="2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</a:tr>
              <a:tr h="996855">
                <a:tc>
                  <a:txBody>
                    <a:bodyPr/>
                    <a:lstStyle/>
                    <a:p>
                      <a:pPr marL="457200" marR="71755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2400" dirty="0">
                          <a:effectLst/>
                        </a:rPr>
                        <a:t>Exposição dialogada, leitura dirigida e discussão.</a:t>
                      </a:r>
                    </a:p>
                    <a:p>
                      <a:pPr marL="457200" marR="71755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2400" dirty="0">
                          <a:effectLst/>
                        </a:rPr>
                        <a:t> </a:t>
                      </a:r>
                      <a:endParaRPr lang="pt-BR" sz="2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</a:tr>
              <a:tr h="469712">
                <a:tc>
                  <a:txBody>
                    <a:bodyPr/>
                    <a:lstStyle/>
                    <a:p>
                      <a:pPr marL="107950" marR="7175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2400" dirty="0">
                          <a:effectLst/>
                        </a:rPr>
                        <a:t>Recursos Didáticos</a:t>
                      </a:r>
                      <a:endParaRPr lang="pt-BR" sz="2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</a:tr>
              <a:tr h="996855">
                <a:tc>
                  <a:txBody>
                    <a:bodyPr/>
                    <a:lstStyle/>
                    <a:p>
                      <a:pPr marL="457200" marR="71755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2400" dirty="0">
                          <a:effectLst/>
                        </a:rPr>
                        <a:t>Material impresso, projetor e internet.</a:t>
                      </a:r>
                    </a:p>
                    <a:p>
                      <a:pPr marL="457200" marR="71755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2400" dirty="0">
                          <a:effectLst/>
                        </a:rPr>
                        <a:t> </a:t>
                      </a:r>
                      <a:endParaRPr lang="pt-BR" sz="2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</a:tr>
              <a:tr h="469712">
                <a:tc>
                  <a:txBody>
                    <a:bodyPr/>
                    <a:lstStyle/>
                    <a:p>
                      <a:pPr marL="107950" marR="7175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2400" dirty="0">
                          <a:effectLst/>
                        </a:rPr>
                        <a:t>Avaliação</a:t>
                      </a:r>
                      <a:endParaRPr lang="pt-BR" sz="2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</a:tr>
              <a:tr h="1523998">
                <a:tc>
                  <a:txBody>
                    <a:bodyPr/>
                    <a:lstStyle/>
                    <a:p>
                      <a:pPr marR="71755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2400" dirty="0" smtClean="0">
                          <a:effectLst/>
                        </a:rPr>
                        <a:t>Contínua, </a:t>
                      </a:r>
                      <a:r>
                        <a:rPr lang="pt-BR" sz="2400" dirty="0">
                          <a:effectLst/>
                        </a:rPr>
                        <a:t>por meio de atividades orais e escritas (exercícios com o auxílio de tecnologias da comunicação</a:t>
                      </a:r>
                      <a:r>
                        <a:rPr lang="x-none" sz="2400" dirty="0">
                          <a:effectLst/>
                        </a:rPr>
                        <a:t>)</a:t>
                      </a:r>
                      <a:r>
                        <a:rPr lang="pt-BR" sz="2400" dirty="0">
                          <a:effectLst/>
                        </a:rPr>
                        <a:t>, individuais e em grupo; produção de projeto de pesquisa.</a:t>
                      </a:r>
                    </a:p>
                    <a:p>
                      <a:pPr marR="71755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2400" dirty="0">
                          <a:effectLst/>
                        </a:rPr>
                        <a:t> </a:t>
                      </a:r>
                      <a:endParaRPr lang="pt-BR" sz="2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2422133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AVALIAÇÃO DE MP I</a:t>
            </a:r>
            <a:endParaRPr lang="pt-BR" dirty="0"/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27395941"/>
              </p:ext>
            </p:extLst>
          </p:nvPr>
        </p:nvGraphicFramePr>
        <p:xfrm>
          <a:off x="1651379" y="1282888"/>
          <a:ext cx="9635320" cy="499508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65027"/>
                <a:gridCol w="93980"/>
                <a:gridCol w="4663783"/>
                <a:gridCol w="3212530"/>
              </a:tblGrid>
              <a:tr h="493865">
                <a:tc grid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solidFill>
                            <a:srgbClr val="FFFF00"/>
                          </a:solidFill>
                          <a:effectLst/>
                        </a:rPr>
                        <a:t>PESO 6</a:t>
                      </a:r>
                      <a:endParaRPr lang="pt-BR" sz="2000" dirty="0">
                        <a:solidFill>
                          <a:srgbClr val="FFFF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49423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solidFill>
                            <a:srgbClr val="FFFF00"/>
                          </a:solidFill>
                          <a:effectLst/>
                        </a:rPr>
                        <a:t>VALOR</a:t>
                      </a:r>
                      <a:endParaRPr lang="pt-BR" sz="2000" dirty="0">
                        <a:solidFill>
                          <a:srgbClr val="FFFF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solidFill>
                            <a:srgbClr val="FF0000"/>
                          </a:solidFill>
                          <a:effectLst/>
                        </a:rPr>
                        <a:t>ATIVIDADE</a:t>
                      </a:r>
                      <a:endParaRPr lang="pt-BR" sz="20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t-B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solidFill>
                            <a:srgbClr val="FF0000"/>
                          </a:solidFill>
                          <a:effectLst/>
                        </a:rPr>
                        <a:t>AVALIAÇÃO</a:t>
                      </a:r>
                      <a:endParaRPr lang="pt-BR" sz="20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9423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</a:rPr>
                        <a:t>10</a:t>
                      </a:r>
                      <a:endParaRPr lang="pt-B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</a:rPr>
                        <a:t>Tarefa diagnóstica </a:t>
                      </a:r>
                      <a:endParaRPr lang="pt-B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t-B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2000">
                          <a:effectLst/>
                        </a:rPr>
                        <a:t>Cumprimento pontual</a:t>
                      </a:r>
                      <a:endParaRPr lang="pt-BR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01520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</a:rPr>
                        <a:t>10</a:t>
                      </a:r>
                      <a:endParaRPr lang="pt-B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</a:rPr>
                        <a:t>Coleta de dados e sintagmas lexicais</a:t>
                      </a:r>
                      <a:endParaRPr lang="pt-B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t-B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2000">
                          <a:effectLst/>
                        </a:rPr>
                        <a:t>por questão</a:t>
                      </a:r>
                      <a:endParaRPr lang="pt-BR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01520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</a:rPr>
                        <a:t>10</a:t>
                      </a:r>
                      <a:endParaRPr lang="pt-B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</a:rPr>
                        <a:t>Croqui de projeto de pesquisa</a:t>
                      </a:r>
                      <a:endParaRPr lang="pt-B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t-B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</a:rPr>
                        <a:t>por categoria</a:t>
                      </a:r>
                      <a:endParaRPr lang="pt-B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93865">
                <a:tc grid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solidFill>
                            <a:srgbClr val="FFFF00"/>
                          </a:solidFill>
                          <a:effectLst/>
                        </a:rPr>
                        <a:t>PESO 4</a:t>
                      </a:r>
                      <a:endParaRPr lang="pt-BR" sz="2000" dirty="0">
                        <a:solidFill>
                          <a:srgbClr val="FFFF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494234"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solidFill>
                            <a:srgbClr val="FFFF00"/>
                          </a:solidFill>
                          <a:effectLst/>
                        </a:rPr>
                        <a:t>VALOR</a:t>
                      </a:r>
                      <a:endParaRPr lang="pt-BR" sz="2000" dirty="0">
                        <a:solidFill>
                          <a:srgbClr val="FFFF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solidFill>
                            <a:srgbClr val="FF0000"/>
                          </a:solidFill>
                          <a:effectLst/>
                        </a:rPr>
                        <a:t>ATIVIDADE </a:t>
                      </a:r>
                      <a:endParaRPr lang="pt-BR" sz="20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solidFill>
                            <a:srgbClr val="FF0000"/>
                          </a:solidFill>
                          <a:effectLst/>
                        </a:rPr>
                        <a:t>AVALIAÇÃO</a:t>
                      </a:r>
                      <a:endParaRPr lang="pt-BR" sz="20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94234"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</a:rPr>
                        <a:t>10</a:t>
                      </a:r>
                      <a:endParaRPr lang="pt-B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2000">
                          <a:effectLst/>
                        </a:rPr>
                        <a:t>Projeto de Pesquisa</a:t>
                      </a:r>
                      <a:endParaRPr lang="pt-BR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</a:rPr>
                        <a:t>Banca </a:t>
                      </a:r>
                      <a:endParaRPr lang="pt-B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3982926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88422091"/>
              </p:ext>
            </p:extLst>
          </p:nvPr>
        </p:nvGraphicFramePr>
        <p:xfrm>
          <a:off x="1719618" y="1364776"/>
          <a:ext cx="9280477" cy="4230806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9280477"/>
              </a:tblGrid>
              <a:tr h="907860">
                <a:tc>
                  <a:txBody>
                    <a:bodyPr/>
                    <a:lstStyle/>
                    <a:p>
                      <a:pPr marL="107950" marR="7175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2400" dirty="0">
                          <a:effectLst/>
                        </a:rPr>
                        <a:t>Bibliografia Básica</a:t>
                      </a:r>
                      <a:endParaRPr lang="pt-BR" sz="2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</a:tr>
              <a:tr h="332294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2400" dirty="0">
                          <a:effectLst/>
                        </a:rPr>
                        <a:t>ISKANDAR, J. I. Normas da ABNT: comentadas para trabalhos científicos. 3.ed. Curitiba, Juruá, 2008.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2400" dirty="0">
                          <a:effectLst/>
                        </a:rPr>
                        <a:t>LAKATOS, E. M.; MARCONI, M. de A. Metodologia científica. 4.ed. São Paulo: Atlas, 2004.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2400" dirty="0">
                          <a:effectLst/>
                        </a:rPr>
                        <a:t>SEVERINO, A. J. Metodologia do trabalho científico. São Paulo: Cortez, 2002.</a:t>
                      </a:r>
                    </a:p>
                    <a:p>
                      <a:pPr algn="l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2400" dirty="0">
                          <a:effectLst/>
                        </a:rPr>
                        <a:t> </a:t>
                      </a:r>
                      <a:endParaRPr lang="pt-BR" sz="2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9659672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4374192"/>
              </p:ext>
            </p:extLst>
          </p:nvPr>
        </p:nvGraphicFramePr>
        <p:xfrm>
          <a:off x="1651379" y="996287"/>
          <a:ext cx="9416955" cy="4735773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9416955"/>
              </a:tblGrid>
              <a:tr h="998919">
                <a:tc>
                  <a:txBody>
                    <a:bodyPr/>
                    <a:lstStyle/>
                    <a:p>
                      <a:pPr marL="107950" marR="7175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2400" dirty="0">
                          <a:effectLst/>
                        </a:rPr>
                        <a:t>Bibliografia Complementar</a:t>
                      </a:r>
                      <a:endParaRPr lang="pt-BR" sz="2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</a:tr>
              <a:tr h="373685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2400" dirty="0">
                          <a:effectLst/>
                        </a:rPr>
                        <a:t>BARROS, A. da S.; FEHFELD, N. A. de S. Fundamentos de metodologia científica. São Paulo: Pearson Makron Books, 2000.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2400" dirty="0">
                          <a:effectLst/>
                        </a:rPr>
                        <a:t>GRESSLER, L. A. Introdução à pesquisa: projetos e relatórios. São Paulo: Loyola, 2003.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2400" dirty="0">
                          <a:effectLst/>
                        </a:rPr>
                        <a:t>ISKANDAR, J. I. Normas da ABNT: comentadas para trabalhos científicos. 2.ed. Curitiba: Juruá, 2005.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2400" dirty="0">
                          <a:effectLst/>
                        </a:rPr>
                        <a:t>MOTTA-ROTH, D; HENDGES, G. R. Produção textual na universidade. São Paulo: Parábola Editorial, 2010.</a:t>
                      </a:r>
                      <a:endParaRPr lang="pt-BR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195" marR="36195" marT="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7100276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Cacho">
  <a:themeElements>
    <a:clrScheme name="Cacho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31B4E6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Cacho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acho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76</TotalTime>
  <Words>574</Words>
  <Application>Microsoft Office PowerPoint</Application>
  <PresentationFormat>Widescreen</PresentationFormat>
  <Paragraphs>75</Paragraphs>
  <Slides>12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12</vt:i4>
      </vt:variant>
    </vt:vector>
  </HeadingPairs>
  <TitlesOfParts>
    <vt:vector size="18" baseType="lpstr">
      <vt:lpstr>Arial</vt:lpstr>
      <vt:lpstr>Calibri</vt:lpstr>
      <vt:lpstr>Century Gothic</vt:lpstr>
      <vt:lpstr>Times New Roman</vt:lpstr>
      <vt:lpstr>Wingdings 3</vt:lpstr>
      <vt:lpstr>Cacho</vt:lpstr>
      <vt:lpstr>ESPECIALIZAÇÃO EM GESTÃO DE PROGRAMAS E PROJETOS  DE ESPORTE E DE LAZER NA ESCOLA  Metodologia de Pesquisa I </vt:lpstr>
      <vt:lpstr>AULAS DE METODOLOGIA DA PESQUISA I</vt:lpstr>
      <vt:lpstr>EMENTA</vt:lpstr>
      <vt:lpstr>PROGRAMA DA DISCIPLINA MP 1</vt:lpstr>
      <vt:lpstr>Apresentação do PowerPoint</vt:lpstr>
      <vt:lpstr>Apresentação do PowerPoint</vt:lpstr>
      <vt:lpstr>AVALIAÇÃO DE MP I</vt:lpstr>
      <vt:lpstr>Apresentação do PowerPoint</vt:lpstr>
      <vt:lpstr>Apresentação do PowerPoint</vt:lpstr>
      <vt:lpstr>PERFIL DE PÓS-GRADUANDO</vt:lpstr>
      <vt:lpstr>O QUE SE ESPERA DE UM PÓS-GRADUANDO?</vt:lpstr>
      <vt:lpstr>O QUE SE ESPERA DE UM PÓS-GRADUANDO?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PERFIL DE PÓS-GRADUANDO </dc:title>
  <dc:creator>Ayres</dc:creator>
  <cp:lastModifiedBy>Ayres</cp:lastModifiedBy>
  <cp:revision>12</cp:revision>
  <dcterms:created xsi:type="dcterms:W3CDTF">2015-10-23T11:43:54Z</dcterms:created>
  <dcterms:modified xsi:type="dcterms:W3CDTF">2015-10-23T13:00:01Z</dcterms:modified>
</cp:coreProperties>
</file>