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01" r:id="rId1"/>
  </p:sldMasterIdLst>
  <p:sldIdLst>
    <p:sldId id="256" r:id="rId2"/>
    <p:sldId id="260" r:id="rId3"/>
    <p:sldId id="261" r:id="rId4"/>
    <p:sldId id="262" r:id="rId5"/>
    <p:sldId id="257" r:id="rId6"/>
    <p:sldId id="258" r:id="rId7"/>
    <p:sldId id="263" r:id="rId8"/>
    <p:sldId id="264" r:id="rId9"/>
    <p:sldId id="265" r:id="rId10"/>
    <p:sldId id="271" r:id="rId11"/>
    <p:sldId id="268" r:id="rId12"/>
    <p:sldId id="266" r:id="rId13"/>
    <p:sldId id="270" r:id="rId14"/>
    <p:sldId id="267" r:id="rId15"/>
    <p:sldId id="269" r:id="rId16"/>
    <p:sldId id="272" r:id="rId17"/>
    <p:sldId id="273" r:id="rId18"/>
    <p:sldId id="274" r:id="rId19"/>
    <p:sldId id="275" r:id="rId20"/>
    <p:sldId id="276" r:id="rId21"/>
    <p:sldId id="277" r:id="rId22"/>
    <p:sldId id="278" r:id="rId23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7" d="100"/>
          <a:sy n="87" d="100"/>
        </p:scale>
        <p:origin x="62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12192000" cy="457200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82B2EAF5-3B2E-4127-AC48-0836BE8D47C7}" type="datetimeFigureOut">
              <a:rPr lang="pt-BR" smtClean="0"/>
              <a:t>29/10/2015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E8CB1-5FD2-4BCA-8933-28B5DDE87622}" type="slidenum">
              <a:rPr lang="pt-BR" smtClean="0"/>
              <a:t>‹nº›</a:t>
            </a:fld>
            <a:endParaRPr lang="pt-BR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586836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2EAF5-3B2E-4127-AC48-0836BE8D47C7}" type="datetimeFigureOut">
              <a:rPr lang="pt-BR" smtClean="0"/>
              <a:t>29/10/2015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E8CB1-5FD2-4BCA-8933-28B5DDE8762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70589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0" y="762000"/>
            <a:ext cx="7581900" cy="5410200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2EAF5-3B2E-4127-AC48-0836BE8D47C7}" type="datetimeFigureOut">
              <a:rPr lang="pt-BR" smtClean="0"/>
              <a:t>29/10/2015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E8CB1-5FD2-4BCA-8933-28B5DDE87622}" type="slidenum">
              <a:rPr lang="pt-BR" smtClean="0"/>
              <a:t>‹nº›</a:t>
            </a:fld>
            <a:endParaRPr lang="pt-BR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725610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2EAF5-3B2E-4127-AC48-0836BE8D47C7}" type="datetimeFigureOut">
              <a:rPr lang="pt-BR" smtClean="0"/>
              <a:t>29/10/2015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E8CB1-5FD2-4BCA-8933-28B5DDE8762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888336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12192000" cy="4572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2EAF5-3B2E-4127-AC48-0836BE8D47C7}" type="datetimeFigureOut">
              <a:rPr lang="pt-BR" smtClean="0"/>
              <a:t>29/10/2015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E8CB1-5FD2-4BCA-8933-28B5DDE87622}" type="slidenum">
              <a:rPr lang="pt-BR" smtClean="0"/>
              <a:t>‹nº›</a:t>
            </a:fld>
            <a:endParaRPr lang="pt-BR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758558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8" y="2286000"/>
            <a:ext cx="4754880" cy="4023360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2EAF5-3B2E-4127-AC48-0836BE8D47C7}" type="datetimeFigureOut">
              <a:rPr lang="pt-BR" smtClean="0"/>
              <a:t>29/10/2015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E8CB1-5FD2-4BCA-8933-28B5DDE8762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739206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2">
                    <a:lumMod val="75000"/>
                  </a:schemeClr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 lIns="45720" rIns="4572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89320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89320" y="2967788"/>
            <a:ext cx="4754880" cy="3341572"/>
          </a:xfrm>
        </p:spPr>
        <p:txBody>
          <a:bodyPr lIns="45720" rIns="4572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2EAF5-3B2E-4127-AC48-0836BE8D47C7}" type="datetimeFigureOut">
              <a:rPr lang="pt-BR" smtClean="0"/>
              <a:t>29/10/2015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E8CB1-5FD2-4BCA-8933-28B5DDE8762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648689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2EAF5-3B2E-4127-AC48-0836BE8D47C7}" type="datetimeFigureOut">
              <a:rPr lang="pt-BR" smtClean="0"/>
              <a:t>29/10/2015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E8CB1-5FD2-4BCA-8933-28B5DDE8762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634626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2EAF5-3B2E-4127-AC48-0836BE8D47C7}" type="datetimeFigureOut">
              <a:rPr lang="pt-BR" smtClean="0"/>
              <a:t>29/10/2015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E8CB1-5FD2-4BCA-8933-28B5DDE8762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628797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2EAF5-3B2E-4127-AC48-0836BE8D47C7}" type="datetimeFigureOut">
              <a:rPr lang="pt-BR" smtClean="0"/>
              <a:t>29/10/2015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E8CB1-5FD2-4BCA-8933-28B5DDE8762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309465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2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2EAF5-3B2E-4127-AC48-0836BE8D47C7}" type="datetimeFigureOut">
              <a:rPr lang="pt-BR" smtClean="0"/>
              <a:t>29/10/2015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E8CB1-5FD2-4BCA-8933-28B5DDE87622}" type="slidenum">
              <a:rPr lang="pt-BR" smtClean="0"/>
              <a:t>‹nº›</a:t>
            </a:fld>
            <a:endParaRPr lang="pt-BR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42875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1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8" y="6470704"/>
            <a:ext cx="2154142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fld id="{82B2EAF5-3B2E-4127-AC48-0836BE8D47C7}" type="datetimeFigureOut">
              <a:rPr lang="pt-BR" smtClean="0"/>
              <a:t>29/10/2015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8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4" y="6470704"/>
            <a:ext cx="973666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fld id="{EBAE8CB1-5FD2-4BCA-8933-28B5DDE87622}" type="slidenum">
              <a:rPr lang="pt-BR" smtClean="0"/>
              <a:t>‹nº›</a:t>
            </a:fld>
            <a:endParaRPr lang="pt-BR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6668004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4102" r:id="rId1"/>
    <p:sldLayoutId id="2147484103" r:id="rId2"/>
    <p:sldLayoutId id="2147484104" r:id="rId3"/>
    <p:sldLayoutId id="2147484105" r:id="rId4"/>
    <p:sldLayoutId id="2147484106" r:id="rId5"/>
    <p:sldLayoutId id="2147484107" r:id="rId6"/>
    <p:sldLayoutId id="2147484108" r:id="rId7"/>
    <p:sldLayoutId id="2147484109" r:id="rId8"/>
    <p:sldLayoutId id="2147484110" r:id="rId9"/>
    <p:sldLayoutId id="2147484111" r:id="rId10"/>
    <p:sldLayoutId id="2147484112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0000"/>
              <a:lumOff val="10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2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Projeto de </a:t>
            </a:r>
            <a:r>
              <a:rPr lang="pt-BR" dirty="0"/>
              <a:t>pesquisa</a:t>
            </a:r>
            <a:br>
              <a:rPr lang="pt-BR" dirty="0"/>
            </a:br>
            <a:r>
              <a:rPr lang="pt-BR" sz="2200" dirty="0"/>
              <a:t>Concepção e estrutura</a:t>
            </a:r>
            <a:br>
              <a:rPr lang="pt-BR" sz="2200" dirty="0"/>
            </a:br>
            <a:endParaRPr lang="pt-BR" sz="22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 smtClean="0"/>
              <a:t>Prof. Dr. Ayres Nogueira</a:t>
            </a:r>
            <a:endParaRPr lang="pt-BR" dirty="0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2515" y="307074"/>
            <a:ext cx="5750541" cy="37915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268360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categorias do projeto de pesquisa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537825" y="2084832"/>
            <a:ext cx="4052838" cy="4376928"/>
          </a:xfrm>
        </p:spPr>
        <p:txBody>
          <a:bodyPr>
            <a:normAutofit/>
          </a:bodyPr>
          <a:lstStyle/>
          <a:p>
            <a:pPr algn="just"/>
            <a:r>
              <a:rPr lang="pt-BR" sz="2000" dirty="0" smtClean="0"/>
              <a:t>5.3 AMBIENTE DE INTERAÇÃO</a:t>
            </a:r>
          </a:p>
          <a:p>
            <a:pPr algn="just"/>
            <a:r>
              <a:rPr lang="pt-BR" sz="2000" dirty="0" smtClean="0"/>
              <a:t>5.4 INSTRUMENTO(S) DE PESQUISA</a:t>
            </a:r>
          </a:p>
          <a:p>
            <a:pPr algn="just"/>
            <a:r>
              <a:rPr lang="pt-BR" sz="2000" dirty="0" smtClean="0"/>
              <a:t>5.5 ANÁLISE DOS DADOS</a:t>
            </a:r>
          </a:p>
          <a:p>
            <a:pPr algn="just"/>
            <a:r>
              <a:rPr lang="pt-BR" sz="2000" dirty="0" smtClean="0"/>
              <a:t>6. CRONOGRAMA</a:t>
            </a:r>
          </a:p>
          <a:p>
            <a:pPr algn="just"/>
            <a:r>
              <a:rPr lang="pt-BR" sz="2000" dirty="0" smtClean="0"/>
              <a:t>7. ORÇAMENTO</a:t>
            </a:r>
          </a:p>
          <a:p>
            <a:pPr algn="just"/>
            <a:r>
              <a:rPr lang="pt-BR" sz="2000" dirty="0" smtClean="0"/>
              <a:t>REFERÊNCIAS BIBLIOGRÁFICAS</a:t>
            </a:r>
          </a:p>
          <a:p>
            <a:pPr algn="just"/>
            <a:endParaRPr lang="pt-BR" dirty="0"/>
          </a:p>
        </p:txBody>
      </p:sp>
      <p:sp>
        <p:nvSpPr>
          <p:cNvPr id="4" name="Espaço Reservado para Conteúdo 2"/>
          <p:cNvSpPr txBox="1">
            <a:spLocks/>
          </p:cNvSpPr>
          <p:nvPr/>
        </p:nvSpPr>
        <p:spPr>
          <a:xfrm>
            <a:off x="1176529" y="1719618"/>
            <a:ext cx="3575168" cy="4913194"/>
          </a:xfrm>
          <a:prstGeom prst="rect">
            <a:avLst/>
          </a:prstGeom>
        </p:spPr>
        <p:txBody>
          <a:bodyPr vert="horz" lIns="45720" tIns="45720" rIns="45720" bIns="45720" rtlCol="0">
            <a:normAutofit fontScale="92500" lnSpcReduction="20000"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pt-BR" dirty="0" smtClean="0"/>
              <a:t>1. INTRODUÇÃO</a:t>
            </a:r>
          </a:p>
          <a:p>
            <a:pPr algn="just"/>
            <a:r>
              <a:rPr lang="pt-BR" dirty="0" smtClean="0"/>
              <a:t>2. OBJETIVOS</a:t>
            </a:r>
          </a:p>
          <a:p>
            <a:pPr algn="just"/>
            <a:r>
              <a:rPr lang="pt-BR" dirty="0" smtClean="0"/>
              <a:t>2.1 OBJETIVO GERAL</a:t>
            </a:r>
          </a:p>
          <a:p>
            <a:pPr algn="just"/>
            <a:r>
              <a:rPr lang="pt-BR" dirty="0" smtClean="0"/>
              <a:t>2.2 OBJETIVOS ESPECÍFICOS</a:t>
            </a:r>
          </a:p>
          <a:p>
            <a:pPr algn="just"/>
            <a:r>
              <a:rPr lang="pt-BR" dirty="0" smtClean="0"/>
              <a:t>3. JUSTIFICATIVA</a:t>
            </a:r>
          </a:p>
          <a:p>
            <a:pPr algn="just"/>
            <a:r>
              <a:rPr lang="pt-BR" dirty="0" smtClean="0"/>
              <a:t>4. REFERENCIAL TEÓRICO</a:t>
            </a:r>
          </a:p>
          <a:p>
            <a:pPr algn="just"/>
            <a:r>
              <a:rPr lang="pt-BR" dirty="0" smtClean="0"/>
              <a:t>4.1 ...</a:t>
            </a:r>
          </a:p>
          <a:p>
            <a:pPr algn="just"/>
            <a:r>
              <a:rPr lang="pt-BR" dirty="0" smtClean="0"/>
              <a:t>4.2 ...</a:t>
            </a:r>
          </a:p>
          <a:p>
            <a:pPr algn="just"/>
            <a:r>
              <a:rPr lang="pt-BR" dirty="0" smtClean="0"/>
              <a:t>...</a:t>
            </a:r>
          </a:p>
          <a:p>
            <a:pPr algn="just"/>
            <a:r>
              <a:rPr lang="pt-BR" dirty="0" smtClean="0"/>
              <a:t>5. METODOLOGIA</a:t>
            </a:r>
          </a:p>
          <a:p>
            <a:pPr algn="just"/>
            <a:r>
              <a:rPr lang="pt-BR" dirty="0" smtClean="0"/>
              <a:t>5.1 TIPO DE PESQUISA</a:t>
            </a:r>
          </a:p>
          <a:p>
            <a:pPr algn="just"/>
            <a:r>
              <a:rPr lang="pt-BR" dirty="0" smtClean="0"/>
              <a:t>5.2 UNIVERSO E AMOSTRA</a:t>
            </a:r>
          </a:p>
          <a:p>
            <a:pPr algn="just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92391441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Introdução do projeto de pesquisa</a:t>
            </a:r>
            <a:endParaRPr lang="pt-BR" dirty="0"/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49604130"/>
              </p:ext>
            </p:extLst>
          </p:nvPr>
        </p:nvGraphicFramePr>
        <p:xfrm>
          <a:off x="1501254" y="2084832"/>
          <a:ext cx="8420668" cy="450670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420668"/>
              </a:tblGrid>
              <a:tr h="1677199"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50000"/>
                        </a:lnSpc>
                        <a:buFont typeface="Wingdings 2" panose="05020102010507070707" pitchFamily="18" charset="2"/>
                        <a:buChar char=""/>
                        <a:tabLst>
                          <a:tab pos="457200" algn="l"/>
                        </a:tabLst>
                      </a:pPr>
                      <a:r>
                        <a:rPr lang="pt-BR" sz="2000" dirty="0">
                          <a:solidFill>
                            <a:srgbClr val="0070C0"/>
                          </a:solidFill>
                          <a:effectLst/>
                        </a:rPr>
                        <a:t>Delimitação do tema da </a:t>
                      </a:r>
                      <a:r>
                        <a:rPr lang="pt-BR" sz="2000" dirty="0" smtClean="0">
                          <a:solidFill>
                            <a:srgbClr val="0070C0"/>
                          </a:solidFill>
                          <a:effectLst/>
                        </a:rPr>
                        <a:t>pesquisa / situar objeto de estudo; </a:t>
                      </a:r>
                      <a:r>
                        <a:rPr lang="pt-BR" sz="2000" dirty="0">
                          <a:solidFill>
                            <a:srgbClr val="0070C0"/>
                          </a:solidFill>
                          <a:effectLst/>
                        </a:rPr>
                        <a:t>trata-se de um texto que situe o objeto de estudo, de uma área ampla para um campo mais restrito de </a:t>
                      </a:r>
                      <a:r>
                        <a:rPr lang="pt-BR" sz="2000" dirty="0" smtClean="0">
                          <a:solidFill>
                            <a:srgbClr val="0070C0"/>
                          </a:solidFill>
                          <a:effectLst/>
                        </a:rPr>
                        <a:t>estudos;</a:t>
                      </a:r>
                      <a:r>
                        <a:rPr lang="pt-BR" sz="2000" baseline="0" dirty="0" smtClean="0">
                          <a:solidFill>
                            <a:srgbClr val="0070C0"/>
                          </a:solidFill>
                          <a:effectLst/>
                        </a:rPr>
                        <a:t> e apresente o estado da arte (pesquisas similares já publicadas [quais foram seus propósitos? Qual a abordagem adotada por cada uma? A que resultados chegaram?])</a:t>
                      </a:r>
                      <a:endParaRPr lang="pt-BR" sz="2000" dirty="0">
                        <a:solidFill>
                          <a:srgbClr val="0070C0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dirty="0">
                          <a:solidFill>
                            <a:srgbClr val="0070C0"/>
                          </a:solidFill>
                          <a:effectLst/>
                        </a:rPr>
                        <a:t> </a:t>
                      </a:r>
                      <a:endParaRPr lang="pt-BR" sz="2400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847199"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50000"/>
                        </a:lnSpc>
                        <a:buFont typeface="Wingdings 2" panose="05020102010507070707" pitchFamily="18" charset="2"/>
                        <a:buChar char=""/>
                        <a:tabLst>
                          <a:tab pos="457200" algn="l"/>
                        </a:tabLst>
                      </a:pPr>
                      <a:r>
                        <a:rPr lang="pt-BR" sz="2000" dirty="0" smtClean="0">
                          <a:solidFill>
                            <a:srgbClr val="0070C0"/>
                          </a:solidFill>
                          <a:effectLst/>
                        </a:rPr>
                        <a:t>Qual </a:t>
                      </a:r>
                      <a:r>
                        <a:rPr lang="pt-BR" sz="2000" dirty="0">
                          <a:solidFill>
                            <a:srgbClr val="0070C0"/>
                          </a:solidFill>
                          <a:effectLst/>
                        </a:rPr>
                        <a:t>a questão problema da pesquisa? (o pesquisador terá que identificar, no seu campo de estudo, algo que ainda necessita de explicações mais aprofundadas.)</a:t>
                      </a:r>
                      <a:endParaRPr lang="pt-BR" sz="2000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355964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PROBLEMA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pt-BR" dirty="0" smtClean="0"/>
              <a:t>= QUESTÃO A SER RESPONDIDA ATRAVÉS DA PESQUISA</a:t>
            </a:r>
          </a:p>
          <a:p>
            <a:endParaRPr lang="pt-BR" dirty="0"/>
          </a:p>
          <a:p>
            <a:pPr marL="0" indent="0" algn="ctr">
              <a:buNone/>
            </a:pPr>
            <a:r>
              <a:rPr lang="pt-BR" dirty="0" smtClean="0"/>
              <a:t>EXEMPLO:</a:t>
            </a:r>
          </a:p>
          <a:p>
            <a:pPr algn="just">
              <a:buFontTx/>
              <a:buChar char="-"/>
            </a:pPr>
            <a:r>
              <a:rPr lang="pt-BR" dirty="0" smtClean="0"/>
              <a:t>Tema de pesquisa: ESPORTE E LAZER PARA ALUNOS DO 3º. ANO DO E.M.</a:t>
            </a:r>
          </a:p>
          <a:p>
            <a:pPr algn="just">
              <a:buFontTx/>
              <a:buChar char="-"/>
            </a:pPr>
            <a:r>
              <a:rPr lang="pt-BR" dirty="0" smtClean="0"/>
              <a:t>Possíveis problemas: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pt-BR" dirty="0" smtClean="0"/>
              <a:t>Que atividades de esporte e de lazer contribuem para a qualidade de vida dos alunos do 3º. ano do Ensino Médio?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pt-BR" dirty="0" smtClean="0"/>
              <a:t>* Qual </a:t>
            </a:r>
            <a:r>
              <a:rPr lang="pt-BR" dirty="0"/>
              <a:t>a</a:t>
            </a:r>
            <a:r>
              <a:rPr lang="pt-BR" dirty="0" smtClean="0"/>
              <a:t> influência de atividades esportivas e de lazer na aprendizagem de alunos do </a:t>
            </a:r>
            <a:r>
              <a:rPr lang="pt-BR" dirty="0"/>
              <a:t>3º. ano do Ensino Médio?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pt-BR" dirty="0" smtClean="0"/>
              <a:t>* Como oportunizar atividades de esporte e de lazer a alunos do </a:t>
            </a:r>
            <a:r>
              <a:rPr lang="pt-BR" dirty="0"/>
              <a:t>3º. ano do Ensino </a:t>
            </a:r>
            <a:r>
              <a:rPr lang="pt-BR" dirty="0" smtClean="0"/>
              <a:t>Médio sem prejudicar o processo cognitivo de preparação para o ENEM ?</a:t>
            </a:r>
            <a:endParaRPr lang="pt-BR" dirty="0"/>
          </a:p>
          <a:p>
            <a:pPr algn="just">
              <a:buFont typeface="Arial" panose="020B0604020202020204" pitchFamily="34" charset="0"/>
              <a:buChar char="•"/>
            </a:pPr>
            <a:r>
              <a:rPr lang="pt-BR" dirty="0" smtClean="0"/>
              <a:t>  </a:t>
            </a:r>
          </a:p>
          <a:p>
            <a:pPr algn="just">
              <a:buFontTx/>
              <a:buChar char="-"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3733295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objetivos</a:t>
            </a:r>
            <a:endParaRPr lang="pt-BR" dirty="0"/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52272639"/>
              </p:ext>
            </p:extLst>
          </p:nvPr>
        </p:nvGraphicFramePr>
        <p:xfrm>
          <a:off x="1160059" y="1965279"/>
          <a:ext cx="9867332" cy="384857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867332"/>
              </a:tblGrid>
              <a:tr h="184229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300"/>
                        </a:spcAft>
                      </a:pPr>
                      <a:r>
                        <a:rPr lang="pt-BR" sz="2400" dirty="0">
                          <a:solidFill>
                            <a:srgbClr val="0070C0"/>
                          </a:solidFill>
                          <a:effectLst/>
                        </a:rPr>
                        <a:t>OBJETIVO GERAL</a:t>
                      </a:r>
                    </a:p>
                    <a:p>
                      <a:pPr algn="just" fontAlgn="base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2400" dirty="0">
                          <a:solidFill>
                            <a:srgbClr val="0070C0"/>
                          </a:solidFill>
                          <a:effectLst/>
                        </a:rPr>
                        <a:t>Está diretamente relacionado ao problema a ser investigado; refere-se à finalidade maior da pesquisa. (Inicia com verbo no infinitivo)</a:t>
                      </a:r>
                      <a:endParaRPr lang="pt-BR" sz="2400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86989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300"/>
                        </a:spcAft>
                      </a:pPr>
                      <a:r>
                        <a:rPr lang="pt-BR" sz="2400" dirty="0">
                          <a:solidFill>
                            <a:srgbClr val="0070C0"/>
                          </a:solidFill>
                          <a:effectLst/>
                        </a:rPr>
                        <a:t>OBJETIVOS ESPECÍFICOS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dirty="0">
                          <a:solidFill>
                            <a:srgbClr val="0070C0"/>
                          </a:solidFill>
                          <a:effectLst/>
                        </a:rPr>
                        <a:t>Detalham e delimitam o alcance da pesquisa. Também definem as etapas que precisam ser cumpridas para alcançar o objetivo geral e responder à questão-problema.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dirty="0">
                          <a:solidFill>
                            <a:srgbClr val="0070C0"/>
                          </a:solidFill>
                          <a:effectLst/>
                        </a:rPr>
                        <a:t>(sempre iniciar os objetivos específicos com verbos no infinitivo)</a:t>
                      </a:r>
                      <a:endParaRPr lang="pt-BR" sz="2400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063552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justificativa</a:t>
            </a:r>
            <a:endParaRPr lang="pt-BR" dirty="0"/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71719179"/>
              </p:ext>
            </p:extLst>
          </p:nvPr>
        </p:nvGraphicFramePr>
        <p:xfrm>
          <a:off x="532264" y="1801504"/>
          <a:ext cx="3712190" cy="409967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712190"/>
              </a:tblGrid>
              <a:tr h="3191029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>
                          <a:solidFill>
                            <a:srgbClr val="0070C0"/>
                          </a:solidFill>
                          <a:effectLst/>
                        </a:rPr>
                        <a:t>A justificativa é o momento que o autor tem para levantar argumentos convincentes na perspectiva de defender a execução de seu projeto de pesquisa. </a:t>
                      </a: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>
                          <a:solidFill>
                            <a:srgbClr val="0070C0"/>
                          </a:solidFill>
                          <a:effectLst/>
                        </a:rPr>
                        <a:t>Richardson (1999, p.55) sugere alguns aspectos que devem ser considerados na argumentação em defesa do trabalho: </a:t>
                      </a:r>
                      <a:endParaRPr lang="pt-BR" sz="1800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</a:tr>
              <a:tr h="439276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rgbClr val="0070C0"/>
                          </a:solidFill>
                          <a:effectLst/>
                        </a:rPr>
                        <a:t> </a:t>
                      </a:r>
                      <a:endParaRPr lang="pt-BR" sz="1100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9192831"/>
              </p:ext>
            </p:extLst>
          </p:nvPr>
        </p:nvGraphicFramePr>
        <p:xfrm>
          <a:off x="4926842" y="585215"/>
          <a:ext cx="6728346" cy="599432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728346"/>
              </a:tblGrid>
              <a:tr h="786329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solidFill>
                            <a:srgbClr val="0070C0"/>
                          </a:solidFill>
                          <a:effectLst/>
                        </a:rPr>
                        <a:t>a) explicitar a forma como foi escolhido o objeto de estudo e como surgiu a problemática; </a:t>
                      </a:r>
                      <a:endParaRPr lang="pt-BR" sz="2000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</a:tr>
              <a:tr h="786329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solidFill>
                            <a:srgbClr val="0070C0"/>
                          </a:solidFill>
                          <a:effectLst/>
                        </a:rPr>
                        <a:t>b) relação do problema estudado com o contexto social; </a:t>
                      </a:r>
                      <a:endParaRPr lang="pt-BR" sz="2000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</a:tr>
              <a:tr h="39316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solidFill>
                            <a:srgbClr val="0070C0"/>
                          </a:solidFill>
                          <a:effectLst/>
                        </a:rPr>
                        <a:t>c) contribuição científica da pesquisa;</a:t>
                      </a:r>
                      <a:endParaRPr lang="pt-BR" sz="200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</a:tr>
              <a:tr h="1965824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solidFill>
                            <a:srgbClr val="0070C0"/>
                          </a:solidFill>
                          <a:effectLst/>
                        </a:rPr>
                        <a:t>d) explicação dos motivos que justificam a pesquisa nos planos teóricos e práticos, considerando as possíveis contribuições do estudo para o conhecimento humano e para a solução do problema em questão; </a:t>
                      </a:r>
                      <a:endParaRPr lang="pt-BR" sz="200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</a:tr>
              <a:tr h="1965824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solidFill>
                            <a:srgbClr val="0070C0"/>
                          </a:solidFill>
                          <a:effectLst/>
                        </a:rPr>
                        <a:t>e) referência aos possíveis aspectos inovadores do trabalho. </a:t>
                      </a: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solidFill>
                            <a:srgbClr val="0070C0"/>
                          </a:solidFill>
                          <a:effectLst/>
                        </a:rPr>
                        <a:t>Em síntese, apresente razões pessoais, sociais e científicas que indiquem a relevância de sua pesquisa.</a:t>
                      </a:r>
                      <a:endParaRPr lang="pt-BR" sz="2000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495938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Referencial teórico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024128" y="1869743"/>
            <a:ext cx="4202965" cy="4439617"/>
          </a:xfrm>
        </p:spPr>
        <p:txBody>
          <a:bodyPr>
            <a:noAutofit/>
          </a:bodyPr>
          <a:lstStyle/>
          <a:p>
            <a:pPr algn="just"/>
            <a:r>
              <a:rPr lang="pt-BR" sz="2400" b="1" dirty="0" smtClean="0"/>
              <a:t>- demonstrar </a:t>
            </a:r>
            <a:r>
              <a:rPr lang="pt-BR" sz="2400" b="1" dirty="0"/>
              <a:t>domínio teórico do tema abordado. </a:t>
            </a:r>
            <a:endParaRPr lang="pt-BR" sz="2400" b="1" dirty="0" smtClean="0"/>
          </a:p>
          <a:p>
            <a:pPr algn="just"/>
            <a:r>
              <a:rPr lang="pt-BR" sz="2400" b="1" dirty="0" smtClean="0"/>
              <a:t>- revisar </a:t>
            </a:r>
            <a:r>
              <a:rPr lang="pt-BR" sz="2400" b="1" dirty="0"/>
              <a:t>a produção acadêmica da área, explicitando as opções teóricas, em um diálogo crítico com as outras visões e concepções</a:t>
            </a:r>
            <a:r>
              <a:rPr lang="pt-BR" sz="2400" b="1" dirty="0" smtClean="0"/>
              <a:t>.</a:t>
            </a:r>
          </a:p>
          <a:p>
            <a:pPr algn="just"/>
            <a:r>
              <a:rPr lang="pt-BR" sz="2400" b="1" dirty="0" smtClean="0"/>
              <a:t>- ressaltar </a:t>
            </a:r>
            <a:r>
              <a:rPr lang="pt-BR" sz="2400" b="1" dirty="0"/>
              <a:t>diversas </a:t>
            </a:r>
            <a:r>
              <a:rPr lang="pt-BR" sz="2400" b="1" dirty="0" smtClean="0"/>
              <a:t>teorias: divergências</a:t>
            </a:r>
            <a:r>
              <a:rPr lang="pt-BR" sz="2400" b="1" dirty="0"/>
              <a:t>, </a:t>
            </a:r>
            <a:r>
              <a:rPr lang="pt-BR" sz="2400" b="1" dirty="0" smtClean="0"/>
              <a:t>críticas </a:t>
            </a:r>
            <a:r>
              <a:rPr lang="pt-BR" sz="2400" b="1" dirty="0"/>
              <a:t>e </a:t>
            </a:r>
            <a:r>
              <a:rPr lang="pt-BR" sz="2400" b="1" dirty="0" smtClean="0"/>
              <a:t>lacunas </a:t>
            </a:r>
            <a:r>
              <a:rPr lang="pt-BR" sz="2400" b="1" dirty="0"/>
              <a:t>existentes, mas sempre deixando claras as opções teóricas </a:t>
            </a:r>
            <a:r>
              <a:rPr lang="pt-BR" sz="2400" b="1" dirty="0" smtClean="0"/>
              <a:t>assumidas </a:t>
            </a:r>
            <a:r>
              <a:rPr lang="pt-BR" sz="2400" b="1" dirty="0"/>
              <a:t>para o estudo. </a:t>
            </a:r>
            <a:endParaRPr lang="pt-BR" sz="2400" dirty="0"/>
          </a:p>
          <a:p>
            <a:pPr algn="just"/>
            <a:endParaRPr lang="pt-BR" sz="2400" dirty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7740947"/>
              </p:ext>
            </p:extLst>
          </p:nvPr>
        </p:nvGraphicFramePr>
        <p:xfrm>
          <a:off x="5712059" y="1569494"/>
          <a:ext cx="5779355" cy="514796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779355"/>
              </a:tblGrid>
              <a:tr h="514796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300"/>
                        </a:spcAft>
                      </a:pPr>
                      <a:r>
                        <a:rPr lang="pt-BR" sz="2800" kern="1600" dirty="0">
                          <a:solidFill>
                            <a:srgbClr val="0070C0"/>
                          </a:solidFill>
                          <a:effectLst/>
                        </a:rPr>
                        <a:t>4 REFERENCIAL TEORICO (CAIXA ALTA NEGRITO)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800" dirty="0">
                          <a:solidFill>
                            <a:srgbClr val="0070C0"/>
                          </a:solidFill>
                          <a:effectLst/>
                        </a:rPr>
                        <a:t>Exemplo da divisão dos tópicos</a:t>
                      </a: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2800" dirty="0">
                          <a:solidFill>
                            <a:srgbClr val="0070C0"/>
                          </a:solidFill>
                          <a:effectLst/>
                        </a:rPr>
                        <a:t>4.1 CAIXA ALTA SEM NEGRITO</a:t>
                      </a: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2800" dirty="0">
                          <a:solidFill>
                            <a:srgbClr val="0070C0"/>
                          </a:solidFill>
                          <a:effectLst/>
                        </a:rPr>
                        <a:t>4.1.1 caixa baixa negrito</a:t>
                      </a: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2800" dirty="0">
                          <a:solidFill>
                            <a:srgbClr val="0070C0"/>
                          </a:solidFill>
                          <a:effectLst/>
                        </a:rPr>
                        <a:t>4.2 CAIXA ALTA SEM NEGRITO</a:t>
                      </a: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2800" dirty="0">
                          <a:solidFill>
                            <a:srgbClr val="0070C0"/>
                          </a:solidFill>
                          <a:effectLst/>
                        </a:rPr>
                        <a:t>4.2.1 caixa baixa negrito</a:t>
                      </a: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2800" dirty="0">
                          <a:solidFill>
                            <a:srgbClr val="0070C0"/>
                          </a:solidFill>
                          <a:effectLst/>
                        </a:rPr>
                        <a:t>4.2.2.2 caixa baixa sem negrito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100" dirty="0">
                          <a:effectLst/>
                        </a:rPr>
                        <a:t> </a:t>
                      </a:r>
                      <a:endParaRPr lang="pt-B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505479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METODOLOGIA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= CONJUNTO DE PROCEDIMENTOS E MÉTODOS.</a:t>
            </a:r>
          </a:p>
          <a:p>
            <a:r>
              <a:rPr lang="pt-BR" dirty="0" smtClean="0"/>
              <a:t>= TIPO DE PESQUISA:</a:t>
            </a:r>
          </a:p>
          <a:p>
            <a:endParaRPr lang="pt-BR" dirty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4847133"/>
              </p:ext>
            </p:extLst>
          </p:nvPr>
        </p:nvGraphicFramePr>
        <p:xfrm>
          <a:off x="375785" y="3229546"/>
          <a:ext cx="5393690" cy="293924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393690"/>
              </a:tblGrid>
              <a:tr h="2939242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solidFill>
                            <a:srgbClr val="0070C0"/>
                          </a:solidFill>
                          <a:effectLst/>
                        </a:rPr>
                        <a:t>Cordeiro (1999) sugere 3 tipos de pesquisa:</a:t>
                      </a:r>
                    </a:p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lphaLcParenBoth"/>
                      </a:pPr>
                      <a:r>
                        <a:rPr lang="pt-BR" sz="2000" dirty="0">
                          <a:solidFill>
                            <a:srgbClr val="0070C0"/>
                          </a:solidFill>
                          <a:effectLst/>
                        </a:rPr>
                        <a:t>Exploratórias (bibliográfica e documental)</a:t>
                      </a:r>
                    </a:p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lphaLcParenBoth"/>
                      </a:pPr>
                      <a:r>
                        <a:rPr lang="pt-BR" sz="2000" dirty="0">
                          <a:solidFill>
                            <a:srgbClr val="0070C0"/>
                          </a:solidFill>
                          <a:effectLst/>
                        </a:rPr>
                        <a:t>Descritivas (ou de campo / observação de fatos humanos ou sociais [ou físico-químicos])</a:t>
                      </a:r>
                    </a:p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lphaLcParenBoth"/>
                      </a:pPr>
                      <a:r>
                        <a:rPr lang="pt-BR" sz="2000" dirty="0">
                          <a:solidFill>
                            <a:srgbClr val="0070C0"/>
                          </a:solidFill>
                          <a:effectLst/>
                        </a:rPr>
                        <a:t>Experimentais (manipulação de variáveis, produzindo fenômenos sob condições controladas) </a:t>
                      </a:r>
                      <a:endParaRPr lang="pt-BR" sz="2000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2552451"/>
              </p:ext>
            </p:extLst>
          </p:nvPr>
        </p:nvGraphicFramePr>
        <p:xfrm>
          <a:off x="5998852" y="3229546"/>
          <a:ext cx="5393690" cy="293924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393690"/>
              </a:tblGrid>
              <a:tr h="2939242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solidFill>
                            <a:srgbClr val="0070C0"/>
                          </a:solidFill>
                          <a:effectLst/>
                        </a:rPr>
                        <a:t>Cordeiro (1999) aponta como principais tendências metodológicas:</a:t>
                      </a:r>
                    </a:p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lphaLcParenBoth"/>
                      </a:pPr>
                      <a:r>
                        <a:rPr lang="pt-BR" sz="2000" dirty="0">
                          <a:solidFill>
                            <a:srgbClr val="0070C0"/>
                          </a:solidFill>
                          <a:effectLst/>
                        </a:rPr>
                        <a:t>Método estudo de caso (estudo intenso de um indivíduo ou grupo)</a:t>
                      </a:r>
                    </a:p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lphaLcParenBoth"/>
                      </a:pPr>
                      <a:r>
                        <a:rPr lang="pt-BR" sz="2000" dirty="0">
                          <a:solidFill>
                            <a:srgbClr val="0070C0"/>
                          </a:solidFill>
                          <a:effectLst/>
                        </a:rPr>
                        <a:t>Método pesquisa-ação (ao mesmo tempo em que o pesquisador gera dados, deixa contribuições formativas aos participantes da pesquisa)</a:t>
                      </a:r>
                      <a:endParaRPr lang="pt-BR" sz="2000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055316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metodologia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t-BR" dirty="0" smtClean="0"/>
              <a:t>= UNIVERSO E AMOSTRA</a:t>
            </a:r>
          </a:p>
          <a:p>
            <a:r>
              <a:rPr lang="pt-BR" dirty="0" smtClean="0"/>
              <a:t>- UNIVERSO: todo o universo a ser estudado. </a:t>
            </a:r>
            <a:r>
              <a:rPr lang="pt-BR" dirty="0" err="1" smtClean="0"/>
              <a:t>Ex</a:t>
            </a:r>
            <a:r>
              <a:rPr lang="pt-BR" dirty="0" smtClean="0"/>
              <a:t>: “Alunos do 3º. ano do Ensino Médio”</a:t>
            </a:r>
          </a:p>
          <a:p>
            <a:r>
              <a:rPr lang="pt-BR" dirty="0" smtClean="0"/>
              <a:t>- AMOSTRA: um pedaço desse universo. </a:t>
            </a:r>
            <a:r>
              <a:rPr lang="pt-BR" dirty="0" err="1" smtClean="0"/>
              <a:t>Ex</a:t>
            </a:r>
            <a:r>
              <a:rPr lang="pt-BR" dirty="0" smtClean="0"/>
              <a:t>: “Alunos do 3º.A do Ensino Médio da Escola Estadual </a:t>
            </a:r>
            <a:r>
              <a:rPr lang="pt-BR" dirty="0" err="1" smtClean="0"/>
              <a:t>Escolático</a:t>
            </a:r>
            <a:r>
              <a:rPr lang="pt-BR" dirty="0" smtClean="0"/>
              <a:t> Mediano”.</a:t>
            </a:r>
          </a:p>
          <a:p>
            <a:pPr algn="just"/>
            <a:r>
              <a:rPr lang="pt-BR" b="1" dirty="0"/>
              <a:t>Quem são os participantes de sua pesquisa? Indique aqui o perfil (mesmo sumário, limitado, restrito) das pessoas que serão observadas ou entrevistadas ou... Se possível, defina o ano escolar, a quantidade de alunos ou de profissionais ou de... </a:t>
            </a:r>
            <a:endParaRPr lang="pt-BR" b="1" dirty="0" smtClean="0"/>
          </a:p>
          <a:p>
            <a:r>
              <a:rPr lang="pt-BR" b="1" dirty="0" smtClean="0"/>
              <a:t>Outro exemplo:</a:t>
            </a:r>
          </a:p>
          <a:p>
            <a:r>
              <a:rPr lang="pt-BR" b="1" dirty="0" smtClean="0"/>
              <a:t>- universo [professores] / amostra [professores do ensino médio]</a:t>
            </a:r>
          </a:p>
          <a:p>
            <a:r>
              <a:rPr lang="pt-BR" b="1" dirty="0" smtClean="0"/>
              <a:t>- universo [estudantes da escola “x”] / amostra [somente as alunas dos anos finais do Ensino Fundamental]</a:t>
            </a:r>
            <a:endParaRPr lang="pt-BR" dirty="0"/>
          </a:p>
          <a:p>
            <a:endParaRPr lang="pt-BR" dirty="0" smtClean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641371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metodologia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BR" dirty="0" smtClean="0"/>
              <a:t>= AMBIENTE DE INTERAÇÃO: </a:t>
            </a:r>
          </a:p>
          <a:p>
            <a:pPr algn="just"/>
            <a:r>
              <a:rPr lang="pt-BR" b="1" dirty="0" smtClean="0"/>
              <a:t>- se </a:t>
            </a:r>
            <a:r>
              <a:rPr lang="pt-BR" b="1" dirty="0"/>
              <a:t>for trabalhar com pesquisa de campo, caracterize o local: a Escola, a instituição “x”... ou outro ambiente em que haverá alguma ação de sua pesquisa</a:t>
            </a:r>
            <a:r>
              <a:rPr lang="pt-BR" b="1" dirty="0" smtClean="0"/>
              <a:t>.</a:t>
            </a:r>
          </a:p>
          <a:p>
            <a:pPr algn="just"/>
            <a:r>
              <a:rPr lang="pt-BR" b="1" dirty="0" smtClean="0"/>
              <a:t>= INSTRUMENTOS DE PESQUISA:</a:t>
            </a:r>
          </a:p>
          <a:p>
            <a:pPr algn="just"/>
            <a:r>
              <a:rPr lang="pt-BR" b="1" dirty="0" smtClean="0"/>
              <a:t>- </a:t>
            </a:r>
            <a:r>
              <a:rPr lang="pt-BR" dirty="0"/>
              <a:t>Observação? Entrevista (que tipo?)? Questionário (que tipo?)? Grupo focal?...</a:t>
            </a:r>
          </a:p>
          <a:p>
            <a:pPr algn="just"/>
            <a:r>
              <a:rPr lang="pt-BR" b="1" dirty="0" smtClean="0"/>
              <a:t>= ANÁLISE DOS DADOS:</a:t>
            </a:r>
          </a:p>
          <a:p>
            <a:pPr algn="just"/>
            <a:r>
              <a:rPr lang="pt-BR" b="1" dirty="0" smtClean="0"/>
              <a:t>- procedimentos adotados para a análise: triangulação de dados, por exemplo. </a:t>
            </a:r>
          </a:p>
          <a:p>
            <a:pPr algn="just"/>
            <a:r>
              <a:rPr lang="pt-BR" b="1" dirty="0" smtClean="0"/>
              <a:t>- se for quantitativa, por meio de estatística; se for qualitativa, por meio da análise do discurso.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0547673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CRONOGRAMA</a:t>
            </a:r>
            <a:endParaRPr lang="pt-BR" dirty="0"/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47735586"/>
              </p:ext>
            </p:extLst>
          </p:nvPr>
        </p:nvGraphicFramePr>
        <p:xfrm>
          <a:off x="1024129" y="2084834"/>
          <a:ext cx="10303513" cy="390653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496259"/>
                <a:gridCol w="1204543"/>
                <a:gridCol w="1203330"/>
                <a:gridCol w="1203330"/>
                <a:gridCol w="1196051"/>
              </a:tblGrid>
              <a:tr h="48541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solidFill>
                            <a:srgbClr val="0070C0"/>
                          </a:solidFill>
                          <a:effectLst/>
                        </a:rPr>
                        <a:t>FASES DA PESQUISA</a:t>
                      </a:r>
                      <a:endParaRPr lang="pt-BR" sz="2000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solidFill>
                            <a:srgbClr val="0070C0"/>
                          </a:solidFill>
                          <a:effectLst/>
                        </a:rPr>
                        <a:t>JAN/16</a:t>
                      </a:r>
                      <a:endParaRPr lang="pt-BR" sz="200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solidFill>
                            <a:srgbClr val="0070C0"/>
                          </a:solidFill>
                          <a:effectLst/>
                        </a:rPr>
                        <a:t>FEV/16</a:t>
                      </a:r>
                      <a:endParaRPr lang="pt-BR" sz="200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solidFill>
                            <a:srgbClr val="0070C0"/>
                          </a:solidFill>
                          <a:effectLst/>
                        </a:rPr>
                        <a:t>MAR/16</a:t>
                      </a:r>
                      <a:endParaRPr lang="pt-BR" sz="200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solidFill>
                            <a:srgbClr val="0070C0"/>
                          </a:solidFill>
                          <a:effectLst/>
                        </a:rPr>
                        <a:t>ABR/16</a:t>
                      </a:r>
                      <a:endParaRPr lang="pt-BR" sz="200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8541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solidFill>
                            <a:srgbClr val="0070C0"/>
                          </a:solidFill>
                          <a:effectLst/>
                        </a:rPr>
                        <a:t>Revisão da literatura </a:t>
                      </a:r>
                      <a:endParaRPr lang="pt-BR" sz="2000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solidFill>
                            <a:srgbClr val="0070C0"/>
                          </a:solidFill>
                          <a:effectLst/>
                        </a:rPr>
                        <a:t>x</a:t>
                      </a:r>
                      <a:endParaRPr lang="pt-BR" sz="200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solidFill>
                            <a:srgbClr val="0070C0"/>
                          </a:solidFill>
                          <a:effectLst/>
                        </a:rPr>
                        <a:t> </a:t>
                      </a:r>
                      <a:endParaRPr lang="pt-BR" sz="200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solidFill>
                            <a:srgbClr val="0070C0"/>
                          </a:solidFill>
                          <a:effectLst/>
                        </a:rPr>
                        <a:t> </a:t>
                      </a:r>
                      <a:endParaRPr lang="pt-BR" sz="200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solidFill>
                            <a:srgbClr val="0070C0"/>
                          </a:solidFill>
                          <a:effectLst/>
                        </a:rPr>
                        <a:t> </a:t>
                      </a:r>
                      <a:endParaRPr lang="pt-BR" sz="200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8541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solidFill>
                            <a:srgbClr val="0070C0"/>
                          </a:solidFill>
                          <a:effectLst/>
                        </a:rPr>
                        <a:t>Organização do(s) instrumento(s) de pesquisa</a:t>
                      </a:r>
                      <a:endParaRPr lang="pt-BR" sz="200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solidFill>
                            <a:srgbClr val="0070C0"/>
                          </a:solidFill>
                          <a:effectLst/>
                        </a:rPr>
                        <a:t> </a:t>
                      </a:r>
                      <a:endParaRPr lang="pt-BR" sz="200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solidFill>
                            <a:srgbClr val="0070C0"/>
                          </a:solidFill>
                          <a:effectLst/>
                        </a:rPr>
                        <a:t>x</a:t>
                      </a:r>
                      <a:endParaRPr lang="pt-BR" sz="200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solidFill>
                            <a:srgbClr val="0070C0"/>
                          </a:solidFill>
                          <a:effectLst/>
                        </a:rPr>
                        <a:t> </a:t>
                      </a:r>
                      <a:endParaRPr lang="pt-BR" sz="200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solidFill>
                            <a:srgbClr val="0070C0"/>
                          </a:solidFill>
                          <a:effectLst/>
                        </a:rPr>
                        <a:t> </a:t>
                      </a:r>
                      <a:endParaRPr lang="pt-BR" sz="200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8541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solidFill>
                            <a:srgbClr val="0070C0"/>
                          </a:solidFill>
                          <a:effectLst/>
                        </a:rPr>
                        <a:t>Realização de atividade empírica</a:t>
                      </a:r>
                      <a:endParaRPr lang="pt-BR" sz="200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solidFill>
                            <a:srgbClr val="0070C0"/>
                          </a:solidFill>
                          <a:effectLst/>
                        </a:rPr>
                        <a:t> </a:t>
                      </a:r>
                      <a:endParaRPr lang="pt-BR" sz="200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solidFill>
                            <a:srgbClr val="0070C0"/>
                          </a:solidFill>
                          <a:effectLst/>
                        </a:rPr>
                        <a:t>x</a:t>
                      </a:r>
                      <a:endParaRPr lang="pt-BR" sz="200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solidFill>
                            <a:srgbClr val="0070C0"/>
                          </a:solidFill>
                          <a:effectLst/>
                        </a:rPr>
                        <a:t> </a:t>
                      </a:r>
                      <a:endParaRPr lang="pt-BR" sz="200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solidFill>
                            <a:srgbClr val="0070C0"/>
                          </a:solidFill>
                          <a:effectLst/>
                        </a:rPr>
                        <a:t> </a:t>
                      </a:r>
                      <a:endParaRPr lang="pt-BR" sz="200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8541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solidFill>
                            <a:srgbClr val="0070C0"/>
                          </a:solidFill>
                          <a:effectLst/>
                        </a:rPr>
                        <a:t>Análise dos dados gerados</a:t>
                      </a:r>
                      <a:endParaRPr lang="pt-BR" sz="200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solidFill>
                            <a:srgbClr val="0070C0"/>
                          </a:solidFill>
                          <a:effectLst/>
                        </a:rPr>
                        <a:t> </a:t>
                      </a:r>
                      <a:endParaRPr lang="pt-BR" sz="200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solidFill>
                            <a:srgbClr val="0070C0"/>
                          </a:solidFill>
                          <a:effectLst/>
                        </a:rPr>
                        <a:t>x</a:t>
                      </a:r>
                      <a:endParaRPr lang="pt-BR" sz="200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solidFill>
                            <a:srgbClr val="0070C0"/>
                          </a:solidFill>
                          <a:effectLst/>
                        </a:rPr>
                        <a:t>x</a:t>
                      </a:r>
                      <a:endParaRPr lang="pt-BR" sz="200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solidFill>
                            <a:srgbClr val="0070C0"/>
                          </a:solidFill>
                          <a:effectLst/>
                        </a:rPr>
                        <a:t> </a:t>
                      </a:r>
                      <a:endParaRPr lang="pt-BR" sz="200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99405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solidFill>
                            <a:srgbClr val="0070C0"/>
                          </a:solidFill>
                          <a:effectLst/>
                        </a:rPr>
                        <a:t>Redação do trabalho (artigo científico ou projeto de intervenção)</a:t>
                      </a:r>
                      <a:endParaRPr lang="pt-BR" sz="200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solidFill>
                            <a:srgbClr val="0070C0"/>
                          </a:solidFill>
                          <a:effectLst/>
                        </a:rPr>
                        <a:t> </a:t>
                      </a:r>
                      <a:endParaRPr lang="pt-BR" sz="200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solidFill>
                            <a:srgbClr val="0070C0"/>
                          </a:solidFill>
                          <a:effectLst/>
                        </a:rPr>
                        <a:t> </a:t>
                      </a:r>
                      <a:endParaRPr lang="pt-BR" sz="200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solidFill>
                            <a:srgbClr val="0070C0"/>
                          </a:solidFill>
                          <a:effectLst/>
                        </a:rPr>
                        <a:t>x</a:t>
                      </a:r>
                      <a:endParaRPr lang="pt-BR" sz="200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solidFill>
                            <a:srgbClr val="0070C0"/>
                          </a:solidFill>
                          <a:effectLst/>
                        </a:rPr>
                        <a:t>x</a:t>
                      </a:r>
                      <a:endParaRPr lang="pt-BR" sz="200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8541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solidFill>
                            <a:srgbClr val="0070C0"/>
                          </a:solidFill>
                          <a:effectLst/>
                        </a:rPr>
                        <a:t>Entrega da versão final ao orientador</a:t>
                      </a:r>
                      <a:endParaRPr lang="pt-BR" sz="200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solidFill>
                            <a:srgbClr val="0070C0"/>
                          </a:solidFill>
                          <a:effectLst/>
                        </a:rPr>
                        <a:t> </a:t>
                      </a:r>
                      <a:endParaRPr lang="pt-BR" sz="200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solidFill>
                            <a:srgbClr val="0070C0"/>
                          </a:solidFill>
                          <a:effectLst/>
                        </a:rPr>
                        <a:t> </a:t>
                      </a:r>
                      <a:endParaRPr lang="pt-BR" sz="200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solidFill>
                            <a:srgbClr val="0070C0"/>
                          </a:solidFill>
                          <a:effectLst/>
                        </a:rPr>
                        <a:t> </a:t>
                      </a:r>
                      <a:endParaRPr lang="pt-BR" sz="200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solidFill>
                            <a:srgbClr val="0070C0"/>
                          </a:solidFill>
                          <a:effectLst/>
                        </a:rPr>
                        <a:t>x</a:t>
                      </a:r>
                      <a:endParaRPr lang="pt-BR" sz="2000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1148506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restig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4" name="Espaço Reservado para Conteúd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4391" y="409432"/>
            <a:ext cx="8599545" cy="68250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01216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ORÇAMENTO</a:t>
            </a:r>
            <a:endParaRPr lang="pt-BR" dirty="0"/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23203541"/>
              </p:ext>
            </p:extLst>
          </p:nvPr>
        </p:nvGraphicFramePr>
        <p:xfrm>
          <a:off x="1282890" y="2084834"/>
          <a:ext cx="9144000" cy="356533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529885"/>
                <a:gridCol w="1578513"/>
                <a:gridCol w="1484437"/>
                <a:gridCol w="1551165"/>
              </a:tblGrid>
              <a:tr h="90723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solidFill>
                            <a:srgbClr val="0070C0"/>
                          </a:solidFill>
                          <a:effectLst/>
                        </a:rPr>
                        <a:t>DESCRIÇÃO DO RECURSO</a:t>
                      </a:r>
                      <a:endParaRPr lang="pt-BR" sz="2000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solidFill>
                            <a:srgbClr val="0070C0"/>
                          </a:solidFill>
                          <a:effectLst/>
                        </a:rPr>
                        <a:t>QUANTIDADE</a:t>
                      </a:r>
                      <a:endParaRPr lang="pt-BR" sz="200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solidFill>
                            <a:srgbClr val="0070C0"/>
                          </a:solidFill>
                          <a:effectLst/>
                        </a:rPr>
                        <a:t>PREÇO ÚNICO</a:t>
                      </a:r>
                      <a:endParaRPr lang="pt-BR" sz="200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solidFill>
                            <a:srgbClr val="0070C0"/>
                          </a:solidFill>
                          <a:effectLst/>
                        </a:rPr>
                        <a:t>TOTAL</a:t>
                      </a:r>
                      <a:endParaRPr lang="pt-BR" sz="200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4301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solidFill>
                            <a:srgbClr val="0070C0"/>
                          </a:solidFill>
                          <a:effectLst/>
                        </a:rPr>
                        <a:t>Vale transporte urbano</a:t>
                      </a:r>
                      <a:endParaRPr lang="pt-BR" sz="200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solidFill>
                            <a:srgbClr val="0070C0"/>
                          </a:solidFill>
                          <a:effectLst/>
                        </a:rPr>
                        <a:t>10</a:t>
                      </a:r>
                      <a:endParaRPr lang="pt-BR" sz="200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solidFill>
                            <a:srgbClr val="0070C0"/>
                          </a:solidFill>
                          <a:effectLst/>
                        </a:rPr>
                        <a:t>R$ 2,75</a:t>
                      </a:r>
                      <a:endParaRPr lang="pt-BR" sz="200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solidFill>
                            <a:srgbClr val="0070C0"/>
                          </a:solidFill>
                          <a:effectLst/>
                        </a:rPr>
                        <a:t>R$ 27,50</a:t>
                      </a:r>
                      <a:endParaRPr lang="pt-BR" sz="200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4301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solidFill>
                            <a:srgbClr val="0070C0"/>
                          </a:solidFill>
                          <a:effectLst/>
                        </a:rPr>
                        <a:t>Papel A4 (500 folhas)</a:t>
                      </a:r>
                      <a:endParaRPr lang="pt-BR" sz="200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solidFill>
                            <a:srgbClr val="0070C0"/>
                          </a:solidFill>
                          <a:effectLst/>
                        </a:rPr>
                        <a:t>5</a:t>
                      </a:r>
                      <a:endParaRPr lang="pt-BR" sz="200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solidFill>
                            <a:srgbClr val="0070C0"/>
                          </a:solidFill>
                          <a:effectLst/>
                        </a:rPr>
                        <a:t>R$ 15,00</a:t>
                      </a:r>
                      <a:endParaRPr lang="pt-BR" sz="200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solidFill>
                            <a:srgbClr val="0070C0"/>
                          </a:solidFill>
                          <a:effectLst/>
                        </a:rPr>
                        <a:t>R$ 75,00</a:t>
                      </a:r>
                      <a:endParaRPr lang="pt-BR" sz="200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4301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solidFill>
                            <a:srgbClr val="0070C0"/>
                          </a:solidFill>
                          <a:effectLst/>
                        </a:rPr>
                        <a:t>...</a:t>
                      </a:r>
                      <a:endParaRPr lang="pt-BR" sz="200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solidFill>
                            <a:srgbClr val="0070C0"/>
                          </a:solidFill>
                          <a:effectLst/>
                        </a:rPr>
                        <a:t> </a:t>
                      </a:r>
                      <a:endParaRPr lang="pt-BR" sz="200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solidFill>
                            <a:srgbClr val="0070C0"/>
                          </a:solidFill>
                          <a:effectLst/>
                        </a:rPr>
                        <a:t> </a:t>
                      </a:r>
                      <a:endParaRPr lang="pt-BR" sz="200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solidFill>
                            <a:srgbClr val="0070C0"/>
                          </a:solidFill>
                          <a:effectLst/>
                        </a:rPr>
                        <a:t> </a:t>
                      </a:r>
                      <a:endParaRPr lang="pt-BR" sz="200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4301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solidFill>
                            <a:srgbClr val="0070C0"/>
                          </a:solidFill>
                          <a:effectLst/>
                        </a:rPr>
                        <a:t> </a:t>
                      </a:r>
                      <a:endParaRPr lang="pt-BR" sz="200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solidFill>
                            <a:srgbClr val="0070C0"/>
                          </a:solidFill>
                          <a:effectLst/>
                        </a:rPr>
                        <a:t> </a:t>
                      </a:r>
                      <a:endParaRPr lang="pt-BR" sz="200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solidFill>
                            <a:srgbClr val="0070C0"/>
                          </a:solidFill>
                          <a:effectLst/>
                        </a:rPr>
                        <a:t> </a:t>
                      </a:r>
                      <a:endParaRPr lang="pt-BR" sz="200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solidFill>
                            <a:srgbClr val="0070C0"/>
                          </a:solidFill>
                          <a:effectLst/>
                        </a:rPr>
                        <a:t> </a:t>
                      </a:r>
                      <a:endParaRPr lang="pt-BR" sz="200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4301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solidFill>
                            <a:srgbClr val="0070C0"/>
                          </a:solidFill>
                          <a:effectLst/>
                        </a:rPr>
                        <a:t> </a:t>
                      </a:r>
                      <a:endParaRPr lang="pt-BR" sz="200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solidFill>
                            <a:srgbClr val="0070C0"/>
                          </a:solidFill>
                          <a:effectLst/>
                        </a:rPr>
                        <a:t> </a:t>
                      </a:r>
                      <a:endParaRPr lang="pt-BR" sz="200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solidFill>
                            <a:srgbClr val="0070C0"/>
                          </a:solidFill>
                          <a:effectLst/>
                        </a:rPr>
                        <a:t> </a:t>
                      </a:r>
                      <a:endParaRPr lang="pt-BR" sz="200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solidFill>
                            <a:srgbClr val="0070C0"/>
                          </a:solidFill>
                          <a:effectLst/>
                        </a:rPr>
                        <a:t> </a:t>
                      </a:r>
                      <a:endParaRPr lang="pt-BR" sz="200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4301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solidFill>
                            <a:srgbClr val="0070C0"/>
                          </a:solidFill>
                          <a:effectLst/>
                        </a:rPr>
                        <a:t> </a:t>
                      </a:r>
                      <a:endParaRPr lang="pt-BR" sz="200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solidFill>
                            <a:srgbClr val="0070C0"/>
                          </a:solidFill>
                          <a:effectLst/>
                        </a:rPr>
                        <a:t> </a:t>
                      </a:r>
                      <a:endParaRPr lang="pt-BR" sz="200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solidFill>
                            <a:srgbClr val="0070C0"/>
                          </a:solidFill>
                          <a:effectLst/>
                        </a:rPr>
                        <a:t> </a:t>
                      </a:r>
                      <a:endParaRPr lang="pt-BR" sz="200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solidFill>
                            <a:srgbClr val="0070C0"/>
                          </a:solidFill>
                          <a:effectLst/>
                        </a:rPr>
                        <a:t> </a:t>
                      </a:r>
                      <a:endParaRPr lang="pt-BR" sz="2000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4362852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restig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Referências bibliográficas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b="1" dirty="0"/>
              <a:t>Deverão seguir as normas da ABNT–Associação Brasileira de Normas Técnicas, 2002.  NBR 6023</a:t>
            </a:r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2264512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rush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Anexo E APÊNDICE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pt-BR" sz="2800" dirty="0" smtClean="0"/>
              <a:t>Conforme </a:t>
            </a:r>
            <a:r>
              <a:rPr lang="pt-BR" sz="2800" dirty="0"/>
              <a:t>a NBR </a:t>
            </a:r>
            <a:r>
              <a:rPr lang="pt-BR" sz="2800" dirty="0" smtClean="0"/>
              <a:t>14724, </a:t>
            </a:r>
            <a:r>
              <a:rPr lang="pt-BR" sz="2800" dirty="0"/>
              <a:t>a diferença </a:t>
            </a:r>
            <a:r>
              <a:rPr lang="pt-BR" sz="2800" dirty="0" smtClean="0"/>
              <a:t>fundamental entre </a:t>
            </a:r>
            <a:r>
              <a:rPr lang="pt-BR" sz="2800" dirty="0"/>
              <a:t>Anexo e Apêndice </a:t>
            </a:r>
            <a:r>
              <a:rPr lang="pt-BR" sz="2800" dirty="0" smtClean="0"/>
              <a:t>é:</a:t>
            </a:r>
          </a:p>
          <a:p>
            <a:pPr algn="just"/>
            <a:r>
              <a:rPr lang="pt-BR" sz="2800" dirty="0"/>
              <a:t/>
            </a:r>
            <a:br>
              <a:rPr lang="pt-BR" sz="2800" dirty="0"/>
            </a:br>
            <a:endParaRPr lang="pt-BR" sz="2800" dirty="0"/>
          </a:p>
          <a:p>
            <a:pPr algn="just"/>
            <a:r>
              <a:rPr lang="pt-BR" sz="2800" b="1" dirty="0"/>
              <a:t>ANEXO </a:t>
            </a:r>
            <a:r>
              <a:rPr lang="pt-BR" sz="2800" b="1" dirty="0" smtClean="0"/>
              <a:t>– </a:t>
            </a:r>
            <a:r>
              <a:rPr lang="pt-BR" sz="2800" b="1" dirty="0"/>
              <a:t>Documento ou texto não elaborado pelo </a:t>
            </a:r>
            <a:r>
              <a:rPr lang="pt-BR" sz="2800" b="1" dirty="0" smtClean="0"/>
              <a:t>autor;</a:t>
            </a:r>
            <a:endParaRPr lang="pt-BR" sz="2800" dirty="0"/>
          </a:p>
          <a:p>
            <a:pPr algn="just"/>
            <a:r>
              <a:rPr lang="pt-BR" sz="2800" dirty="0"/>
              <a:t/>
            </a:r>
            <a:br>
              <a:rPr lang="pt-BR" sz="2800" dirty="0"/>
            </a:br>
            <a:r>
              <a:rPr lang="pt-BR" sz="2800" b="1" dirty="0" smtClean="0"/>
              <a:t>APÊNDICE – Documento </a:t>
            </a:r>
            <a:r>
              <a:rPr lang="pt-BR" sz="2800" b="1" dirty="0"/>
              <a:t>ou texto elaborado pelo </a:t>
            </a:r>
            <a:r>
              <a:rPr lang="pt-BR" sz="2800" b="1" dirty="0" smtClean="0"/>
              <a:t>autor.</a:t>
            </a:r>
          </a:p>
          <a:p>
            <a:pPr algn="just"/>
            <a:r>
              <a:rPr lang="pt-BR" sz="2800" dirty="0"/>
              <a:t/>
            </a:r>
            <a:br>
              <a:rPr lang="pt-BR" sz="2800" dirty="0"/>
            </a:b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196530239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airplan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6169" y="423207"/>
            <a:ext cx="8845312" cy="58861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210022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win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05014" y="269659"/>
            <a:ext cx="6958298" cy="63397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114389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 smtClean="0"/>
              <a:t>Projeto de pesquisa – o que é?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988861" y="1900358"/>
            <a:ext cx="4531055" cy="4409002"/>
          </a:xfrm>
        </p:spPr>
        <p:txBody>
          <a:bodyPr>
            <a:normAutofit/>
          </a:bodyPr>
          <a:lstStyle/>
          <a:p>
            <a:pPr algn="just"/>
            <a:r>
              <a:rPr lang="pt-BR" sz="3600" dirty="0" smtClean="0"/>
              <a:t>- planejamento da pesquisa;</a:t>
            </a:r>
          </a:p>
          <a:p>
            <a:pPr algn="just"/>
            <a:r>
              <a:rPr lang="pt-BR" sz="3600" dirty="0" smtClean="0"/>
              <a:t>- plano de ação para </a:t>
            </a:r>
            <a:r>
              <a:rPr lang="pt-BR" sz="3600" smtClean="0"/>
              <a:t>determinado </a:t>
            </a:r>
            <a:r>
              <a:rPr lang="pt-BR" sz="3600" smtClean="0"/>
              <a:t>tempo.</a:t>
            </a:r>
            <a:endParaRPr lang="pt-BR" sz="3600" dirty="0"/>
          </a:p>
        </p:txBody>
      </p:sp>
      <p:pic>
        <p:nvPicPr>
          <p:cNvPr id="7" name="Imagem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025" y="1900358"/>
            <a:ext cx="2400300" cy="1905000"/>
          </a:xfrm>
          <a:prstGeom prst="rect">
            <a:avLst/>
          </a:prstGeom>
        </p:spPr>
      </p:pic>
      <p:pic>
        <p:nvPicPr>
          <p:cNvPr id="8" name="Imagem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8563" y="4730587"/>
            <a:ext cx="2378762" cy="1582958"/>
          </a:xfrm>
          <a:prstGeom prst="rect">
            <a:avLst/>
          </a:prstGeom>
        </p:spPr>
      </p:pic>
      <p:pic>
        <p:nvPicPr>
          <p:cNvPr id="9" name="Imagem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04365" y="2236461"/>
            <a:ext cx="3606152" cy="32856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276318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250">
        <p15:prstTrans prst="origami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Delimitação do tema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3200" dirty="0"/>
              <a:t>=</a:t>
            </a:r>
            <a:r>
              <a:rPr lang="pt-BR" sz="3200" dirty="0" smtClean="0"/>
              <a:t> é necessário reduzir a abrangência da pesquisa, de modo a torná-la restrita.</a:t>
            </a:r>
          </a:p>
          <a:p>
            <a:r>
              <a:rPr lang="pt-BR" sz="3200" dirty="0"/>
              <a:t>=</a:t>
            </a:r>
            <a:r>
              <a:rPr lang="pt-BR" sz="3200" dirty="0" smtClean="0"/>
              <a:t> para delimitar o tema:</a:t>
            </a:r>
          </a:p>
          <a:p>
            <a:r>
              <a:rPr lang="pt-BR" sz="3200" dirty="0" smtClean="0"/>
              <a:t>- uma dificuldade de sua atividade profissional;</a:t>
            </a:r>
          </a:p>
          <a:p>
            <a:r>
              <a:rPr lang="pt-BR" sz="3200" dirty="0" smtClean="0"/>
              <a:t>- leitura de perspectivas de pesquisas futuras citadas nas considerações finais de trabalhos publicados.</a:t>
            </a:r>
          </a:p>
          <a:p>
            <a:r>
              <a:rPr lang="pt-BR" sz="3200" dirty="0" smtClean="0"/>
              <a:t> </a:t>
            </a:r>
            <a:endParaRPr lang="pt-BR" sz="3200" dirty="0"/>
          </a:p>
        </p:txBody>
      </p:sp>
    </p:spTree>
    <p:extLst>
      <p:ext uri="{BB962C8B-B14F-4D97-AF65-F5344CB8AC3E}">
        <p14:creationId xmlns:p14="http://schemas.microsoft.com/office/powerpoint/2010/main" val="28001660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O QUE VOU PESQUISAR?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3200" dirty="0" smtClean="0"/>
              <a:t>= originalidade não é pré-requisito;</a:t>
            </a:r>
          </a:p>
          <a:p>
            <a:r>
              <a:rPr lang="pt-BR" sz="3200" dirty="0" smtClean="0"/>
              <a:t>= “que tema, em minha área de atuação, me chama bastante atenção?”</a:t>
            </a:r>
            <a:endParaRPr lang="pt-BR" sz="3200" dirty="0"/>
          </a:p>
        </p:txBody>
      </p:sp>
    </p:spTree>
    <p:extLst>
      <p:ext uri="{BB962C8B-B14F-4D97-AF65-F5344CB8AC3E}">
        <p14:creationId xmlns:p14="http://schemas.microsoft.com/office/powerpoint/2010/main" val="98355705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rush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Situar o objeto de estudo</a:t>
            </a:r>
            <a:endParaRPr lang="pt-BR" dirty="0"/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2175267"/>
              </p:ext>
            </p:extLst>
          </p:nvPr>
        </p:nvGraphicFramePr>
        <p:xfrm>
          <a:off x="1132764" y="2084832"/>
          <a:ext cx="9812740" cy="357898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906370"/>
                <a:gridCol w="4906370"/>
              </a:tblGrid>
              <a:tr h="1192996"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3200" dirty="0">
                          <a:solidFill>
                            <a:srgbClr val="0070C0"/>
                          </a:solidFill>
                          <a:effectLst/>
                        </a:rPr>
                        <a:t>FORMA</a:t>
                      </a:r>
                      <a:endParaRPr lang="pt-BR" sz="3200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119299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3200">
                          <a:solidFill>
                            <a:srgbClr val="0070C0"/>
                          </a:solidFill>
                          <a:effectLst/>
                        </a:rPr>
                        <a:t>GEOGRÁFICA</a:t>
                      </a:r>
                      <a:endParaRPr lang="pt-BR" sz="320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3200" dirty="0">
                          <a:solidFill>
                            <a:srgbClr val="0070C0"/>
                          </a:solidFill>
                          <a:effectLst/>
                        </a:rPr>
                        <a:t>ESPAÇO</a:t>
                      </a:r>
                      <a:endParaRPr lang="pt-BR" sz="3200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19299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3200">
                          <a:solidFill>
                            <a:srgbClr val="0070C0"/>
                          </a:solidFill>
                          <a:effectLst/>
                        </a:rPr>
                        <a:t>ESPACIAL</a:t>
                      </a:r>
                      <a:endParaRPr lang="pt-BR" sz="320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3200" dirty="0">
                          <a:solidFill>
                            <a:srgbClr val="0070C0"/>
                          </a:solidFill>
                          <a:effectLst/>
                        </a:rPr>
                        <a:t>TEMPO</a:t>
                      </a:r>
                      <a:endParaRPr lang="pt-BR" sz="3200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774973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restig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EXEMPLO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 smtClean="0"/>
          </a:p>
          <a:p>
            <a:endParaRPr lang="pt-BR" dirty="0"/>
          </a:p>
        </p:txBody>
      </p:sp>
      <p:graphicFrame>
        <p:nvGraphicFramePr>
          <p:cNvPr id="10" name="Tabela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0722089"/>
              </p:ext>
            </p:extLst>
          </p:nvPr>
        </p:nvGraphicFramePr>
        <p:xfrm>
          <a:off x="8065827" y="384233"/>
          <a:ext cx="3334761" cy="48247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334761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solidFill>
                            <a:srgbClr val="0070C0"/>
                          </a:solidFill>
                          <a:effectLst/>
                        </a:rPr>
                        <a:t>ESPORTE</a:t>
                      </a:r>
                      <a:endParaRPr lang="pt-BR" sz="2000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100" dirty="0">
                          <a:solidFill>
                            <a:srgbClr val="0070C0"/>
                          </a:solidFill>
                          <a:effectLst/>
                        </a:rPr>
                        <a:t> </a:t>
                      </a:r>
                      <a:endParaRPr lang="pt-BR" sz="1100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graphicFrame>
        <p:nvGraphicFramePr>
          <p:cNvPr id="11" name="Tabel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1559835"/>
              </p:ext>
            </p:extLst>
          </p:nvPr>
        </p:nvGraphicFramePr>
        <p:xfrm>
          <a:off x="6974005" y="1246134"/>
          <a:ext cx="4426583" cy="55289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426583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dirty="0">
                          <a:solidFill>
                            <a:srgbClr val="0070C0"/>
                          </a:solidFill>
                          <a:effectLst/>
                        </a:rPr>
                        <a:t>ESPORTE E LAZER</a:t>
                      </a:r>
                      <a:endParaRPr lang="pt-BR" sz="2400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100" dirty="0">
                          <a:effectLst/>
                        </a:rPr>
                        <a:t> </a:t>
                      </a:r>
                      <a:endParaRPr lang="pt-B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graphicFrame>
        <p:nvGraphicFramePr>
          <p:cNvPr id="12" name="Tabela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2533016"/>
              </p:ext>
            </p:extLst>
          </p:nvPr>
        </p:nvGraphicFramePr>
        <p:xfrm>
          <a:off x="6127844" y="2285815"/>
          <a:ext cx="5272743" cy="89230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272743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800" dirty="0">
                          <a:solidFill>
                            <a:srgbClr val="0070C0"/>
                          </a:solidFill>
                          <a:effectLst/>
                        </a:rPr>
                        <a:t>ESPORTE E LAZER NA ESCOLA</a:t>
                      </a:r>
                      <a:endParaRPr lang="pt-BR" sz="2800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800" dirty="0">
                          <a:effectLst/>
                        </a:rPr>
                        <a:t> </a:t>
                      </a:r>
                      <a:endParaRPr lang="pt-BR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graphicFrame>
        <p:nvGraphicFramePr>
          <p:cNvPr id="15" name="Tabela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0965339"/>
              </p:ext>
            </p:extLst>
          </p:nvPr>
        </p:nvGraphicFramePr>
        <p:xfrm>
          <a:off x="3698543" y="3667887"/>
          <a:ext cx="7702044" cy="206362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702044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3200" dirty="0" smtClean="0">
                          <a:solidFill>
                            <a:srgbClr val="0070C0"/>
                          </a:solidFill>
                          <a:effectLst/>
                        </a:rPr>
                        <a:t>CONTRIBUIÇÕES </a:t>
                      </a:r>
                      <a:r>
                        <a:rPr lang="pt-BR" sz="3200" dirty="0">
                          <a:solidFill>
                            <a:srgbClr val="0070C0"/>
                          </a:solidFill>
                          <a:effectLst/>
                        </a:rPr>
                        <a:t>DAS ATIVIDADES DE ESPORTE E DE LAZER PARA ALUNOS DO TERCEIRO ANO DO ENSINO MÉDIO DE ESCOLAS PÚBLICAS DE NATAL</a:t>
                      </a:r>
                      <a:endParaRPr lang="pt-BR" sz="3200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pic>
        <p:nvPicPr>
          <p:cNvPr id="20" name="Imagem 1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83902" y="689147"/>
            <a:ext cx="698610" cy="578055"/>
          </a:xfrm>
          <a:prstGeom prst="rect">
            <a:avLst/>
          </a:prstGeom>
        </p:spPr>
      </p:pic>
      <p:pic>
        <p:nvPicPr>
          <p:cNvPr id="21" name="Imagem 2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34597" y="1648954"/>
            <a:ext cx="698610" cy="578055"/>
          </a:xfrm>
          <a:prstGeom prst="rect">
            <a:avLst/>
          </a:prstGeom>
        </p:spPr>
      </p:pic>
      <p:pic>
        <p:nvPicPr>
          <p:cNvPr id="22" name="Imagem 2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0931" y="2855361"/>
            <a:ext cx="698610" cy="5780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377830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rgbClr val="2E2B21"/>
      </a:dk1>
      <a:lt1>
        <a:srgbClr val="FFFFFF"/>
      </a:lt1>
      <a:dk2>
        <a:srgbClr val="605B4F"/>
      </a:dk2>
      <a:lt2>
        <a:srgbClr val="D8D6BE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8000"/>
              </a:schemeClr>
              <a:schemeClr val="phClr">
                <a:shade val="89000"/>
                <a:satMod val="145000"/>
              </a:schemeClr>
            </a:duotone>
          </a:blip>
          <a:tile tx="0" ty="0" sx="32000" sy="32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</a:schemeClr>
              <a:schemeClr val="phClr">
                <a:shade val="95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090DCB5F-146D-478A-852A-34B16FE9F3A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469</TotalTime>
  <Words>1166</Words>
  <Application>Microsoft Office PowerPoint</Application>
  <PresentationFormat>Widescreen</PresentationFormat>
  <Paragraphs>188</Paragraphs>
  <Slides>22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22</vt:i4>
      </vt:variant>
    </vt:vector>
  </HeadingPairs>
  <TitlesOfParts>
    <vt:vector size="30" baseType="lpstr">
      <vt:lpstr>Arial</vt:lpstr>
      <vt:lpstr>Calibri</vt:lpstr>
      <vt:lpstr>Times New Roman</vt:lpstr>
      <vt:lpstr>Tw Cen MT</vt:lpstr>
      <vt:lpstr>Tw Cen MT Condensed</vt:lpstr>
      <vt:lpstr>Wingdings 2</vt:lpstr>
      <vt:lpstr>Wingdings 3</vt:lpstr>
      <vt:lpstr>Integral</vt:lpstr>
      <vt:lpstr>Projeto de pesquisa Concepção e estrutura </vt:lpstr>
      <vt:lpstr>Apresentação do PowerPoint</vt:lpstr>
      <vt:lpstr>Apresentação do PowerPoint</vt:lpstr>
      <vt:lpstr>Apresentação do PowerPoint</vt:lpstr>
      <vt:lpstr>Projeto de pesquisa – o que é?</vt:lpstr>
      <vt:lpstr>Delimitação do tema</vt:lpstr>
      <vt:lpstr>O QUE VOU PESQUISAR?</vt:lpstr>
      <vt:lpstr>Situar o objeto de estudo</vt:lpstr>
      <vt:lpstr>EXEMPLO</vt:lpstr>
      <vt:lpstr>categorias do projeto de pesquisa</vt:lpstr>
      <vt:lpstr>Introdução do projeto de pesquisa</vt:lpstr>
      <vt:lpstr>PROBLEMA</vt:lpstr>
      <vt:lpstr>objetivos</vt:lpstr>
      <vt:lpstr>justificativa</vt:lpstr>
      <vt:lpstr>Referencial teórico</vt:lpstr>
      <vt:lpstr>METODOLOGIA</vt:lpstr>
      <vt:lpstr>metodologia</vt:lpstr>
      <vt:lpstr>metodologia</vt:lpstr>
      <vt:lpstr>CRONOGRAMA</vt:lpstr>
      <vt:lpstr>ORÇAMENTO</vt:lpstr>
      <vt:lpstr>Referências bibliográficas</vt:lpstr>
      <vt:lpstr>Anexo E APÊNDICE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ANUNCIAR COM A FORÇA DA PALAVRA DE DEUS</dc:title>
  <dc:creator>Ayres</dc:creator>
  <cp:lastModifiedBy>Ayres Charles de Oliveira Nogueira</cp:lastModifiedBy>
  <cp:revision>63</cp:revision>
  <dcterms:created xsi:type="dcterms:W3CDTF">2015-09-13T10:47:04Z</dcterms:created>
  <dcterms:modified xsi:type="dcterms:W3CDTF">2015-10-29T20:14:09Z</dcterms:modified>
</cp:coreProperties>
</file>