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63" r:id="rId8"/>
    <p:sldId id="264" r:id="rId9"/>
    <p:sldId id="265" r:id="rId10"/>
    <p:sldId id="271" r:id="rId11"/>
    <p:sldId id="268" r:id="rId12"/>
    <p:sldId id="266" r:id="rId13"/>
    <p:sldId id="270" r:id="rId14"/>
    <p:sldId id="267" r:id="rId15"/>
    <p:sldId id="269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2B2EAF5-3B2E-4127-AC48-0836BE8D47C7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8CB1-5FD2-4BCA-8933-28B5DDE8762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68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EAF5-3B2E-4127-AC48-0836BE8D47C7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8CB1-5FD2-4BCA-8933-28B5DDE87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5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EAF5-3B2E-4127-AC48-0836BE8D47C7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8CB1-5FD2-4BCA-8933-28B5DDE8762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56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EAF5-3B2E-4127-AC48-0836BE8D47C7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8CB1-5FD2-4BCA-8933-28B5DDE87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83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EAF5-3B2E-4127-AC48-0836BE8D47C7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8CB1-5FD2-4BCA-8933-28B5DDE8762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85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EAF5-3B2E-4127-AC48-0836BE8D47C7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8CB1-5FD2-4BCA-8933-28B5DDE87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92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EAF5-3B2E-4127-AC48-0836BE8D47C7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8CB1-5FD2-4BCA-8933-28B5DDE87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86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EAF5-3B2E-4127-AC48-0836BE8D47C7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8CB1-5FD2-4BCA-8933-28B5DDE87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46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EAF5-3B2E-4127-AC48-0836BE8D47C7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8CB1-5FD2-4BCA-8933-28B5DDE87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87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EAF5-3B2E-4127-AC48-0836BE8D47C7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8CB1-5FD2-4BCA-8933-28B5DDE87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94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EAF5-3B2E-4127-AC48-0836BE8D47C7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8CB1-5FD2-4BCA-8933-28B5DDE8762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87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2B2EAF5-3B2E-4127-AC48-0836BE8D47C7}" type="datetimeFigureOut">
              <a:rPr lang="pt-BR" smtClean="0"/>
              <a:t>29/10/2015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BAE8CB1-5FD2-4BCA-8933-28B5DDE8762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6800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Projeto de </a:t>
            </a:r>
            <a:r>
              <a:rPr lang="pt-BR" dirty="0"/>
              <a:t>pesquisa</a:t>
            </a:r>
            <a:br>
              <a:rPr lang="pt-BR" dirty="0"/>
            </a:br>
            <a:r>
              <a:rPr lang="pt-BR" sz="2200" dirty="0"/>
              <a:t>Concepção e estrutura</a:t>
            </a:r>
            <a:br>
              <a:rPr lang="pt-BR" sz="2200" dirty="0"/>
            </a:br>
            <a:endParaRPr lang="pt-BR" sz="2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Dr. Ayres Nogueira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15" y="307074"/>
            <a:ext cx="5750541" cy="379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683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categorias do projeto de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37825" y="2084832"/>
            <a:ext cx="4052838" cy="4376928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5.3 AMBIENTE DE INTERAÇÃO</a:t>
            </a:r>
          </a:p>
          <a:p>
            <a:pPr algn="just"/>
            <a:r>
              <a:rPr lang="pt-BR" sz="2000" dirty="0" smtClean="0"/>
              <a:t>5.4 INSTRUMENTO(S) DE PESQUISA</a:t>
            </a:r>
          </a:p>
          <a:p>
            <a:pPr algn="just"/>
            <a:r>
              <a:rPr lang="pt-BR" sz="2000" dirty="0" smtClean="0"/>
              <a:t>5.5 ANÁLISE DOS DADOS</a:t>
            </a:r>
          </a:p>
          <a:p>
            <a:pPr algn="just"/>
            <a:r>
              <a:rPr lang="pt-BR" sz="2000" dirty="0" smtClean="0"/>
              <a:t>6. CRONOGRAMA</a:t>
            </a:r>
          </a:p>
          <a:p>
            <a:pPr algn="just"/>
            <a:r>
              <a:rPr lang="pt-BR" sz="2000" dirty="0" smtClean="0"/>
              <a:t>7. ORÇAMENTO</a:t>
            </a:r>
          </a:p>
          <a:p>
            <a:pPr algn="just"/>
            <a:r>
              <a:rPr lang="pt-BR" sz="2000" dirty="0" smtClean="0"/>
              <a:t>REFERÊNCIAS BIBLIOGRÁFICAS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176529" y="1719618"/>
            <a:ext cx="3575168" cy="4913194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1. INTRODUÇÃO</a:t>
            </a:r>
          </a:p>
          <a:p>
            <a:pPr algn="just"/>
            <a:r>
              <a:rPr lang="pt-BR" dirty="0" smtClean="0"/>
              <a:t>2. OBJETIVOS</a:t>
            </a:r>
          </a:p>
          <a:p>
            <a:pPr algn="just"/>
            <a:r>
              <a:rPr lang="pt-BR" dirty="0" smtClean="0"/>
              <a:t>2.1 OBJETIVO GERAL</a:t>
            </a:r>
          </a:p>
          <a:p>
            <a:pPr algn="just"/>
            <a:r>
              <a:rPr lang="pt-BR" dirty="0" smtClean="0"/>
              <a:t>2.2 OBJETIVOS ESPECÍFICOS</a:t>
            </a:r>
          </a:p>
          <a:p>
            <a:pPr algn="just"/>
            <a:r>
              <a:rPr lang="pt-BR" dirty="0" smtClean="0"/>
              <a:t>3. JUSTIFICATIVA</a:t>
            </a:r>
          </a:p>
          <a:p>
            <a:pPr algn="just"/>
            <a:r>
              <a:rPr lang="pt-BR" dirty="0" smtClean="0"/>
              <a:t>4. REFERENCIAL TEÓRICO</a:t>
            </a:r>
          </a:p>
          <a:p>
            <a:pPr algn="just"/>
            <a:r>
              <a:rPr lang="pt-BR" dirty="0" smtClean="0"/>
              <a:t>4.1 ...</a:t>
            </a:r>
          </a:p>
          <a:p>
            <a:pPr algn="just"/>
            <a:r>
              <a:rPr lang="pt-BR" dirty="0" smtClean="0"/>
              <a:t>4.2 ...</a:t>
            </a:r>
          </a:p>
          <a:p>
            <a:pPr algn="just"/>
            <a:r>
              <a:rPr lang="pt-BR" dirty="0" smtClean="0"/>
              <a:t>...</a:t>
            </a:r>
          </a:p>
          <a:p>
            <a:pPr algn="just"/>
            <a:r>
              <a:rPr lang="pt-BR" dirty="0" smtClean="0"/>
              <a:t>5. METODOLOGIA</a:t>
            </a:r>
          </a:p>
          <a:p>
            <a:pPr algn="just"/>
            <a:r>
              <a:rPr lang="pt-BR" dirty="0" smtClean="0"/>
              <a:t>5.1 TIPO DE PESQUISA</a:t>
            </a:r>
          </a:p>
          <a:p>
            <a:pPr algn="just"/>
            <a:r>
              <a:rPr lang="pt-BR" dirty="0" smtClean="0"/>
              <a:t>5.2 UNIVERSO E AMOSTRA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3914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do projeto de pesquisa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604130"/>
              </p:ext>
            </p:extLst>
          </p:nvPr>
        </p:nvGraphicFramePr>
        <p:xfrm>
          <a:off x="1501254" y="2084832"/>
          <a:ext cx="8420668" cy="4506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20668"/>
              </a:tblGrid>
              <a:tr h="16771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buFont typeface="Wingdings 2" panose="05020102010507070707" pitchFamily="18" charset="2"/>
                        <a:buChar char=""/>
                        <a:tabLst>
                          <a:tab pos="457200" algn="l"/>
                        </a:tabLst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Delimitação do tema da </a:t>
                      </a:r>
                      <a:r>
                        <a:rPr lang="pt-BR" sz="2000" dirty="0" smtClean="0">
                          <a:solidFill>
                            <a:srgbClr val="0070C0"/>
                          </a:solidFill>
                          <a:effectLst/>
                        </a:rPr>
                        <a:t>pesquisa / situar objeto de estudo; 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trata-se de um texto que situe o objeto de estudo, de uma área ampla para um campo mais restrito de </a:t>
                      </a:r>
                      <a:r>
                        <a:rPr lang="pt-BR" sz="2000" dirty="0" smtClean="0">
                          <a:solidFill>
                            <a:srgbClr val="0070C0"/>
                          </a:solidFill>
                          <a:effectLst/>
                        </a:rPr>
                        <a:t>estudos;</a:t>
                      </a:r>
                      <a:r>
                        <a:rPr lang="pt-BR" sz="2000" baseline="0" dirty="0" smtClean="0">
                          <a:solidFill>
                            <a:srgbClr val="0070C0"/>
                          </a:solidFill>
                          <a:effectLst/>
                        </a:rPr>
                        <a:t> e apresente o estado da arte (pesquisas similares já publicadas [quais foram seus propósitos? Qual a abordagem adotada por cada uma? A que resultados chegaram?])</a:t>
                      </a:r>
                      <a:endParaRPr lang="pt-BR" sz="20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71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buFont typeface="Wingdings 2" panose="05020102010507070707" pitchFamily="18" charset="2"/>
                        <a:buChar char=""/>
                        <a:tabLst>
                          <a:tab pos="457200" algn="l"/>
                        </a:tabLst>
                      </a:pPr>
                      <a:r>
                        <a:rPr lang="pt-BR" sz="2000" dirty="0" smtClean="0">
                          <a:solidFill>
                            <a:srgbClr val="0070C0"/>
                          </a:solidFill>
                          <a:effectLst/>
                        </a:rPr>
                        <a:t>Qual </a:t>
                      </a: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a questão problema da pesquisa? (o pesquisador terá que identificar, no seu campo de estudo, algo que ainda necessita de explicações mais aprofundadas.)</a:t>
                      </a:r>
                      <a:endParaRPr lang="pt-BR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59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= QUESTÃO A SER RESPONDIDA ATRAVÉS DA PESQUISA</a:t>
            </a:r>
          </a:p>
          <a:p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EXEMPLO:</a:t>
            </a:r>
          </a:p>
          <a:p>
            <a:pPr algn="just">
              <a:buFontTx/>
              <a:buChar char="-"/>
            </a:pPr>
            <a:r>
              <a:rPr lang="pt-BR" dirty="0" smtClean="0"/>
              <a:t>Tema de pesquisa: ESPORTE E LAZER PARA ALUNOS DO 3º. ANO DO E.M.</a:t>
            </a:r>
          </a:p>
          <a:p>
            <a:pPr algn="just">
              <a:buFontTx/>
              <a:buChar char="-"/>
            </a:pPr>
            <a:r>
              <a:rPr lang="pt-BR" dirty="0" smtClean="0"/>
              <a:t>Possíveis problemas: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 smtClean="0"/>
              <a:t>Que atividades de esporte e de lazer contribuem para a qualidade de vida dos alunos do 3º. ano do Ensino Médio?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 smtClean="0"/>
              <a:t>* Qual </a:t>
            </a:r>
            <a:r>
              <a:rPr lang="pt-BR" dirty="0"/>
              <a:t>a</a:t>
            </a:r>
            <a:r>
              <a:rPr lang="pt-BR" dirty="0" smtClean="0"/>
              <a:t> influência de atividades esportivas e de lazer na aprendizagem de alunos do </a:t>
            </a:r>
            <a:r>
              <a:rPr lang="pt-BR" dirty="0"/>
              <a:t>3º. ano do Ensino Médio?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 smtClean="0"/>
              <a:t>* Como oportunizar atividades de esporte e de lazer a alunos do </a:t>
            </a:r>
            <a:r>
              <a:rPr lang="pt-BR" dirty="0"/>
              <a:t>3º. ano do Ensino </a:t>
            </a:r>
            <a:r>
              <a:rPr lang="pt-BR" dirty="0" smtClean="0"/>
              <a:t>Médio sem prejudicar o processo cognitivo de preparação para o ENEM ?</a:t>
            </a: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 smtClean="0"/>
              <a:t>  </a:t>
            </a:r>
          </a:p>
          <a:p>
            <a:pPr algn="just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332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272639"/>
              </p:ext>
            </p:extLst>
          </p:nvPr>
        </p:nvGraphicFramePr>
        <p:xfrm>
          <a:off x="1160059" y="1965279"/>
          <a:ext cx="9867332" cy="3848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67332"/>
              </a:tblGrid>
              <a:tr h="1842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OBJETIVO GERAL</a:t>
                      </a:r>
                    </a:p>
                    <a:p>
                      <a:pPr algn="just" fontAlgn="base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Está diretamente relacionado ao problema a ser investigado; refere-se à finalidade maior da pesquisa. (Inicia com verbo no infinitivo)</a:t>
                      </a:r>
                      <a:endParaRPr lang="pt-BR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69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OBJETIVOS ESPECÍFICOS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Detalham e delimitam o alcance da pesquisa. Também definem as etapas que precisam ser cumpridas para alcançar o objetivo geral e responder à questão-problema.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(sempre iniciar os objetivos específicos com verbos no infinitivo)</a:t>
                      </a:r>
                      <a:endParaRPr lang="pt-BR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35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719179"/>
              </p:ext>
            </p:extLst>
          </p:nvPr>
        </p:nvGraphicFramePr>
        <p:xfrm>
          <a:off x="532264" y="1801504"/>
          <a:ext cx="3712190" cy="4099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2190"/>
              </a:tblGrid>
              <a:tr h="31910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70C0"/>
                          </a:solidFill>
                          <a:effectLst/>
                        </a:rPr>
                        <a:t>A justificativa é o momento que o autor tem para levantar argumentos convincentes na perspectiva de defender a execução de seu projeto de pesquisa.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70C0"/>
                          </a:solidFill>
                          <a:effectLst/>
                        </a:rPr>
                        <a:t>Richardson (1999, p.55) sugere alguns aspectos que devem ser considerados na argumentação em defesa do trabalho: </a:t>
                      </a:r>
                      <a:endParaRPr lang="pt-BR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392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192831"/>
              </p:ext>
            </p:extLst>
          </p:nvPr>
        </p:nvGraphicFramePr>
        <p:xfrm>
          <a:off x="4926842" y="585215"/>
          <a:ext cx="6728346" cy="5994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28346"/>
              </a:tblGrid>
              <a:tr h="7863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a) explicitar a forma como foi escolhido o objeto de estudo e como surgiu a problemática; </a:t>
                      </a:r>
                      <a:endParaRPr lang="pt-BR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863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b) relação do problema estudado com o contexto social; </a:t>
                      </a:r>
                      <a:endParaRPr lang="pt-BR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31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c) contribuição científica da pesquisa;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9658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d) explicação dos motivos que justificam a pesquisa nos planos teóricos e práticos, considerando as possíveis contribuições do estudo para o conhecimento humano e para a solução do problema em questão; 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9658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e) referência aos possíveis aspectos inovadores do trabalho.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Em síntese, apresente razões pessoais, sociais e científicas que indiquem a relevância de sua pesquisa.</a:t>
                      </a:r>
                      <a:endParaRPr lang="pt-BR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59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Referencial teórico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869743"/>
            <a:ext cx="4202965" cy="4439617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/>
              <a:t>- demonstrar </a:t>
            </a:r>
            <a:r>
              <a:rPr lang="pt-BR" sz="2400" b="1" dirty="0"/>
              <a:t>domínio teórico do tema abordado. </a:t>
            </a:r>
            <a:endParaRPr lang="pt-BR" sz="2400" b="1" dirty="0" smtClean="0"/>
          </a:p>
          <a:p>
            <a:pPr algn="just"/>
            <a:r>
              <a:rPr lang="pt-BR" sz="2400" b="1" dirty="0" smtClean="0"/>
              <a:t>- revisar </a:t>
            </a:r>
            <a:r>
              <a:rPr lang="pt-BR" sz="2400" b="1" dirty="0"/>
              <a:t>a produção acadêmica da área, explicitando as opções teóricas, em um diálogo crítico com as outras visões e concepções</a:t>
            </a:r>
            <a:r>
              <a:rPr lang="pt-BR" sz="2400" b="1" dirty="0" smtClean="0"/>
              <a:t>.</a:t>
            </a:r>
          </a:p>
          <a:p>
            <a:pPr algn="just"/>
            <a:r>
              <a:rPr lang="pt-BR" sz="2400" b="1" dirty="0" smtClean="0"/>
              <a:t>- ressaltar </a:t>
            </a:r>
            <a:r>
              <a:rPr lang="pt-BR" sz="2400" b="1" dirty="0"/>
              <a:t>diversas </a:t>
            </a:r>
            <a:r>
              <a:rPr lang="pt-BR" sz="2400" b="1" dirty="0" smtClean="0"/>
              <a:t>teorias: divergências</a:t>
            </a:r>
            <a:r>
              <a:rPr lang="pt-BR" sz="2400" b="1" dirty="0"/>
              <a:t>, </a:t>
            </a:r>
            <a:r>
              <a:rPr lang="pt-BR" sz="2400" b="1" dirty="0" smtClean="0"/>
              <a:t>críticas </a:t>
            </a:r>
            <a:r>
              <a:rPr lang="pt-BR" sz="2400" b="1" dirty="0"/>
              <a:t>e </a:t>
            </a:r>
            <a:r>
              <a:rPr lang="pt-BR" sz="2400" b="1" dirty="0" smtClean="0"/>
              <a:t>lacunas </a:t>
            </a:r>
            <a:r>
              <a:rPr lang="pt-BR" sz="2400" b="1" dirty="0"/>
              <a:t>existentes, mas sempre deixando claras as opções teóricas </a:t>
            </a:r>
            <a:r>
              <a:rPr lang="pt-BR" sz="2400" b="1" dirty="0" smtClean="0"/>
              <a:t>assumidas </a:t>
            </a:r>
            <a:r>
              <a:rPr lang="pt-BR" sz="2400" b="1" dirty="0"/>
              <a:t>para o estudo. </a:t>
            </a:r>
            <a:endParaRPr lang="pt-BR" sz="2400" dirty="0"/>
          </a:p>
          <a:p>
            <a:pPr algn="just"/>
            <a:endParaRPr lang="pt-BR" sz="2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740947"/>
              </p:ext>
            </p:extLst>
          </p:nvPr>
        </p:nvGraphicFramePr>
        <p:xfrm>
          <a:off x="5712059" y="1569494"/>
          <a:ext cx="5779355" cy="5147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9355"/>
              </a:tblGrid>
              <a:tr h="5147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pt-BR" sz="2800" kern="1600" dirty="0">
                          <a:solidFill>
                            <a:srgbClr val="0070C0"/>
                          </a:solidFill>
                          <a:effectLst/>
                        </a:rPr>
                        <a:t>4 REFERENCIAL TEORICO (CAIXA ALTA NEGRITO)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0070C0"/>
                          </a:solidFill>
                          <a:effectLst/>
                        </a:rPr>
                        <a:t>Exemplo da divisão dos tópicos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0070C0"/>
                          </a:solidFill>
                          <a:effectLst/>
                        </a:rPr>
                        <a:t>4.1 CAIXA ALTA SEM NEGRITO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0070C0"/>
                          </a:solidFill>
                          <a:effectLst/>
                        </a:rPr>
                        <a:t>4.1.1 caixa baixa negrito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0070C0"/>
                          </a:solidFill>
                          <a:effectLst/>
                        </a:rPr>
                        <a:t>4.2 CAIXA ALTA SEM NEGRITO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0070C0"/>
                          </a:solidFill>
                          <a:effectLst/>
                        </a:rPr>
                        <a:t>4.2.1 caixa baixa negrito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0070C0"/>
                          </a:solidFill>
                          <a:effectLst/>
                        </a:rPr>
                        <a:t>4.2.2.2 caixa baixa sem negrito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54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= CONJUNTO DE PROCEDIMENTOS E MÉTODOS.</a:t>
            </a:r>
          </a:p>
          <a:p>
            <a:r>
              <a:rPr lang="pt-BR" dirty="0" smtClean="0"/>
              <a:t>= TIPO DE PESQUISA: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847133"/>
              </p:ext>
            </p:extLst>
          </p:nvPr>
        </p:nvGraphicFramePr>
        <p:xfrm>
          <a:off x="375785" y="3229546"/>
          <a:ext cx="5393690" cy="2939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3690"/>
              </a:tblGrid>
              <a:tr h="29392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Cordeiro (1999) sugere 3 tipos de pesquisa: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Exploratórias (bibliográfica e documental)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Descritivas (ou de campo / observação de fatos humanos ou sociais [ou físico-químicos])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Experimentais (manipulação de variáveis, produzindo fenômenos sob condições controladas) </a:t>
                      </a:r>
                      <a:endParaRPr lang="pt-BR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552451"/>
              </p:ext>
            </p:extLst>
          </p:nvPr>
        </p:nvGraphicFramePr>
        <p:xfrm>
          <a:off x="5998852" y="3229546"/>
          <a:ext cx="5393690" cy="2939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3690"/>
              </a:tblGrid>
              <a:tr h="29392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Cordeiro (1999) aponta como principais tendências metodológicas: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Método estudo de caso (estudo intenso de um indivíduo ou grupo)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Método pesquisa-ação (ao mesmo tempo em que o pesquisador gera dados, deixa contribuições formativas aos participantes da pesquisa)</a:t>
                      </a:r>
                      <a:endParaRPr lang="pt-BR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53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= UNIVERSO E AMOSTRA</a:t>
            </a:r>
          </a:p>
          <a:p>
            <a:r>
              <a:rPr lang="pt-BR" dirty="0" smtClean="0"/>
              <a:t>- UNIVERSO: todo o universo a ser estudado. </a:t>
            </a:r>
            <a:r>
              <a:rPr lang="pt-BR" dirty="0" err="1" smtClean="0"/>
              <a:t>Ex</a:t>
            </a:r>
            <a:r>
              <a:rPr lang="pt-BR" dirty="0" smtClean="0"/>
              <a:t>: “Alunos do 3º. ano do Ensino Médio”</a:t>
            </a:r>
          </a:p>
          <a:p>
            <a:r>
              <a:rPr lang="pt-BR" dirty="0" smtClean="0"/>
              <a:t>- AMOSTRA: um pedaço desse universo. </a:t>
            </a:r>
            <a:r>
              <a:rPr lang="pt-BR" dirty="0" err="1" smtClean="0"/>
              <a:t>Ex</a:t>
            </a:r>
            <a:r>
              <a:rPr lang="pt-BR" dirty="0" smtClean="0"/>
              <a:t>: “Alunos do 3º.A do Ensino Médio da Escola Estadual </a:t>
            </a:r>
            <a:r>
              <a:rPr lang="pt-BR" dirty="0" err="1" smtClean="0"/>
              <a:t>Escolático</a:t>
            </a:r>
            <a:r>
              <a:rPr lang="pt-BR" dirty="0" smtClean="0"/>
              <a:t> Mediano”.</a:t>
            </a:r>
          </a:p>
          <a:p>
            <a:pPr algn="just"/>
            <a:r>
              <a:rPr lang="pt-BR" b="1" dirty="0"/>
              <a:t>Quem são os participantes de sua pesquisa? Indique aqui o perfil (mesmo sumário, limitado, restrito) das pessoas que serão observadas ou entrevistadas ou... Se possível, defina o ano escolar, a quantidade de alunos ou de profissionais ou de... </a:t>
            </a:r>
            <a:endParaRPr lang="pt-BR" b="1" dirty="0" smtClean="0"/>
          </a:p>
          <a:p>
            <a:r>
              <a:rPr lang="pt-BR" b="1" dirty="0" smtClean="0"/>
              <a:t>Outro exemplo:</a:t>
            </a:r>
          </a:p>
          <a:p>
            <a:r>
              <a:rPr lang="pt-BR" b="1" dirty="0" smtClean="0"/>
              <a:t>- universo [professores] / amostra [professores do ensino médio]</a:t>
            </a:r>
          </a:p>
          <a:p>
            <a:r>
              <a:rPr lang="pt-BR" b="1" dirty="0" smtClean="0"/>
              <a:t>- universo [estudantes da escola “x”] / amostra [somente as alunas dos anos finais do Ensino Fundamental]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413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= AMBIENTE DE INTERAÇÃO: </a:t>
            </a:r>
          </a:p>
          <a:p>
            <a:pPr algn="just"/>
            <a:r>
              <a:rPr lang="pt-BR" b="1" dirty="0" smtClean="0"/>
              <a:t>- se </a:t>
            </a:r>
            <a:r>
              <a:rPr lang="pt-BR" b="1" dirty="0"/>
              <a:t>for trabalhar com pesquisa de campo, caracterize o local: a Escola, a instituição “x”... ou outro ambiente em que haverá alguma ação de sua pesquisa</a:t>
            </a:r>
            <a:r>
              <a:rPr lang="pt-BR" b="1" dirty="0" smtClean="0"/>
              <a:t>.</a:t>
            </a:r>
          </a:p>
          <a:p>
            <a:pPr algn="just"/>
            <a:r>
              <a:rPr lang="pt-BR" b="1" dirty="0" smtClean="0"/>
              <a:t>= INSTRUMENTOS DE PESQUISA:</a:t>
            </a:r>
          </a:p>
          <a:p>
            <a:pPr algn="just"/>
            <a:r>
              <a:rPr lang="pt-BR" b="1" dirty="0" smtClean="0"/>
              <a:t>- </a:t>
            </a:r>
            <a:r>
              <a:rPr lang="pt-BR" dirty="0"/>
              <a:t>Observação? Entrevista (que tipo?)? Questionário (que tipo?)? Grupo focal?...</a:t>
            </a:r>
          </a:p>
          <a:p>
            <a:pPr algn="just"/>
            <a:r>
              <a:rPr lang="pt-BR" b="1" dirty="0" smtClean="0"/>
              <a:t>= ANÁLISE DOS DADOS:</a:t>
            </a:r>
          </a:p>
          <a:p>
            <a:pPr algn="just"/>
            <a:r>
              <a:rPr lang="pt-BR" b="1" dirty="0" smtClean="0"/>
              <a:t>- procedimentos adotados para a análise: triangulação de dados, por exemplo. </a:t>
            </a:r>
          </a:p>
          <a:p>
            <a:pPr algn="just"/>
            <a:r>
              <a:rPr lang="pt-BR" b="1" dirty="0" smtClean="0"/>
              <a:t>- se for quantitativa, por meio de estatística; se for qualitativa, por meio da análise do discurso.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476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735586"/>
              </p:ext>
            </p:extLst>
          </p:nvPr>
        </p:nvGraphicFramePr>
        <p:xfrm>
          <a:off x="1024129" y="2084834"/>
          <a:ext cx="10303513" cy="3906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96259"/>
                <a:gridCol w="1204543"/>
                <a:gridCol w="1203330"/>
                <a:gridCol w="1203330"/>
                <a:gridCol w="1196051"/>
              </a:tblGrid>
              <a:tr h="485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FASES DA PESQUISA</a:t>
                      </a:r>
                      <a:endParaRPr lang="pt-BR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JAN/16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FEV/16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MAR/16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ABR/16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Revisão da literatura </a:t>
                      </a:r>
                      <a:endParaRPr lang="pt-BR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Organização do(s) instrumento(s) de pesquisa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Realização de atividade empírica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Análise dos dados gerados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4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Redação do trabalho (artigo científico ou projeto de intervenção)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Entrega da versão final ao orientador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x</a:t>
                      </a:r>
                      <a:endParaRPr lang="pt-BR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485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391" y="409432"/>
            <a:ext cx="8599545" cy="682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12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ORÇAMENTO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203541"/>
              </p:ext>
            </p:extLst>
          </p:nvPr>
        </p:nvGraphicFramePr>
        <p:xfrm>
          <a:off x="1282890" y="2084834"/>
          <a:ext cx="9144000" cy="3565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9885"/>
                <a:gridCol w="1578513"/>
                <a:gridCol w="1484437"/>
                <a:gridCol w="1551165"/>
              </a:tblGrid>
              <a:tr h="907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DESCRIÇÃO DO RECURSO</a:t>
                      </a:r>
                      <a:endParaRPr lang="pt-BR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QUANTIDADE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PREÇO ÚNICO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TOTAL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3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Vale transporte urbano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R$ 2,75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R$ 27,50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3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Papel A4 (500 folhas)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R$ 15,00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R$ 75,00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3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...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3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3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3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628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Deverão seguir as normas da ABNT–Associação Brasileira de Normas Técnicas, 2002.  NBR 6023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2645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Anexo E APÊNDICE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 smtClean="0"/>
              <a:t>Conforme </a:t>
            </a:r>
            <a:r>
              <a:rPr lang="pt-BR" sz="2800" dirty="0"/>
              <a:t>a NBR </a:t>
            </a:r>
            <a:r>
              <a:rPr lang="pt-BR" sz="2800" dirty="0" smtClean="0"/>
              <a:t>14724, </a:t>
            </a:r>
            <a:r>
              <a:rPr lang="pt-BR" sz="2800" dirty="0"/>
              <a:t>a diferença </a:t>
            </a:r>
            <a:r>
              <a:rPr lang="pt-BR" sz="2800" dirty="0" smtClean="0"/>
              <a:t>fundamental entre </a:t>
            </a:r>
            <a:r>
              <a:rPr lang="pt-BR" sz="2800" dirty="0"/>
              <a:t>Anexo e Apêndice </a:t>
            </a:r>
            <a:r>
              <a:rPr lang="pt-BR" sz="2800" dirty="0" smtClean="0"/>
              <a:t>é:</a:t>
            </a:r>
          </a:p>
          <a:p>
            <a:pPr algn="just"/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  <a:p>
            <a:pPr algn="just"/>
            <a:r>
              <a:rPr lang="pt-BR" sz="2800" b="1" dirty="0"/>
              <a:t>ANEXO </a:t>
            </a:r>
            <a:r>
              <a:rPr lang="pt-BR" sz="2800" b="1" dirty="0" smtClean="0"/>
              <a:t>– </a:t>
            </a:r>
            <a:r>
              <a:rPr lang="pt-BR" sz="2800" b="1" dirty="0"/>
              <a:t>Documento ou texto não elaborado pelo </a:t>
            </a:r>
            <a:r>
              <a:rPr lang="pt-BR" sz="2800" b="1" dirty="0" smtClean="0"/>
              <a:t>autor;</a:t>
            </a:r>
            <a:endParaRPr lang="pt-BR" sz="2800" dirty="0"/>
          </a:p>
          <a:p>
            <a:pPr algn="just"/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 smtClean="0"/>
              <a:t>APÊNDICE – Documento </a:t>
            </a:r>
            <a:r>
              <a:rPr lang="pt-BR" sz="2800" b="1" dirty="0"/>
              <a:t>ou texto elaborado pelo </a:t>
            </a:r>
            <a:r>
              <a:rPr lang="pt-BR" sz="2800" b="1" dirty="0" smtClean="0"/>
              <a:t>autor.</a:t>
            </a:r>
          </a:p>
          <a:p>
            <a:pPr algn="just"/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65302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169" y="423207"/>
            <a:ext cx="8845312" cy="588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100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014" y="269659"/>
            <a:ext cx="6958298" cy="633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143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Projeto de pesquisa – o que é?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8861" y="1900358"/>
            <a:ext cx="4531055" cy="4409002"/>
          </a:xfrm>
        </p:spPr>
        <p:txBody>
          <a:bodyPr>
            <a:normAutofit/>
          </a:bodyPr>
          <a:lstStyle/>
          <a:p>
            <a:pPr algn="just"/>
            <a:r>
              <a:rPr lang="pt-BR" sz="3600" dirty="0" smtClean="0"/>
              <a:t>- planejamento da pesquisa;</a:t>
            </a:r>
          </a:p>
          <a:p>
            <a:pPr algn="just"/>
            <a:r>
              <a:rPr lang="pt-BR" sz="3600" dirty="0" smtClean="0"/>
              <a:t>- plano de ação para </a:t>
            </a:r>
            <a:r>
              <a:rPr lang="pt-BR" sz="3600" smtClean="0"/>
              <a:t>determinado </a:t>
            </a:r>
            <a:r>
              <a:rPr lang="pt-BR" sz="3600" smtClean="0"/>
              <a:t>tempo.</a:t>
            </a:r>
            <a:endParaRPr lang="pt-BR" sz="36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25" y="1900358"/>
            <a:ext cx="2400300" cy="19050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63" y="4730587"/>
            <a:ext cx="2378762" cy="158295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365" y="2236461"/>
            <a:ext cx="3606152" cy="328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763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Delimitação do tema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=</a:t>
            </a:r>
            <a:r>
              <a:rPr lang="pt-BR" sz="3200" dirty="0" smtClean="0"/>
              <a:t> é necessário reduzir a abrangência da pesquisa, de modo a torná-la restrita.</a:t>
            </a:r>
          </a:p>
          <a:p>
            <a:r>
              <a:rPr lang="pt-BR" sz="3200" dirty="0"/>
              <a:t>=</a:t>
            </a:r>
            <a:r>
              <a:rPr lang="pt-BR" sz="3200" dirty="0" smtClean="0"/>
              <a:t> para delimitar o tema:</a:t>
            </a:r>
          </a:p>
          <a:p>
            <a:r>
              <a:rPr lang="pt-BR" sz="3200" dirty="0" smtClean="0"/>
              <a:t>- uma dificuldade de sua atividade profissional;</a:t>
            </a:r>
          </a:p>
          <a:p>
            <a:r>
              <a:rPr lang="pt-BR" sz="3200" dirty="0" smtClean="0"/>
              <a:t>- leitura de perspectivas de pesquisas futuras citadas nas considerações finais de trabalhos publicados.</a:t>
            </a:r>
          </a:p>
          <a:p>
            <a:r>
              <a:rPr lang="pt-BR" sz="3200" dirty="0" smtClean="0"/>
              <a:t>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0016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VOU PESQUISAR?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= originalidade não é pré-requisito;</a:t>
            </a:r>
          </a:p>
          <a:p>
            <a:r>
              <a:rPr lang="pt-BR" sz="3200" dirty="0" smtClean="0"/>
              <a:t>= “que tema, em minha área de atuação, me chama bastante atenção?”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983557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Situar o objeto de estudo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75267"/>
              </p:ext>
            </p:extLst>
          </p:nvPr>
        </p:nvGraphicFramePr>
        <p:xfrm>
          <a:off x="1132764" y="2084832"/>
          <a:ext cx="9812740" cy="3578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6370"/>
                <a:gridCol w="4906370"/>
              </a:tblGrid>
              <a:tr h="119299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rgbClr val="0070C0"/>
                          </a:solidFill>
                          <a:effectLst/>
                        </a:rPr>
                        <a:t>FORMA</a:t>
                      </a:r>
                      <a:endParaRPr lang="pt-BR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929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solidFill>
                            <a:srgbClr val="0070C0"/>
                          </a:solidFill>
                          <a:effectLst/>
                        </a:rPr>
                        <a:t>GEOGRÁFICA</a:t>
                      </a:r>
                      <a:endParaRPr lang="pt-BR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rgbClr val="0070C0"/>
                          </a:solidFill>
                          <a:effectLst/>
                        </a:rPr>
                        <a:t>ESPAÇO</a:t>
                      </a:r>
                      <a:endParaRPr lang="pt-BR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29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solidFill>
                            <a:srgbClr val="0070C0"/>
                          </a:solidFill>
                          <a:effectLst/>
                        </a:rPr>
                        <a:t>ESPACIAL</a:t>
                      </a:r>
                      <a:endParaRPr lang="pt-BR" sz="3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rgbClr val="0070C0"/>
                          </a:solidFill>
                          <a:effectLst/>
                        </a:rPr>
                        <a:t>TEMPO</a:t>
                      </a:r>
                      <a:endParaRPr lang="pt-BR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49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722089"/>
              </p:ext>
            </p:extLst>
          </p:nvPr>
        </p:nvGraphicFramePr>
        <p:xfrm>
          <a:off x="8065827" y="384233"/>
          <a:ext cx="3334761" cy="482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476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70C0"/>
                          </a:solidFill>
                          <a:effectLst/>
                        </a:rPr>
                        <a:t>ESPORTE</a:t>
                      </a:r>
                      <a:endParaRPr lang="pt-BR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t-B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559835"/>
              </p:ext>
            </p:extLst>
          </p:nvPr>
        </p:nvGraphicFramePr>
        <p:xfrm>
          <a:off x="6974005" y="1246134"/>
          <a:ext cx="4426583" cy="552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658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70C0"/>
                          </a:solidFill>
                          <a:effectLst/>
                        </a:rPr>
                        <a:t>ESPORTE E LAZER</a:t>
                      </a:r>
                      <a:endParaRPr lang="pt-BR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533016"/>
              </p:ext>
            </p:extLst>
          </p:nvPr>
        </p:nvGraphicFramePr>
        <p:xfrm>
          <a:off x="6127844" y="2285815"/>
          <a:ext cx="5272743" cy="892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274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0070C0"/>
                          </a:solidFill>
                          <a:effectLst/>
                        </a:rPr>
                        <a:t>ESPORTE E LAZER NA ESCOLA</a:t>
                      </a:r>
                      <a:endParaRPr lang="pt-BR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 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965339"/>
              </p:ext>
            </p:extLst>
          </p:nvPr>
        </p:nvGraphicFramePr>
        <p:xfrm>
          <a:off x="3698543" y="3667887"/>
          <a:ext cx="7702044" cy="2063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204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 smtClean="0">
                          <a:solidFill>
                            <a:srgbClr val="0070C0"/>
                          </a:solidFill>
                          <a:effectLst/>
                        </a:rPr>
                        <a:t>CONTRIBUIÇÕES </a:t>
                      </a:r>
                      <a:r>
                        <a:rPr lang="pt-BR" sz="3200" dirty="0">
                          <a:solidFill>
                            <a:srgbClr val="0070C0"/>
                          </a:solidFill>
                          <a:effectLst/>
                        </a:rPr>
                        <a:t>DAS ATIVIDADES DE ESPORTE E DE LAZER PARA ALUNOS DO TERCEIRO ANO DO ENSINO MÉDIO DE ESCOLAS PÚBLICAS DE NATAL</a:t>
                      </a:r>
                      <a:endParaRPr lang="pt-BR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" name="Imagem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3902" y="689147"/>
            <a:ext cx="698610" cy="578055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4597" y="1648954"/>
            <a:ext cx="698610" cy="578055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931" y="2855361"/>
            <a:ext cx="698610" cy="57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778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469</TotalTime>
  <Words>1166</Words>
  <Application>Microsoft Office PowerPoint</Application>
  <PresentationFormat>Widescreen</PresentationFormat>
  <Paragraphs>188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0" baseType="lpstr">
      <vt:lpstr>Arial</vt:lpstr>
      <vt:lpstr>Calibri</vt:lpstr>
      <vt:lpstr>Times New Roman</vt:lpstr>
      <vt:lpstr>Tw Cen MT</vt:lpstr>
      <vt:lpstr>Tw Cen MT Condensed</vt:lpstr>
      <vt:lpstr>Wingdings 2</vt:lpstr>
      <vt:lpstr>Wingdings 3</vt:lpstr>
      <vt:lpstr>Integral</vt:lpstr>
      <vt:lpstr>Projeto de pesquisa Concepção e estrutura </vt:lpstr>
      <vt:lpstr>Apresentação do PowerPoint</vt:lpstr>
      <vt:lpstr>Apresentação do PowerPoint</vt:lpstr>
      <vt:lpstr>Apresentação do PowerPoint</vt:lpstr>
      <vt:lpstr>Projeto de pesquisa – o que é?</vt:lpstr>
      <vt:lpstr>Delimitação do tema</vt:lpstr>
      <vt:lpstr>O QUE VOU PESQUISAR?</vt:lpstr>
      <vt:lpstr>Situar o objeto de estudo</vt:lpstr>
      <vt:lpstr>EXEMPLO</vt:lpstr>
      <vt:lpstr>categorias do projeto de pesquisa</vt:lpstr>
      <vt:lpstr>Introdução do projeto de pesquisa</vt:lpstr>
      <vt:lpstr>PROBLEMA</vt:lpstr>
      <vt:lpstr>objetivos</vt:lpstr>
      <vt:lpstr>justificativa</vt:lpstr>
      <vt:lpstr>Referencial teórico</vt:lpstr>
      <vt:lpstr>METODOLOGIA</vt:lpstr>
      <vt:lpstr>metodologia</vt:lpstr>
      <vt:lpstr>metodologia</vt:lpstr>
      <vt:lpstr>CRONOGRAMA</vt:lpstr>
      <vt:lpstr>ORÇAMENTO</vt:lpstr>
      <vt:lpstr>Referências bibliográficas</vt:lpstr>
      <vt:lpstr>Anexo E APÊNDICE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ANUNCIAR COM A FORÇA DA PALAVRA DE DEUS</dc:title>
  <dc:creator>Ayres</dc:creator>
  <cp:lastModifiedBy>Ayres Charles de Oliveira Nogueira</cp:lastModifiedBy>
  <cp:revision>63</cp:revision>
  <dcterms:created xsi:type="dcterms:W3CDTF">2015-09-13T10:47:04Z</dcterms:created>
  <dcterms:modified xsi:type="dcterms:W3CDTF">2015-10-29T20:14:09Z</dcterms:modified>
</cp:coreProperties>
</file>