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90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00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25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5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5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01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91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29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65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68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0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F5A096-C8DB-47CD-9CC9-EDF5F1055F8C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45DE55-0198-4ED5-A746-BAF1AE88ED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57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204717"/>
            <a:ext cx="12064620" cy="4476466"/>
          </a:xfrm>
        </p:spPr>
        <p:txBody>
          <a:bodyPr/>
          <a:lstStyle/>
          <a:p>
            <a:r>
              <a:rPr lang="pt-BR" dirty="0" smtClean="0"/>
              <a:t>Formatação, Citação do discurso alheio e listas:</a:t>
            </a:r>
            <a:br>
              <a:rPr lang="pt-BR" dirty="0" smtClean="0"/>
            </a:br>
            <a:r>
              <a:rPr lang="pt-BR" dirty="0" smtClean="0"/>
              <a:t>especificidades do trabalho científico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Dr. Ayres Nogueira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0118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cores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dirty="0"/>
              <a:t>	Conforme recomendações da NBR 10719 (1989), deve-se utilizar na impressão tinta preta sobre papel branco, contudo admite-se o uso de cores em gráficos, mapas..., pois eles teriam sua linguagem visual.</a:t>
            </a:r>
          </a:p>
          <a:p>
            <a:pPr algn="just"/>
            <a:r>
              <a:rPr lang="pt-BR" sz="2800" dirty="0"/>
              <a:t>	</a:t>
            </a:r>
            <a:br>
              <a:rPr lang="pt-BR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57841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citações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Uma citação é um texto retirado de outra fonte com a finalidade de explicitar ou enriquecer o que se diz. </a:t>
            </a:r>
            <a:endParaRPr lang="pt-BR" sz="2800" dirty="0" smtClean="0"/>
          </a:p>
          <a:p>
            <a:pPr algn="just"/>
            <a:r>
              <a:rPr lang="pt-BR" sz="2800" dirty="0" smtClean="0"/>
              <a:t>Há </a:t>
            </a:r>
            <a:r>
              <a:rPr lang="pt-BR" sz="2800" dirty="0"/>
              <a:t>dois tipos</a:t>
            </a:r>
            <a:r>
              <a:rPr lang="pt-BR" sz="2800" dirty="0" smtClean="0"/>
              <a:t>:</a:t>
            </a:r>
          </a:p>
          <a:p>
            <a:pPr lvl="1" algn="just"/>
            <a:r>
              <a:rPr lang="pt-BR" sz="2400" dirty="0" smtClean="0"/>
              <a:t>Direta </a:t>
            </a:r>
            <a:r>
              <a:rPr lang="pt-BR" sz="2400" dirty="0"/>
              <a:t>- quando se transcreve textualmente o conceito do autor;</a:t>
            </a:r>
          </a:p>
          <a:p>
            <a:pPr lvl="1" algn="just"/>
            <a:r>
              <a:rPr lang="pt-BR" sz="2400" dirty="0"/>
              <a:t>Indireta – quando da elaboração de um outro texto, com base no autor consultado, ou seja, faz-se uma paráfrase.</a:t>
            </a:r>
          </a:p>
          <a:p>
            <a:pPr algn="just"/>
            <a:r>
              <a:rPr lang="pt-BR" sz="2800" dirty="0"/>
              <a:t>Pode-se ainda fazer uma citação de uma citação. 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75197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Citações diretas curtas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As citações diretas, no texto, de até três linhas devem estar entre aspas com a mesma fonte do texto (12).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062477"/>
              </p:ext>
            </p:extLst>
          </p:nvPr>
        </p:nvGraphicFramePr>
        <p:xfrm>
          <a:off x="1173707" y="3070746"/>
          <a:ext cx="10426889" cy="37737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26889"/>
              </a:tblGrid>
              <a:tr h="3773749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solidFill>
                            <a:schemeClr val="tx1"/>
                          </a:solidFill>
                          <a:effectLst/>
                        </a:rPr>
                        <a:t>Nóvoa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(2004, p.24)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assegura que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“a competência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do grupo de pesquisa implica no resultado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das competências individuais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”. Por isso, estar inserido em uma base de pesquisa concede qualificação ao processo de formação acadêmica.</a:t>
                      </a:r>
                    </a:p>
                    <a:p>
                      <a:pPr indent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[ou]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Nesse sentido, “não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devemos nunca esquecer a dupla matriz da escola: lugar de partilha do saber e lugar de aprendizagem das regras da vida em sociedade” (NÓVOA, 2004, p. 23).</a:t>
                      </a:r>
                    </a:p>
                    <a:p>
                      <a:pPr indent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Para Pontes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(1995, p. 27), “por meio da mesma ‘arte de conversação’ que abrange tão extensa e significativa parte da nossa existência cotidiana [...]”.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007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Citações diretas </a:t>
            </a:r>
            <a:r>
              <a:rPr lang="pt-BR" dirty="0" smtClean="0"/>
              <a:t>longas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As citações diretas, no texto, com mais de 3 linhas devem ser destacadas com recuo de 4cm da margem esquerda, com letra menor (</a:t>
            </a:r>
            <a:r>
              <a:rPr lang="pt-BR" sz="2800" dirty="0"/>
              <a:t>fonte 11 - Times New Roman; ou 10 – Arial</a:t>
            </a:r>
            <a:r>
              <a:rPr lang="pt-BR" sz="2800" dirty="0" smtClean="0"/>
              <a:t>) que a do texto utilizado, </a:t>
            </a:r>
            <a:r>
              <a:rPr lang="pt-BR" sz="2800" dirty="0"/>
              <a:t>em espaço simples sem aspas, separando-se do corpo do texto com um espaço 1,5 antes e um depois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74861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12890" y="-566125"/>
            <a:ext cx="13204889" cy="74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53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Citação indireta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Trata-se de uma paráfrase, isto é, escrever – com suas próprias palavras – o dito por um teórico. Não há aspas; apenas faz-se referência ao autor e o ao ano.</a:t>
            </a:r>
          </a:p>
          <a:p>
            <a:endParaRPr lang="pt-BR" sz="2800" dirty="0"/>
          </a:p>
          <a:p>
            <a:endParaRPr lang="pt-BR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461825"/>
              </p:ext>
            </p:extLst>
          </p:nvPr>
        </p:nvGraphicFramePr>
        <p:xfrm>
          <a:off x="1228298" y="3759198"/>
          <a:ext cx="8461611" cy="2879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1611"/>
              </a:tblGrid>
              <a:tr h="1574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          [TEXTO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SELECIONADO]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           “O exercício constante de leituras de literatura especializada e de produção de textos acadêmicos torna o pesquisador proficiente em sua área” (NOGUEIRA, 2010, p. 23)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76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          [COMO ESSE TRECHO PODE SER CITADO INDIRETAMENTE:]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           Em vista disso, consoante Nogueira (2010), ler e produzir textos de área de atuação, com certa frequência, possibilita, ao pesquisador, o domínio de sua área.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161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CITAÇÃO DE CITAÇÃO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Quando </a:t>
            </a:r>
            <a:r>
              <a:rPr lang="pt-BR" sz="2400" dirty="0"/>
              <a:t>não se teve </a:t>
            </a:r>
            <a:r>
              <a:rPr lang="pt-BR" sz="2400" dirty="0" smtClean="0"/>
              <a:t>acesso ao </a:t>
            </a:r>
            <a:r>
              <a:rPr lang="pt-BR" sz="2400" dirty="0"/>
              <a:t>documento original e se tomou conhecimento por meio de outra fonte. </a:t>
            </a:r>
            <a:endParaRPr lang="pt-BR" sz="2400" dirty="0" smtClean="0"/>
          </a:p>
          <a:p>
            <a:pPr algn="just"/>
            <a:r>
              <a:rPr lang="pt-BR" sz="2400" dirty="0" smtClean="0"/>
              <a:t>Utiliza-se </a:t>
            </a:r>
            <a:r>
              <a:rPr lang="pt-BR" sz="2400" dirty="0"/>
              <a:t>primeiro o autor do texto </a:t>
            </a:r>
            <a:r>
              <a:rPr lang="pt-BR" sz="2400" dirty="0" err="1"/>
              <a:t>originaI</a:t>
            </a:r>
            <a:r>
              <a:rPr lang="pt-BR" sz="2400" dirty="0"/>
              <a:t>, seguido da expressão latina </a:t>
            </a:r>
            <a:r>
              <a:rPr lang="pt-BR" sz="2400" i="1" dirty="0"/>
              <a:t>apud</a:t>
            </a:r>
            <a:r>
              <a:rPr lang="pt-BR" sz="2400" dirty="0"/>
              <a:t> (que significa citado por) e o autor da obra consultada; omite-se a página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290288"/>
              </p:ext>
            </p:extLst>
          </p:nvPr>
        </p:nvGraphicFramePr>
        <p:xfrm>
          <a:off x="2347415" y="4053384"/>
          <a:ext cx="8256895" cy="2255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6895"/>
              </a:tblGrid>
              <a:tr h="2255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            Corroborando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essa situação, Nogueira (2010 </a:t>
                      </a:r>
                      <a:r>
                        <a:rPr lang="pt-BR" sz="2000" i="1" dirty="0">
                          <a:solidFill>
                            <a:schemeClr val="tx1"/>
                          </a:solidFill>
                          <a:effectLst/>
                        </a:rPr>
                        <a:t>apud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OLIVEIRA, 2013, p. 37) afirma que somente a prática da leitura e da escrita científica pode consolidar o pesquisador em sua área de atuação.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380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notas de rodapé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800" dirty="0" smtClean="0"/>
              <a:t>É </a:t>
            </a:r>
            <a:r>
              <a:rPr lang="pt-BR" sz="2800" dirty="0"/>
              <a:t>utilizada com menor ou maior frequência, dependendo do tipo de trabalho,</a:t>
            </a:r>
          </a:p>
          <a:p>
            <a:r>
              <a:rPr lang="pt-BR" sz="2800" dirty="0"/>
              <a:t>para os seguintes fins:</a:t>
            </a:r>
          </a:p>
          <a:p>
            <a:r>
              <a:rPr lang="pt-BR" sz="2800" dirty="0"/>
              <a:t> </a:t>
            </a:r>
          </a:p>
          <a:p>
            <a:pPr lvl="0"/>
            <a:r>
              <a:rPr lang="pt-BR" sz="2800" dirty="0" smtClean="0">
                <a:solidFill>
                  <a:srgbClr val="FF0000"/>
                </a:solidFill>
              </a:rPr>
              <a:t>- indicar </a:t>
            </a:r>
            <a:r>
              <a:rPr lang="pt-BR" sz="2800" dirty="0">
                <a:solidFill>
                  <a:srgbClr val="FF0000"/>
                </a:solidFill>
              </a:rPr>
              <a:t>fonte de uma citação;</a:t>
            </a:r>
          </a:p>
          <a:p>
            <a:pPr lvl="0"/>
            <a:r>
              <a:rPr lang="pt-BR" sz="2800" dirty="0" smtClean="0">
                <a:solidFill>
                  <a:srgbClr val="FF0000"/>
                </a:solidFill>
              </a:rPr>
              <a:t>- fornecer </a:t>
            </a:r>
            <a:r>
              <a:rPr lang="pt-BR" sz="2800" dirty="0">
                <a:solidFill>
                  <a:srgbClr val="FF0000"/>
                </a:solidFill>
              </a:rPr>
              <a:t>ou apontar a tradução de uma citação;</a:t>
            </a:r>
          </a:p>
          <a:p>
            <a:pPr lvl="0"/>
            <a:r>
              <a:rPr lang="pt-BR" sz="2800" dirty="0" smtClean="0">
                <a:solidFill>
                  <a:srgbClr val="FF0000"/>
                </a:solidFill>
              </a:rPr>
              <a:t>- fazer </a:t>
            </a:r>
            <a:r>
              <a:rPr lang="pt-BR" sz="2800" dirty="0">
                <a:solidFill>
                  <a:srgbClr val="FF0000"/>
                </a:solidFill>
              </a:rPr>
              <a:t>observações importantes e comentários adicionais;</a:t>
            </a:r>
          </a:p>
          <a:p>
            <a:pPr lvl="0"/>
            <a:r>
              <a:rPr lang="pt-BR" sz="2800" dirty="0" smtClean="0">
                <a:solidFill>
                  <a:srgbClr val="FF0000"/>
                </a:solidFill>
              </a:rPr>
              <a:t>- indicar </a:t>
            </a:r>
            <a:r>
              <a:rPr lang="pt-BR" sz="2800" dirty="0">
                <a:solidFill>
                  <a:srgbClr val="FF0000"/>
                </a:solidFill>
              </a:rPr>
              <a:t>dados obtidos através de contados informais;</a:t>
            </a:r>
          </a:p>
          <a:p>
            <a:pPr lvl="0"/>
            <a:r>
              <a:rPr lang="pt-BR" sz="2800" dirty="0" smtClean="0">
                <a:solidFill>
                  <a:srgbClr val="FF0000"/>
                </a:solidFill>
              </a:rPr>
              <a:t>- indicar </a:t>
            </a:r>
            <a:r>
              <a:rPr lang="pt-BR" sz="2800" dirty="0">
                <a:solidFill>
                  <a:srgbClr val="FF0000"/>
                </a:solidFill>
              </a:rPr>
              <a:t>trabalhos apresentados e não publicados.</a:t>
            </a:r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135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 [</a:t>
            </a:r>
            <a:r>
              <a:rPr lang="pt-BR" dirty="0" err="1" smtClean="0"/>
              <a:t>nbr</a:t>
            </a:r>
            <a:r>
              <a:rPr lang="pt-BR" dirty="0" smtClean="0"/>
              <a:t> 6023]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897039"/>
            <a:ext cx="9720071" cy="4626591"/>
          </a:xfrm>
        </p:spPr>
        <p:txBody>
          <a:bodyPr>
            <a:noAutofit/>
          </a:bodyPr>
          <a:lstStyle/>
          <a:p>
            <a:r>
              <a:rPr lang="pt-BR" sz="1600" b="1" dirty="0" smtClean="0"/>
              <a:t>Os </a:t>
            </a:r>
            <a:r>
              <a:rPr lang="pt-BR" sz="1600" b="1" dirty="0"/>
              <a:t>nomes dos autores devem ser organizados em ordem alfabética. </a:t>
            </a:r>
            <a:endParaRPr lang="pt-BR" sz="1600" b="1" dirty="0" smtClean="0"/>
          </a:p>
          <a:p>
            <a:r>
              <a:rPr lang="pt-BR" sz="1600" b="1" dirty="0" smtClean="0"/>
              <a:t>Cada </a:t>
            </a:r>
            <a:r>
              <a:rPr lang="pt-BR" sz="1600" b="1" dirty="0"/>
              <a:t>referência fica longe uma da outra por um espaço duplo, mas seu texto deve ser redigido em espaçamento simples.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ALVES, M. </a:t>
            </a:r>
            <a:r>
              <a:rPr lang="pt-BR" sz="1600" b="1" dirty="0">
                <a:solidFill>
                  <a:srgbClr val="0070C0"/>
                </a:solidFill>
              </a:rPr>
              <a:t>Como escrever teses e monografias:</a:t>
            </a:r>
            <a:r>
              <a:rPr lang="pt-BR" sz="1600" dirty="0">
                <a:solidFill>
                  <a:srgbClr val="0070C0"/>
                </a:solidFill>
              </a:rPr>
              <a:t> um roteiro passo a passo. </a:t>
            </a:r>
            <a:r>
              <a:rPr lang="es-ES_tradnl" sz="1600" dirty="0">
                <a:solidFill>
                  <a:srgbClr val="0070C0"/>
                </a:solidFill>
              </a:rPr>
              <a:t>5.ed. ver. </a:t>
            </a:r>
            <a:r>
              <a:rPr lang="es-ES_tradnl" sz="1600" dirty="0" err="1">
                <a:solidFill>
                  <a:srgbClr val="0070C0"/>
                </a:solidFill>
              </a:rPr>
              <a:t>ampl</a:t>
            </a:r>
            <a:r>
              <a:rPr lang="es-ES_tradnl" sz="1600" dirty="0">
                <a:solidFill>
                  <a:srgbClr val="0070C0"/>
                </a:solidFill>
              </a:rPr>
              <a:t>. </a:t>
            </a:r>
            <a:r>
              <a:rPr lang="pt-BR" sz="1600" dirty="0">
                <a:solidFill>
                  <a:srgbClr val="0070C0"/>
                </a:solidFill>
              </a:rPr>
              <a:t>Rio de Janeiro: </a:t>
            </a:r>
            <a:r>
              <a:rPr lang="pt-BR" sz="1600" dirty="0" err="1">
                <a:solidFill>
                  <a:srgbClr val="0070C0"/>
                </a:solidFill>
              </a:rPr>
              <a:t>Elsevier</a:t>
            </a:r>
            <a:r>
              <a:rPr lang="pt-BR" sz="1600" dirty="0">
                <a:solidFill>
                  <a:srgbClr val="0070C0"/>
                </a:solidFill>
              </a:rPr>
              <a:t>; Campos, 2003.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ANDRADE</a:t>
            </a:r>
            <a:r>
              <a:rPr lang="pt-BR" sz="1600" dirty="0">
                <a:solidFill>
                  <a:srgbClr val="0070C0"/>
                </a:solidFill>
              </a:rPr>
              <a:t>, M. M. de. </a:t>
            </a:r>
            <a:r>
              <a:rPr lang="pt-BR" sz="1600" b="1" dirty="0">
                <a:solidFill>
                  <a:srgbClr val="0070C0"/>
                </a:solidFill>
              </a:rPr>
              <a:t>Introdução à metodologia do trabalho científico</a:t>
            </a:r>
            <a:r>
              <a:rPr lang="pt-BR" sz="1600" dirty="0">
                <a:solidFill>
                  <a:srgbClr val="0070C0"/>
                </a:solidFill>
              </a:rPr>
              <a:t>. 3.ed. São Paulo: Atlas, 1998.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ASSOCIAÇÃO </a:t>
            </a:r>
            <a:r>
              <a:rPr lang="pt-BR" sz="1600" dirty="0">
                <a:solidFill>
                  <a:srgbClr val="0070C0"/>
                </a:solidFill>
              </a:rPr>
              <a:t>BRASILEIRA DE NORMAS TÉCNICAS – ABNT. </a:t>
            </a:r>
            <a:r>
              <a:rPr lang="pt-BR" sz="1600" b="1" dirty="0">
                <a:solidFill>
                  <a:srgbClr val="0070C0"/>
                </a:solidFill>
              </a:rPr>
              <a:t>NBR 6023:</a:t>
            </a:r>
            <a:r>
              <a:rPr lang="pt-BR" sz="1600" dirty="0">
                <a:solidFill>
                  <a:srgbClr val="0070C0"/>
                </a:solidFill>
              </a:rPr>
              <a:t> informação e documentação: referências; elaboração. Rio de Janeiro, 2002.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_______. </a:t>
            </a:r>
            <a:r>
              <a:rPr lang="pt-BR" sz="1600" b="1" dirty="0">
                <a:solidFill>
                  <a:srgbClr val="0070C0"/>
                </a:solidFill>
              </a:rPr>
              <a:t>NBR 14724</a:t>
            </a:r>
            <a:r>
              <a:rPr lang="pt-BR" sz="1600" dirty="0">
                <a:solidFill>
                  <a:srgbClr val="0070C0"/>
                </a:solidFill>
              </a:rPr>
              <a:t>: informação e documentação; trabalhos acadêmicos; apresentação. Rio de Janeiro, 2006.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CARVALHO</a:t>
            </a:r>
            <a:r>
              <a:rPr lang="pt-BR" sz="1600" dirty="0">
                <a:solidFill>
                  <a:srgbClr val="0070C0"/>
                </a:solidFill>
              </a:rPr>
              <a:t>, E. T. G. de; MENEZES, M. R. de L. </a:t>
            </a:r>
            <a:r>
              <a:rPr lang="pt-BR" sz="1600" b="1" dirty="0">
                <a:solidFill>
                  <a:srgbClr val="0070C0"/>
                </a:solidFill>
              </a:rPr>
              <a:t>Referências documentárias</a:t>
            </a:r>
            <a:r>
              <a:rPr lang="pt-BR" sz="1600" dirty="0">
                <a:solidFill>
                  <a:srgbClr val="0070C0"/>
                </a:solidFill>
              </a:rPr>
              <a:t>. 4. ed. Natal: EDUFRN, 2006.  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DEMO</a:t>
            </a:r>
            <a:r>
              <a:rPr lang="pt-BR" sz="1600" dirty="0">
                <a:solidFill>
                  <a:srgbClr val="0070C0"/>
                </a:solidFill>
              </a:rPr>
              <a:t>, P. </a:t>
            </a:r>
            <a:r>
              <a:rPr lang="pt-BR" sz="1600" b="1" dirty="0">
                <a:solidFill>
                  <a:srgbClr val="0070C0"/>
                </a:solidFill>
              </a:rPr>
              <a:t>Pesquisa</a:t>
            </a:r>
            <a:r>
              <a:rPr lang="pt-BR" sz="1600" dirty="0">
                <a:solidFill>
                  <a:srgbClr val="0070C0"/>
                </a:solidFill>
              </a:rPr>
              <a:t>: princípio científico e educativo. 8 ed. São Paulo: Cortez, 2001. </a:t>
            </a:r>
          </a:p>
          <a:p>
            <a:r>
              <a:rPr lang="pt-BR" sz="1600" dirty="0">
                <a:solidFill>
                  <a:srgbClr val="0070C0"/>
                </a:solidFill>
              </a:rPr>
              <a:t> </a:t>
            </a:r>
            <a:r>
              <a:rPr lang="pt-BR" sz="1600" dirty="0" smtClean="0">
                <a:solidFill>
                  <a:srgbClr val="0070C0"/>
                </a:solidFill>
              </a:rPr>
              <a:t>MARCONE</a:t>
            </a:r>
            <a:r>
              <a:rPr lang="pt-BR" sz="1600" dirty="0">
                <a:solidFill>
                  <a:srgbClr val="0070C0"/>
                </a:solidFill>
              </a:rPr>
              <a:t>, M. A.; LAKATOS, E. M. </a:t>
            </a:r>
            <a:r>
              <a:rPr lang="pt-BR" sz="1600" b="1" dirty="0">
                <a:solidFill>
                  <a:srgbClr val="0070C0"/>
                </a:solidFill>
              </a:rPr>
              <a:t>Metodologia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b="1" dirty="0">
                <a:solidFill>
                  <a:srgbClr val="0070C0"/>
                </a:solidFill>
              </a:rPr>
              <a:t>do trabalho científico:</a:t>
            </a:r>
            <a:r>
              <a:rPr lang="pt-BR" sz="1600" dirty="0">
                <a:solidFill>
                  <a:srgbClr val="0070C0"/>
                </a:solidFill>
              </a:rPr>
              <a:t> procedimentos básicos, pesquisa bibliográfica, projeto e relatório, publicações e trabalhos científicos. 6. ed. São Paulo: Atlas, 2001.  </a:t>
            </a:r>
          </a:p>
          <a:p>
            <a:r>
              <a:rPr lang="pt-BR" sz="1600" dirty="0"/>
              <a:t>  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23316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dos </a:t>
            </a:r>
            <a:r>
              <a:rPr lang="pt-BR" dirty="0" err="1" smtClean="0"/>
              <a:t>pcn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/>
          </a:p>
          <a:p>
            <a:pPr algn="just"/>
            <a:r>
              <a:rPr lang="pt-BR" sz="2800" dirty="0" smtClean="0">
                <a:solidFill>
                  <a:srgbClr val="0070C0"/>
                </a:solidFill>
              </a:rPr>
              <a:t>BRASIL</a:t>
            </a:r>
            <a:r>
              <a:rPr lang="pt-BR" sz="2800" dirty="0">
                <a:solidFill>
                  <a:srgbClr val="0070C0"/>
                </a:solidFill>
              </a:rPr>
              <a:t>. Ministério da Educação. Secretaria de Educação Fundamental. </a:t>
            </a:r>
            <a:r>
              <a:rPr lang="pt-BR" sz="2800" b="1" dirty="0">
                <a:solidFill>
                  <a:srgbClr val="0070C0"/>
                </a:solidFill>
              </a:rPr>
              <a:t>Parâmetros Curriculares Nacionais: </a:t>
            </a:r>
            <a:r>
              <a:rPr lang="pt-BR" sz="2800" dirty="0">
                <a:solidFill>
                  <a:srgbClr val="0070C0"/>
                </a:solidFill>
              </a:rPr>
              <a:t>Temas transversais. Brasília/DF: MEC, SEF, 1998. 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520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Formatação (NBR 14.724):</a:t>
            </a:r>
            <a:br>
              <a:rPr lang="pt-BR" dirty="0" smtClean="0"/>
            </a:br>
            <a:r>
              <a:rPr lang="pt-BR" dirty="0" smtClean="0"/>
              <a:t>papel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O </a:t>
            </a:r>
            <a:r>
              <a:rPr lang="pt-BR" sz="2800" dirty="0"/>
              <a:t>formato do papel para os trabalhos acadêmicos é de tamanho A4 (21,0cm x 29,7cm). Usa-se apenas o anverso da folha, excetuando a folha de rosto, que conterá no verso, a ficha catalográfica.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2444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capítulo de um livro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800" dirty="0" smtClean="0">
                <a:solidFill>
                  <a:srgbClr val="0070C0"/>
                </a:solidFill>
              </a:rPr>
              <a:t>ULIVI</a:t>
            </a:r>
            <a:r>
              <a:rPr lang="pt-BR" sz="2800" dirty="0">
                <a:solidFill>
                  <a:srgbClr val="0070C0"/>
                </a:solidFill>
              </a:rPr>
              <a:t>, Lúcia </a:t>
            </a:r>
            <a:r>
              <a:rPr lang="pt-BR" sz="2800" dirty="0" err="1">
                <a:solidFill>
                  <a:srgbClr val="0070C0"/>
                </a:solidFill>
              </a:rPr>
              <a:t>Urbani</a:t>
            </a:r>
            <a:r>
              <a:rPr lang="pt-BR" sz="2800" dirty="0">
                <a:solidFill>
                  <a:srgbClr val="0070C0"/>
                </a:solidFill>
              </a:rPr>
              <a:t>. Bertrand Russel. In: ROVIGHI, S</a:t>
            </a:r>
            <a:r>
              <a:rPr lang="pt-BR" sz="2800" dirty="0" smtClean="0">
                <a:solidFill>
                  <a:srgbClr val="0070C0"/>
                </a:solidFill>
              </a:rPr>
              <a:t>. </a:t>
            </a:r>
            <a:r>
              <a:rPr lang="pt-BR" sz="2800" smtClean="0">
                <a:solidFill>
                  <a:srgbClr val="0070C0"/>
                </a:solidFill>
              </a:rPr>
              <a:t>(Org.). </a:t>
            </a:r>
            <a:r>
              <a:rPr lang="pt-BR" sz="2800" b="1" dirty="0">
                <a:solidFill>
                  <a:srgbClr val="0070C0"/>
                </a:solidFill>
              </a:rPr>
              <a:t>História da filosofia contemporânea</a:t>
            </a:r>
            <a:r>
              <a:rPr lang="pt-BR" sz="2800" dirty="0">
                <a:solidFill>
                  <a:srgbClr val="0070C0"/>
                </a:solidFill>
              </a:rPr>
              <a:t>. São Paulo: Loyola, 1999, p. 451-459. </a:t>
            </a:r>
          </a:p>
          <a:p>
            <a:pPr algn="just"/>
            <a:r>
              <a:rPr lang="pt-BR" sz="2800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36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revistas e jornais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70C0"/>
                </a:solidFill>
              </a:rPr>
              <a:t>ISKANDAR</a:t>
            </a:r>
            <a:r>
              <a:rPr lang="pt-BR" sz="2800" dirty="0">
                <a:solidFill>
                  <a:srgbClr val="0070C0"/>
                </a:solidFill>
              </a:rPr>
              <a:t>, Jamil Ibrahim. A mesquita: o berço das escolas árabes. </a:t>
            </a:r>
            <a:r>
              <a:rPr lang="pt-BR" sz="2800" b="1" dirty="0">
                <a:solidFill>
                  <a:srgbClr val="0070C0"/>
                </a:solidFill>
              </a:rPr>
              <a:t>Revista Comunicações</a:t>
            </a:r>
            <a:r>
              <a:rPr lang="pt-BR" sz="2800" dirty="0">
                <a:solidFill>
                  <a:srgbClr val="0070C0"/>
                </a:solidFill>
              </a:rPr>
              <a:t>, Piracicaba, n. 1, p. 126-128, jun. 1999. </a:t>
            </a: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COUTINHO, Wilson. O paço da cidade retorna ao seu brilho barroco. </a:t>
            </a:r>
            <a:r>
              <a:rPr lang="pt-BR" sz="2800" b="1" dirty="0">
                <a:solidFill>
                  <a:srgbClr val="0070C0"/>
                </a:solidFill>
              </a:rPr>
              <a:t>Jornal do Brasil</a:t>
            </a:r>
            <a:r>
              <a:rPr lang="pt-BR" sz="2800" dirty="0">
                <a:solidFill>
                  <a:srgbClr val="0070C0"/>
                </a:solidFill>
              </a:rPr>
              <a:t>, Rio de Janeiro, 6 mar., Caderno, p. 6. 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internet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400" dirty="0" smtClean="0">
                <a:solidFill>
                  <a:srgbClr val="0070C0"/>
                </a:solidFill>
              </a:rPr>
              <a:t>SOUZA</a:t>
            </a:r>
            <a:r>
              <a:rPr lang="pt-BR" sz="2400" dirty="0">
                <a:solidFill>
                  <a:srgbClr val="0070C0"/>
                </a:solidFill>
              </a:rPr>
              <a:t>, H. </a:t>
            </a:r>
            <a:r>
              <a:rPr lang="pt-BR" sz="2400" b="1" dirty="0" err="1">
                <a:solidFill>
                  <a:srgbClr val="0070C0"/>
                </a:solidFill>
              </a:rPr>
              <a:t>Eticidade</a:t>
            </a:r>
            <a:r>
              <a:rPr lang="pt-BR" sz="2400" dirty="0">
                <a:solidFill>
                  <a:srgbClr val="0070C0"/>
                </a:solidFill>
              </a:rPr>
              <a:t>. Disponível em: &lt;http://www.eticidade.hpg.ig.com.br/ </a:t>
            </a:r>
            <a:r>
              <a:rPr lang="pt-BR" sz="2400" dirty="0" err="1">
                <a:solidFill>
                  <a:srgbClr val="0070C0"/>
                </a:solidFill>
              </a:rPr>
              <a:t>herbertdesouza</a:t>
            </a:r>
            <a:r>
              <a:rPr lang="pt-BR" sz="2400" dirty="0">
                <a:solidFill>
                  <a:srgbClr val="0070C0"/>
                </a:solidFill>
              </a:rPr>
              <a:t>. </a:t>
            </a:r>
            <a:r>
              <a:rPr lang="pt-BR" sz="2400" dirty="0" err="1">
                <a:solidFill>
                  <a:srgbClr val="0070C0"/>
                </a:solidFill>
              </a:rPr>
              <a:t>htm</a:t>
            </a:r>
            <a:r>
              <a:rPr lang="pt-BR" sz="2400" dirty="0">
                <a:solidFill>
                  <a:srgbClr val="0070C0"/>
                </a:solidFill>
              </a:rPr>
              <a:t>&gt;. Acesso em: 12 set. 2003</a:t>
            </a:r>
            <a:r>
              <a:rPr lang="pt-BR" sz="24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pt-BR" sz="2400" dirty="0">
                <a:solidFill>
                  <a:srgbClr val="0070C0"/>
                </a:solidFill>
              </a:rPr>
              <a:t>CONSTRUÇÃO DA LÍNGUA ESCRITA. Disponível em: &lt;http://wwwpsiescola.</a:t>
            </a:r>
          </a:p>
          <a:p>
            <a:pPr algn="just"/>
            <a:r>
              <a:rPr lang="pt-BR" sz="2400" dirty="0">
                <a:solidFill>
                  <a:srgbClr val="0070C0"/>
                </a:solidFill>
              </a:rPr>
              <a:t>com.br/construcaoJingua_escrita.htm&gt;. Acesso em: 05 jul. 2004.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6196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com 2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algn="just"/>
            <a:r>
              <a:rPr lang="pt-BR" sz="2800" dirty="0" smtClean="0">
                <a:solidFill>
                  <a:srgbClr val="0070C0"/>
                </a:solidFill>
              </a:rPr>
              <a:t>QUELHAS</a:t>
            </a:r>
            <a:r>
              <a:rPr lang="pt-BR" sz="2800" dirty="0">
                <a:solidFill>
                  <a:srgbClr val="0070C0"/>
                </a:solidFill>
              </a:rPr>
              <a:t>, Osvaldo; MORGADO, Cláudio. </a:t>
            </a:r>
            <a:r>
              <a:rPr lang="pt-BR" sz="2800" b="1" dirty="0">
                <a:solidFill>
                  <a:srgbClr val="0070C0"/>
                </a:solidFill>
              </a:rPr>
              <a:t>A importância da qualidade de vida no trabalho para a competitividade</a:t>
            </a:r>
            <a:r>
              <a:rPr lang="pt-BR" sz="2800" dirty="0">
                <a:solidFill>
                  <a:srgbClr val="0070C0"/>
                </a:solidFill>
              </a:rPr>
              <a:t>. São Paulo: Atlas, 1993.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065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com 3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HOOLEY, Graham J.; SAUNDERS, John A; PIERCY, Nigel F. </a:t>
            </a:r>
            <a:r>
              <a:rPr lang="pt-BR" sz="2800" b="1" dirty="0">
                <a:solidFill>
                  <a:srgbClr val="0070C0"/>
                </a:solidFill>
              </a:rPr>
              <a:t>Estratégia de marketing e posicionamento competitivo.</a:t>
            </a:r>
            <a:r>
              <a:rPr lang="pt-BR" sz="2800" dirty="0">
                <a:solidFill>
                  <a:srgbClr val="0070C0"/>
                </a:solidFill>
              </a:rPr>
              <a:t> 2. ed. São Paulo: Prentice Hall, 2001.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34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com mais de 3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BASSEDAS, E., </a:t>
            </a:r>
            <a:r>
              <a:rPr lang="pt-BR" sz="2800" i="1" dirty="0">
                <a:solidFill>
                  <a:srgbClr val="0070C0"/>
                </a:solidFill>
              </a:rPr>
              <a:t>et</a:t>
            </a:r>
            <a:r>
              <a:rPr lang="pt-BR" sz="2800" i="1" dirty="0" smtClean="0">
                <a:solidFill>
                  <a:srgbClr val="0070C0"/>
                </a:solidFill>
              </a:rPr>
              <a:t>. al</a:t>
            </a:r>
            <a:r>
              <a:rPr lang="pt-BR" sz="2800" dirty="0">
                <a:solidFill>
                  <a:srgbClr val="0070C0"/>
                </a:solidFill>
              </a:rPr>
              <a:t>. </a:t>
            </a:r>
            <a:r>
              <a:rPr lang="pt-BR" sz="2800" b="1" dirty="0">
                <a:solidFill>
                  <a:srgbClr val="0070C0"/>
                </a:solidFill>
              </a:rPr>
              <a:t>Intervenção educativa e diagnóstico psicopedagógico.</a:t>
            </a:r>
            <a:r>
              <a:rPr lang="pt-BR" sz="2800" dirty="0">
                <a:solidFill>
                  <a:srgbClr val="0070C0"/>
                </a:solidFill>
              </a:rPr>
              <a:t> Porto Alegre: Artmed, 1996.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8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sendo autor uma entidade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ASSOCIAÇÃO BRASILEIRA DE NORMAS TÉCNICAS (ABNT). </a:t>
            </a:r>
            <a:r>
              <a:rPr lang="pt-BR" sz="2800" b="1" dirty="0">
                <a:solidFill>
                  <a:srgbClr val="0070C0"/>
                </a:solidFill>
              </a:rPr>
              <a:t>NBR-ISO 8402</a:t>
            </a:r>
            <a:r>
              <a:rPr lang="pt-BR" sz="2800" dirty="0">
                <a:solidFill>
                  <a:srgbClr val="0070C0"/>
                </a:solidFill>
              </a:rPr>
              <a:t>. Rio de Janeiro, 1994.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4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</a:t>
            </a:r>
            <a:r>
              <a:rPr lang="pt-BR" dirty="0" err="1" smtClean="0"/>
              <a:t>tcc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 flipV="1">
            <a:off x="1024128" y="46223575"/>
            <a:ext cx="10060273" cy="174902787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77922" y="-4957433"/>
            <a:ext cx="9966278" cy="1037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52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lang="pt-BR" altLang="pt-BR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PEDROSO, Denise M. W. </a:t>
            </a:r>
            <a:r>
              <a:rPr kumimoji="0" lang="pt-BR" altLang="pt-B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Qualidade em serviços: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uma proposta de determinação de parâmetros. 1998. Tese (Doutorado), 282f. Departamento de Engenharia de Produção e Sistemas - Universidade Federal de Santa Catarina. Florianópolis, 1998.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trabalhos apresentados em congresso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70C0"/>
                </a:solidFill>
              </a:rPr>
              <a:t>VALENTINA</a:t>
            </a:r>
            <a:r>
              <a:rPr lang="pt-BR" sz="2800" dirty="0">
                <a:solidFill>
                  <a:srgbClr val="0070C0"/>
                </a:solidFill>
              </a:rPr>
              <a:t>, L. V. O. D.; POSSAMAI, O. Modelo de gestão estratégica para organizações prestadoras de serviço. In: CONGRESSO NACIONAL DE EXCELÊNCIA EM GESTÃO, 2002, Rio de Janeiro. </a:t>
            </a:r>
            <a:r>
              <a:rPr lang="pt-BR" sz="2800" b="1" dirty="0">
                <a:solidFill>
                  <a:srgbClr val="0070C0"/>
                </a:solidFill>
              </a:rPr>
              <a:t>Anais...</a:t>
            </a:r>
            <a:r>
              <a:rPr lang="pt-BR" sz="2800" dirty="0">
                <a:solidFill>
                  <a:srgbClr val="0070C0"/>
                </a:solidFill>
              </a:rPr>
              <a:t> Rio de Janeiro: Universidade Federal Fluminense, 2002. p. 10.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7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artigo de revista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ESPOSITO, I. et </a:t>
            </a:r>
            <a:r>
              <a:rPr lang="pt-BR" sz="2800" dirty="0" err="1">
                <a:solidFill>
                  <a:srgbClr val="0070C0"/>
                </a:solidFill>
              </a:rPr>
              <a:t>aI</a:t>
            </a:r>
            <a:r>
              <a:rPr lang="pt-BR" sz="2800" dirty="0">
                <a:solidFill>
                  <a:srgbClr val="0070C0"/>
                </a:solidFill>
              </a:rPr>
              <a:t>. Repercussões da fadiga psíquica no trabalho e na empresa. </a:t>
            </a:r>
            <a:r>
              <a:rPr lang="pt-BR" sz="2800" b="1" dirty="0">
                <a:solidFill>
                  <a:srgbClr val="0070C0"/>
                </a:solidFill>
              </a:rPr>
              <a:t>Revista Brasileira de Saúde Ocupacional, </a:t>
            </a:r>
            <a:r>
              <a:rPr lang="pt-BR" sz="2800" dirty="0">
                <a:solidFill>
                  <a:srgbClr val="0070C0"/>
                </a:solidFill>
              </a:rPr>
              <a:t>São Paulo, v. 8, n. 32, p. 37-45, out./dez. 1979.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4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fonte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Utiliza-se </a:t>
            </a:r>
            <a:r>
              <a:rPr lang="pt-BR" sz="2800" dirty="0"/>
              <a:t>a Times New Roman ou Arial, para títulos de capítulos, seções e parágrafos (</a:t>
            </a:r>
            <a:r>
              <a:rPr lang="pt-BR" sz="2800" dirty="0" err="1"/>
              <a:t>pitch</a:t>
            </a:r>
            <a:r>
              <a:rPr lang="pt-BR" sz="2800" dirty="0"/>
              <a:t> 12). Nas citações longas, notas de rodapé, numeração, epígrafe, dedicatória: </a:t>
            </a:r>
            <a:r>
              <a:rPr lang="pt-BR" sz="2800" dirty="0" err="1"/>
              <a:t>pitch</a:t>
            </a:r>
            <a:r>
              <a:rPr lang="pt-BR" sz="2800" dirty="0"/>
              <a:t> 10, se for Arial; ou 11, se for Times New Roman.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9983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artigo de jornal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>
              <a:solidFill>
                <a:srgbClr val="0070C0"/>
              </a:solidFill>
            </a:endParaRPr>
          </a:p>
          <a:p>
            <a:endParaRPr lang="pt-BR" sz="2800" dirty="0">
              <a:solidFill>
                <a:srgbClr val="0070C0"/>
              </a:solidFill>
            </a:endParaRPr>
          </a:p>
          <a:p>
            <a:endParaRPr lang="pt-BR" sz="2800" dirty="0" smtClean="0">
              <a:solidFill>
                <a:srgbClr val="0070C0"/>
              </a:solidFill>
            </a:endParaRPr>
          </a:p>
          <a:p>
            <a:r>
              <a:rPr lang="pt-BR" sz="2800" dirty="0" smtClean="0">
                <a:solidFill>
                  <a:srgbClr val="0070C0"/>
                </a:solidFill>
              </a:rPr>
              <a:t>SUA </a:t>
            </a:r>
            <a:r>
              <a:rPr lang="pt-BR" sz="2800" dirty="0">
                <a:solidFill>
                  <a:srgbClr val="0070C0"/>
                </a:solidFill>
              </a:rPr>
              <a:t>safra, seu dinheiro. </a:t>
            </a:r>
            <a:r>
              <a:rPr lang="pt-BR" sz="2800" b="1" dirty="0">
                <a:solidFill>
                  <a:srgbClr val="0070C0"/>
                </a:solidFill>
              </a:rPr>
              <a:t>Folha de S. Paulo, </a:t>
            </a:r>
            <a:r>
              <a:rPr lang="pt-BR" sz="2800" dirty="0">
                <a:solidFill>
                  <a:srgbClr val="0070C0"/>
                </a:solidFill>
              </a:rPr>
              <a:t>São Paulo, 17 ago. 1995. </a:t>
            </a:r>
            <a:r>
              <a:rPr lang="es-ES_tradnl" sz="2800" dirty="0">
                <a:solidFill>
                  <a:srgbClr val="0070C0"/>
                </a:solidFill>
              </a:rPr>
              <a:t>2. </a:t>
            </a:r>
            <a:r>
              <a:rPr lang="es-ES_tradnl" sz="2800" dirty="0" err="1">
                <a:solidFill>
                  <a:srgbClr val="0070C0"/>
                </a:solidFill>
              </a:rPr>
              <a:t>cad</a:t>
            </a:r>
            <a:r>
              <a:rPr lang="es-ES_tradnl" sz="2800" dirty="0">
                <a:solidFill>
                  <a:srgbClr val="0070C0"/>
                </a:solidFill>
              </a:rPr>
              <a:t>. p. 9.</a:t>
            </a:r>
            <a:endParaRPr lang="pt-BR" sz="2800" dirty="0">
              <a:solidFill>
                <a:srgbClr val="0070C0"/>
              </a:solidFill>
            </a:endParaRPr>
          </a:p>
          <a:p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de entrevistas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solidFill>
                <a:srgbClr val="0070C0"/>
              </a:solidFill>
            </a:endParaRP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MELLO, Evaldo Cabral de. O passado no presente. </a:t>
            </a:r>
            <a:r>
              <a:rPr lang="pt-BR" sz="2800" dirty="0" smtClean="0">
                <a:solidFill>
                  <a:srgbClr val="0070C0"/>
                </a:solidFill>
              </a:rPr>
              <a:t>São Paulo, </a:t>
            </a:r>
            <a:r>
              <a:rPr lang="pt-BR" sz="2800" b="1" dirty="0" smtClean="0">
                <a:solidFill>
                  <a:srgbClr val="0070C0"/>
                </a:solidFill>
              </a:rPr>
              <a:t>Veja</a:t>
            </a:r>
            <a:r>
              <a:rPr lang="pt-BR" sz="2800" dirty="0" smtClean="0">
                <a:solidFill>
                  <a:srgbClr val="0070C0"/>
                </a:solidFill>
              </a:rPr>
              <a:t>, </a:t>
            </a:r>
            <a:r>
              <a:rPr lang="pt-BR" sz="2800" dirty="0">
                <a:solidFill>
                  <a:srgbClr val="0070C0"/>
                </a:solidFill>
              </a:rPr>
              <a:t>n. 1528, p </a:t>
            </a:r>
            <a:r>
              <a:rPr lang="pt-BR" sz="2800" dirty="0" smtClean="0">
                <a:solidFill>
                  <a:srgbClr val="0070C0"/>
                </a:solidFill>
              </a:rPr>
              <a:t>9-11, 4 </a:t>
            </a:r>
            <a:r>
              <a:rPr lang="pt-BR" sz="2800" dirty="0">
                <a:solidFill>
                  <a:srgbClr val="0070C0"/>
                </a:solidFill>
              </a:rPr>
              <a:t>set. 1998. Entrevista concedida a João Gabriel de Lima</a:t>
            </a:r>
            <a:r>
              <a:rPr lang="pt-BR" sz="28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pt-BR" sz="2800" dirty="0">
                <a:solidFill>
                  <a:srgbClr val="0070C0"/>
                </a:solidFill>
              </a:rPr>
              <a:t>SUSSENKIND, Arnaldo. Anteprojeto da nova CLT. Porto Alegre, </a:t>
            </a:r>
            <a:r>
              <a:rPr lang="pt-BR" sz="2800" b="1" dirty="0">
                <a:solidFill>
                  <a:srgbClr val="0070C0"/>
                </a:solidFill>
              </a:rPr>
              <a:t>Televisão Guaíba</a:t>
            </a:r>
            <a:r>
              <a:rPr lang="pt-BR" sz="2800" dirty="0">
                <a:solidFill>
                  <a:srgbClr val="0070C0"/>
                </a:solidFill>
              </a:rPr>
              <a:t>, 29 abr.1979. Entrevista a Amir Domingues.</a:t>
            </a:r>
          </a:p>
          <a:p>
            <a:pPr algn="just"/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9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Diferença entre tabela e quadro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A principal diferença entre ambas está relacionada ao conteúdo e a formatação. </a:t>
            </a:r>
            <a:endParaRPr lang="pt-BR" sz="2800" dirty="0" smtClean="0"/>
          </a:p>
          <a:p>
            <a:pPr algn="just"/>
            <a:r>
              <a:rPr lang="pt-BR" sz="2800" dirty="0" smtClean="0"/>
              <a:t>A </a:t>
            </a:r>
            <a:r>
              <a:rPr lang="pt-BR" sz="2800" dirty="0"/>
              <a:t>informação central de uma tabela é o dado numérico. Todos os outros elementos que a compõem têm a função de complementá-la e explicá-la. Por sua vez, </a:t>
            </a:r>
            <a:r>
              <a:rPr lang="pt-BR" sz="2800" dirty="0" smtClean="0"/>
              <a:t>a ABNT </a:t>
            </a:r>
            <a:r>
              <a:rPr lang="pt-BR" sz="2800" dirty="0"/>
              <a:t>não específica o tipo de conteúdo a ser incluído em um quadro.</a:t>
            </a:r>
          </a:p>
          <a:p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0282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Diferença entre tabela e quadro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Com relação a formatação, a </a:t>
            </a:r>
            <a:r>
              <a:rPr lang="pt-BR" sz="2800" b="1" u="sng" dirty="0" smtClean="0"/>
              <a:t>TABELA</a:t>
            </a:r>
            <a:r>
              <a:rPr lang="pt-BR" sz="2800" dirty="0" smtClean="0"/>
              <a:t> </a:t>
            </a:r>
            <a:r>
              <a:rPr lang="pt-BR" sz="2800" dirty="0"/>
              <a:t>apresenta os seguintes elementos: título, cabeçalho, conteúdo, fonte e, se necessário, nota(s) explicativa(s) (geral e/ou específica). É dividida por o mínimo possível de </a:t>
            </a:r>
            <a:r>
              <a:rPr lang="pt-BR" sz="2800" u="sng" dirty="0"/>
              <a:t>linhas na horizontal e as bordas  laterais não podem ser fechadas</a:t>
            </a:r>
            <a:r>
              <a:rPr lang="pt-BR" sz="2800" dirty="0"/>
              <a:t>. Já o </a:t>
            </a:r>
            <a:r>
              <a:rPr lang="pt-BR" sz="2800" b="1" u="sng" dirty="0" smtClean="0"/>
              <a:t>QUADRO</a:t>
            </a:r>
            <a:r>
              <a:rPr lang="pt-BR" sz="2800" dirty="0" smtClean="0"/>
              <a:t>, </a:t>
            </a:r>
            <a:r>
              <a:rPr lang="pt-BR" sz="2800" dirty="0"/>
              <a:t>embora siga especificações semelhantes  (título, fonte, legenda, </a:t>
            </a:r>
            <a:r>
              <a:rPr lang="pt-BR" sz="2800" dirty="0" smtClean="0"/>
              <a:t>nota[s</a:t>
            </a:r>
            <a:r>
              <a:rPr lang="pt-BR" sz="2800" dirty="0"/>
              <a:t>]</a:t>
            </a:r>
            <a:r>
              <a:rPr lang="pt-BR" sz="2800" dirty="0" smtClean="0"/>
              <a:t> </a:t>
            </a:r>
            <a:r>
              <a:rPr lang="pt-BR" sz="2800" dirty="0"/>
              <a:t>e outras informações necessárias), terá suas laterais fechadas e sem limite de linhas horizontais.</a:t>
            </a:r>
          </a:p>
        </p:txBody>
      </p:sp>
    </p:spTree>
    <p:extLst>
      <p:ext uri="{BB962C8B-B14F-4D97-AF65-F5344CB8AC3E}">
        <p14:creationId xmlns:p14="http://schemas.microsoft.com/office/powerpoint/2010/main" val="3554804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75775" y="-668740"/>
            <a:ext cx="13763659" cy="773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90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241946"/>
            <a:ext cx="9720071" cy="5377218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/>
              <a:t>Quadro 2 – Modalidades de cursos ofertados no IFRN </a:t>
            </a:r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Fonte</a:t>
            </a:r>
            <a:r>
              <a:rPr lang="pt-BR" dirty="0"/>
              <a:t>: Brasil (2013)</a:t>
            </a:r>
          </a:p>
          <a:p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40635"/>
              </p:ext>
            </p:extLst>
          </p:nvPr>
        </p:nvGraphicFramePr>
        <p:xfrm>
          <a:off x="1160060" y="1828798"/>
          <a:ext cx="9157647" cy="4182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8349"/>
                <a:gridCol w="2965385"/>
                <a:gridCol w="3113913"/>
              </a:tblGrid>
              <a:tr h="271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Nível do curso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Modalidade 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Quantidade 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Pós-graduação 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Lato sensu 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Graduação 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Tecnologia 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Graduação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Licenciatura 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09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de nível médio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integrado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de nível médio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integrado EJA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de nível médio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subsequente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30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Técnico de nível médio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Técnico subsequente </a:t>
                      </a:r>
                      <a:r>
                        <a:rPr lang="pt-BR" sz="1600" dirty="0" err="1">
                          <a:solidFill>
                            <a:srgbClr val="FF0000"/>
                          </a:solidFill>
                          <a:effectLst/>
                        </a:rPr>
                        <a:t>profuncionário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04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Qualificação profissional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solidFill>
                            <a:srgbClr val="FF0000"/>
                          </a:solidFill>
                          <a:effectLst/>
                        </a:rPr>
                        <a:t>Pronatec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0000"/>
                          </a:solidFill>
                          <a:effectLst/>
                        </a:rPr>
                        <a:t>Qualificação profissional</a:t>
                      </a:r>
                      <a:endParaRPr lang="pt-BR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Mulheres mil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7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Qualificação profissional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FIC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986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548" y="1064526"/>
            <a:ext cx="8892074" cy="4548638"/>
          </a:xfrm>
        </p:spPr>
      </p:pic>
    </p:spTree>
    <p:extLst>
      <p:ext uri="{BB962C8B-B14F-4D97-AF65-F5344CB8AC3E}">
        <p14:creationId xmlns:p14="http://schemas.microsoft.com/office/powerpoint/2010/main" val="26836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margem</a:t>
            </a:r>
            <a:endParaRPr lang="pt-B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4128" y="3682127"/>
            <a:ext cx="1081610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As margens esquerda e superior devem ser de três centímetros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(3 cm) e a direita e inferior, de dois centímetros (2 cm).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961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espaço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O espaço entre linhas é 1,5cm.</a:t>
            </a:r>
          </a:p>
          <a:p>
            <a:pPr algn="just"/>
            <a:r>
              <a:rPr lang="pt-BR" sz="2800" dirty="0" smtClean="0"/>
              <a:t>Para citações longas, capa, folha de rosto, ficha catalográfica, folha de aprovação, epígrafe, dedicatória, resumos e referências: o espaçamento será simples.</a:t>
            </a:r>
          </a:p>
          <a:p>
            <a:pPr algn="just"/>
            <a:r>
              <a:rPr lang="pt-BR" sz="2800" dirty="0" smtClean="0"/>
              <a:t>As citações curtas (com até 3 linhas) devem aparecer dentro do parágrafo em que se inserem.</a:t>
            </a:r>
          </a:p>
          <a:p>
            <a:pPr algn="just"/>
            <a:r>
              <a:rPr lang="pt-BR" sz="2800" dirty="0" smtClean="0"/>
              <a:t>Ao final do trabalho, as referências devem ser separadas entre si por um espaço duplo.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47683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paginação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	As folhas começam a ser contadas a partir da folha de rosto incluindo o verso</a:t>
            </a:r>
            <a:r>
              <a:rPr lang="pt-BR" sz="2800" dirty="0" smtClean="0"/>
              <a:t>, mas </a:t>
            </a:r>
            <a:r>
              <a:rPr lang="pt-BR" sz="2800" dirty="0"/>
              <a:t>não são numeradas. A numeração vem com a introdução, localizada no canto superior direito, a 2cm da borda superior; o último algarismo deve ficar a 2cm da borda direita.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0542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alinhamento[1/2]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Os títulos com indicativos numéricos de capítulo e seção devem ser alinhados à esquerda.</a:t>
            </a:r>
          </a:p>
          <a:p>
            <a:pPr algn="just"/>
            <a:r>
              <a:rPr lang="pt-BR" sz="2800" dirty="0" smtClean="0"/>
              <a:t>Os títulos sem esses indicativos [agradecimentos, resumo, sumário, referências, apêndice(s), anexo(s)] devem ser centralizados.</a:t>
            </a:r>
          </a:p>
          <a:p>
            <a:pPr algn="just"/>
            <a:r>
              <a:rPr lang="pt-BR" sz="2800" dirty="0" smtClean="0"/>
              <a:t>O alinhamento das seções no sumário devem ser feitos acompanhando a margem esquerda, sem reentrâncias.</a:t>
            </a:r>
          </a:p>
        </p:txBody>
      </p:sp>
    </p:spTree>
    <p:extLst>
      <p:ext uri="{BB962C8B-B14F-4D97-AF65-F5344CB8AC3E}">
        <p14:creationId xmlns:p14="http://schemas.microsoft.com/office/powerpoint/2010/main" val="3312761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alinhamento[2/2</a:t>
            </a:r>
            <a:r>
              <a:rPr lang="pt-BR" dirty="0"/>
              <a:t>]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Tanto na folha de rosto como na de aprovação, a natureza do trabalho, o objetivo, o nome da instituição a que é submetido, bem como a área de concentração devem ser alinhados do meio da folha para a margem direita.</a:t>
            </a:r>
          </a:p>
          <a:p>
            <a:pPr algn="just"/>
            <a:r>
              <a:rPr lang="pt-BR" sz="2800" dirty="0"/>
              <a:t>As citações longas virão a 4cm da margem esquerda.</a:t>
            </a:r>
          </a:p>
          <a:p>
            <a:pPr algn="just"/>
            <a:r>
              <a:rPr lang="pt-BR" sz="2800" dirty="0"/>
              <a:t>O parágrafo é recomendado a 5 toques da margem esquerda (1,25cm).</a:t>
            </a:r>
          </a:p>
          <a:p>
            <a:pPr algn="just"/>
            <a:r>
              <a:rPr lang="pt-BR" sz="2800" dirty="0"/>
              <a:t>A epígrafe do trabalho ou de capítulo deve ser alinhada do meio da folha para a margem direita.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11231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Formatação (NBR 14.724):</a:t>
            </a:r>
            <a:br>
              <a:rPr lang="pt-BR" dirty="0"/>
            </a:br>
            <a:r>
              <a:rPr lang="pt-BR" dirty="0" smtClean="0"/>
              <a:t>destaque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dirty="0"/>
              <a:t>	O itálico, o negrito e o grifo serão utilizados para dar destaque a alguma </a:t>
            </a:r>
            <a:r>
              <a:rPr lang="pt-BR" sz="2800" dirty="0" smtClean="0"/>
              <a:t>parte do </a:t>
            </a:r>
            <a:r>
              <a:rPr lang="pt-BR" sz="2800" dirty="0"/>
              <a:t>texto em que se faça necessário tal tratamento.</a:t>
            </a:r>
          </a:p>
          <a:p>
            <a:pPr algn="just"/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88534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153</TotalTime>
  <Words>1621</Words>
  <Application>Microsoft Office PowerPoint</Application>
  <PresentationFormat>Widescreen</PresentationFormat>
  <Paragraphs>242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3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Formatação, Citação do discurso alheio e listas: especificidades do trabalho científico</vt:lpstr>
      <vt:lpstr>Formatação (NBR 14.724): papel</vt:lpstr>
      <vt:lpstr>Formatação (NBR 14.724): fonte</vt:lpstr>
      <vt:lpstr>Formatação (NBR 14.724): margem</vt:lpstr>
      <vt:lpstr>Formatação (NBR 14.724): espaço</vt:lpstr>
      <vt:lpstr>Formatação (NBR 14.724): paginação</vt:lpstr>
      <vt:lpstr>Formatação (NBR 14.724): alinhamento[1/2]</vt:lpstr>
      <vt:lpstr>Formatação (NBR 14.724): alinhamento[2/2]</vt:lpstr>
      <vt:lpstr>Formatação (NBR 14.724): destaque</vt:lpstr>
      <vt:lpstr>Formatação (NBR 14.724): cores</vt:lpstr>
      <vt:lpstr>Formatação (NBR 14.724): citações</vt:lpstr>
      <vt:lpstr>Citações diretas curtas</vt:lpstr>
      <vt:lpstr>Citações diretas longas</vt:lpstr>
      <vt:lpstr>Apresentação do PowerPoint</vt:lpstr>
      <vt:lpstr>Citação indireta</vt:lpstr>
      <vt:lpstr>CITAÇÃO DE CITAÇÃO</vt:lpstr>
      <vt:lpstr>Formatação (NBR 14.724): notas de rodapé</vt:lpstr>
      <vt:lpstr>Referências bibliográficas [nbr 6023]</vt:lpstr>
      <vt:lpstr>Referência dos pcn</vt:lpstr>
      <vt:lpstr>Referência de capítulo de um livro</vt:lpstr>
      <vt:lpstr>Referência de revistas e jornais</vt:lpstr>
      <vt:lpstr>Referência de internet</vt:lpstr>
      <vt:lpstr>Referência com 2 autores</vt:lpstr>
      <vt:lpstr>Referência com 3 autores</vt:lpstr>
      <vt:lpstr>Referência com mais de 3 autores</vt:lpstr>
      <vt:lpstr>Referência sendo autor uma entidade</vt:lpstr>
      <vt:lpstr>Referência de tcc</vt:lpstr>
      <vt:lpstr>Referência de trabalhos apresentados em congresso</vt:lpstr>
      <vt:lpstr>Referência de artigo de revista</vt:lpstr>
      <vt:lpstr>Referência de artigo de jornal</vt:lpstr>
      <vt:lpstr>Referência de entrevistas</vt:lpstr>
      <vt:lpstr>Diferença entre tabela e quadro</vt:lpstr>
      <vt:lpstr>Diferença entre tabela e quadro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Citação do discurso alheio</dc:title>
  <dc:creator>Ayres</dc:creator>
  <cp:lastModifiedBy>Ayres Charles de Oliveira Nogueira</cp:lastModifiedBy>
  <cp:revision>21</cp:revision>
  <dcterms:created xsi:type="dcterms:W3CDTF">2015-10-29T11:48:07Z</dcterms:created>
  <dcterms:modified xsi:type="dcterms:W3CDTF">2015-10-29T20:23:53Z</dcterms:modified>
</cp:coreProperties>
</file>