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5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93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1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0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64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165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971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60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90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23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0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76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8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5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03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92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97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F59410-D7A4-40A7-A634-4889F56D9BD0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6D1FA6-3FBC-4BD0-8513-34B612C14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2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1400" b="1" dirty="0"/>
              <a:t>Especialização em Gestão de Programas e Projetos de Esporte e de Lazer na </a:t>
            </a:r>
            <a:r>
              <a:rPr lang="pt-BR" sz="1400" b="1" dirty="0" smtClean="0"/>
              <a:t>Escola</a:t>
            </a:r>
            <a:br>
              <a:rPr lang="pt-BR" sz="1400" b="1" dirty="0" smtClean="0"/>
            </a:br>
            <a:r>
              <a:rPr lang="pt-BR" sz="1400" b="1" dirty="0" smtClean="0"/>
              <a:t>Metodologia de Pesquisa I</a:t>
            </a:r>
            <a:br>
              <a:rPr lang="pt-BR" sz="1400" b="1" dirty="0" smtClean="0"/>
            </a:br>
            <a:r>
              <a:rPr lang="pt-BR" sz="1400" b="1" dirty="0" smtClean="0"/>
              <a:t>Prof. Dr. Ayres Charles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Produção Acadêmica: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 algn="just">
              <a:buFontTx/>
              <a:buChar char="-"/>
            </a:pPr>
            <a:r>
              <a:rPr lang="pt-BR" sz="1800" dirty="0" smtClean="0"/>
              <a:t>habilidades de leitura e de produção;</a:t>
            </a:r>
          </a:p>
          <a:p>
            <a:pPr marL="285750" indent="-285750" algn="just">
              <a:buFontTx/>
              <a:buChar char="-"/>
            </a:pPr>
            <a:r>
              <a:rPr lang="pt-BR" sz="1800" dirty="0" smtClean="0"/>
              <a:t>características linguísticas;</a:t>
            </a:r>
          </a:p>
          <a:p>
            <a:pPr marL="285750" indent="-285750" algn="just">
              <a:buFontTx/>
              <a:buChar char="-"/>
            </a:pPr>
            <a:r>
              <a:rPr lang="pt-BR" sz="1800" dirty="0" smtClean="0"/>
              <a:t>citação do discurso alheio; e </a:t>
            </a:r>
          </a:p>
          <a:p>
            <a:pPr marL="285750" indent="-285750" algn="just">
              <a:buFontTx/>
              <a:buChar char="-"/>
            </a:pPr>
            <a:r>
              <a:rPr lang="pt-BR" sz="1800" dirty="0" smtClean="0"/>
              <a:t>gêneros em circulação na esfera acadêmica.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68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ESCOLHA ESTILÍSTICA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pesquisador, na posição de produtor de texto acadêmico, deve optar, de acordo com seus interesses estilísticos, pela maneira como enunciará sua própria voz. Se vai recorrer à terceira pessoa, à primeira do plural ou à primeira do singular, será uma decisão sua. O importante é ter consciência dessa escolha e saber conduzi-la devidamente – ora mantendo-a uniforme ao longo do texto, ora, em função de certos interesses, alterando-a. </a:t>
            </a:r>
          </a:p>
        </p:txBody>
      </p:sp>
    </p:spTree>
    <p:extLst>
      <p:ext uri="{BB962C8B-B14F-4D97-AF65-F5344CB8AC3E}">
        <p14:creationId xmlns:p14="http://schemas.microsoft.com/office/powerpoint/2010/main" val="12053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(ilustração 1/4)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          O </a:t>
            </a:r>
            <a:r>
              <a:rPr lang="pt-BR" dirty="0"/>
              <a:t>pesquisador investiga, neste artigo, as concepções de linguagem que subsidiam a construção de sequências didáticas no livro-texto da disciplina Língua Portuguesa adotado na última série do ensino fundamental, nas escolas públicas da rede municipal de Natal, no período de 2006 a 2010. Para constituir o corpus, o pesquisador selecionou as sequências que abordam especificamente a produção de textos argumentativos. As reflexões objetivam, sobretudo, subsidiar as práticas pedagógicas relacionadas ao ensino de Língua Portuguesa. (Excerto adaptado de artigo científico) </a:t>
            </a:r>
          </a:p>
        </p:txBody>
      </p:sp>
    </p:spTree>
    <p:extLst>
      <p:ext uri="{BB962C8B-B14F-4D97-AF65-F5344CB8AC3E}">
        <p14:creationId xmlns:p14="http://schemas.microsoft.com/office/powerpoint/2010/main" val="203905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(ilustração </a:t>
            </a:r>
            <a:r>
              <a:rPr lang="pt-BR" dirty="0" smtClean="0"/>
              <a:t>2/4)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          Investigam-se</a:t>
            </a:r>
            <a:r>
              <a:rPr lang="pt-BR" dirty="0"/>
              <a:t>, neste artigo, as concepções de linguagem que subsidiam a construção de sequências didáticas no livro-texto da disciplina Língua Portuguesa adotado na última série do ensino fundamental, nas escolas públicas da rede municipal de Natal, no período de 2006 a 2010. Para constituir o corpus, selecionaram-se as sequências que abordam especificamente a produção de textos argumentativos. As reflexões objetivam/Objetiva-se, sobretudo, subsidiar as práticas pedagógicas relacionadas ao ensino de Língua Portuguesa. (Excerto adaptado de artigo científico) </a:t>
            </a:r>
          </a:p>
        </p:txBody>
      </p:sp>
    </p:spTree>
    <p:extLst>
      <p:ext uri="{BB962C8B-B14F-4D97-AF65-F5344CB8AC3E}">
        <p14:creationId xmlns:p14="http://schemas.microsoft.com/office/powerpoint/2010/main" val="1833396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(ilustração </a:t>
            </a:r>
            <a:r>
              <a:rPr lang="pt-BR" dirty="0" smtClean="0"/>
              <a:t>3/4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           Investigamos</a:t>
            </a:r>
            <a:r>
              <a:rPr lang="pt-BR" dirty="0"/>
              <a:t>, neste artigo, as concepções de linguagem que subsidiam a construção de sequências didáticas no livro-texto da disciplina Língua Portuguesa adotado na última série do ensino fundamental, nas escolas públicas da rede municipal de Natal, no período de 2006 a 2010. Para constituir o corpus, selecionamos as sequências que abordam especificamente a produção de textos argumentativos. Nossas reflexões objetivam/Objetivamos, sobretudo, subsidiar as práticas pedagógicas relacionadas ao ensino de Língua Portuguesa. (Excerto adaptado de artigo científico) </a:t>
            </a:r>
          </a:p>
        </p:txBody>
      </p:sp>
    </p:spTree>
    <p:extLst>
      <p:ext uri="{BB962C8B-B14F-4D97-AF65-F5344CB8AC3E}">
        <p14:creationId xmlns:p14="http://schemas.microsoft.com/office/powerpoint/2010/main" val="207992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(ilustração </a:t>
            </a:r>
            <a:r>
              <a:rPr lang="pt-BR" dirty="0" smtClean="0"/>
              <a:t>4/4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          Investigo</a:t>
            </a:r>
            <a:r>
              <a:rPr lang="pt-BR" dirty="0"/>
              <a:t>, neste artigo, as concepções de linguagem que subsidiam a construção de sequências didáticas no livro-texto da disciplina Língua Portuguesa adotado na última série do ensino fundamental, nas escolas públicas da rede municipal de Natal, no período de 2006 a 2010. Para constituir o corpus, selecionei as sequências que abordam especificamente a produção de textos argumentativos. Minhas reflexões objetivam/Objetivo, sobretudo, subsidiar as práticas pedagógicas relacionadas ao ensino de Língua Portuguesa. (Excerto adaptado de artigo científico) </a:t>
            </a:r>
          </a:p>
        </p:txBody>
      </p:sp>
    </p:spTree>
    <p:extLst>
      <p:ext uri="{BB962C8B-B14F-4D97-AF65-F5344CB8AC3E}">
        <p14:creationId xmlns:p14="http://schemas.microsoft.com/office/powerpoint/2010/main" val="249687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/>
              <a:t>3. POR </a:t>
            </a:r>
            <a:r>
              <a:rPr lang="pt-BR" sz="3600" b="1" dirty="0"/>
              <a:t>QUE É NECESSÁRIO CITAR O DISCURSO ALHEIO EM TEXTOS ACADÊMICOS?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Os textos </a:t>
            </a:r>
            <a:r>
              <a:rPr lang="pt-BR" dirty="0"/>
              <a:t>científicos, como quaisquer textos de outras esferas sociais, </a:t>
            </a:r>
            <a:r>
              <a:rPr lang="pt-BR" dirty="0" smtClean="0"/>
              <a:t>estão </a:t>
            </a:r>
            <a:r>
              <a:rPr lang="pt-BR" dirty="0"/>
              <a:t>interligados em uma rede de respostas estimuladoras de novas respostas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Como </a:t>
            </a:r>
            <a:r>
              <a:rPr lang="pt-BR" dirty="0"/>
              <a:t>pesquisador, </a:t>
            </a:r>
            <a:r>
              <a:rPr lang="pt-BR" dirty="0" smtClean="0"/>
              <a:t>deve-se explicitar </a:t>
            </a:r>
            <a:r>
              <a:rPr lang="pt-BR" dirty="0"/>
              <a:t>os referenciais teórico-metodológicos que sustentam sua pesquisa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Em decorrência, a citação do discurso alheio será não só necessária mas também ética.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6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4. POR </a:t>
            </a:r>
            <a:r>
              <a:rPr lang="pt-BR" sz="3600" b="1" dirty="0"/>
              <a:t>QUE HÁ VÁRIOS GÊNEROS EM CIRCULAÇÃO NA ESFERA ACADÊMICA?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Há uma diversidade de gêneros que circulam na esfera social acadêmica em função dos vários propósitos comunicativos veiculados nessa esfera. </a:t>
            </a:r>
          </a:p>
        </p:txBody>
      </p:sp>
    </p:spTree>
    <p:extLst>
      <p:ext uri="{BB962C8B-B14F-4D97-AF65-F5344CB8AC3E}">
        <p14:creationId xmlns:p14="http://schemas.microsoft.com/office/powerpoint/2010/main" val="37805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Adaptado de:</a:t>
            </a:r>
          </a:p>
          <a:p>
            <a:pPr marL="0" indent="0">
              <a:buNone/>
            </a:pPr>
            <a:r>
              <a:rPr lang="pt-BR" dirty="0" smtClean="0"/>
              <a:t>PALHANO, João. </a:t>
            </a:r>
            <a:r>
              <a:rPr lang="pt-BR" b="1" dirty="0" smtClean="0"/>
              <a:t>Leitura e produção de textos na esfera acadêmica:</a:t>
            </a:r>
            <a:r>
              <a:rPr lang="pt-BR" dirty="0" smtClean="0"/>
              <a:t> considerações iniciais. Natal: IFRN, 2013.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32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Justifique por que os excertos abaixo, adaptados de artigos científicos, apresentam problemas no que se refere às convenções estilísticas da linguagem na esfera acadêmica.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a) Foi a partir de então, que se iniciou amplas discussões sob os problemas ambientais, como: crescimento populacional, a qualidade da água piorou muito, rejeitos tóxicos e radioativos, a biodiversidade foi afetada, esgotamento de recursos energéticos, mudanças climáticas e aquecimento global, erosão dos solos agrícolas, desastres naturais dentre outros. Entretanto, precisa ser revisto a concepção de desenvolvimento que sustenta nossa relação com o mundo. </a:t>
            </a:r>
          </a:p>
        </p:txBody>
      </p:sp>
    </p:spTree>
    <p:extLst>
      <p:ext uri="{BB962C8B-B14F-4D97-AF65-F5344CB8AC3E}">
        <p14:creationId xmlns:p14="http://schemas.microsoft.com/office/powerpoint/2010/main" val="383580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Justifique por que os excertos abaixo, adaptados de artigos científicos, apresentam problemas no que se refere às convenções estilísticas da linguagem na esfera acadêmica.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b) Na sociedade feudal, uma coisa que maltratava o povão era a força da opressão. De um lado, havia umas relações com a Igreja; de outro, umas pendências com os aristocratas, que mantinham os servos sempre na maior dívida. </a:t>
            </a:r>
          </a:p>
        </p:txBody>
      </p:sp>
    </p:spTree>
    <p:extLst>
      <p:ext uri="{BB962C8B-B14F-4D97-AF65-F5344CB8AC3E}">
        <p14:creationId xmlns:p14="http://schemas.microsoft.com/office/powerpoint/2010/main" val="4709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Justifique por que os excertos abaixo, adaptados de artigos científicos, apresentam problemas no que se refere às convenções estilísticas da linguagem na esfera acadêmica.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c) Iniciaremos nossa exposição fazendo um breve histórico do surgimento da </a:t>
            </a:r>
            <a:r>
              <a:rPr lang="pt-BR" dirty="0" smtClean="0"/>
              <a:t>linguística </a:t>
            </a:r>
            <a:r>
              <a:rPr lang="pt-BR" dirty="0"/>
              <a:t>cognitiva. Em seguida, examinar-se-ão os pressupostos e a metodologia da gramática cognitiva. Depois, problematizarei as relações da </a:t>
            </a:r>
            <a:r>
              <a:rPr lang="pt-BR" dirty="0" smtClean="0"/>
              <a:t>linguística </a:t>
            </a:r>
            <a:r>
              <a:rPr lang="pt-BR" dirty="0"/>
              <a:t>cognitiva com outras correntes da linguística contemporânea. Finalmente, apresentar-se-ão as categorias da semântica cognitiva que me interessam mais diretamente. </a:t>
            </a:r>
          </a:p>
        </p:txBody>
      </p:sp>
    </p:spTree>
    <p:extLst>
      <p:ext uri="{BB962C8B-B14F-4D97-AF65-F5344CB8AC3E}">
        <p14:creationId xmlns:p14="http://schemas.microsoft.com/office/powerpoint/2010/main" val="41824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805544"/>
            <a:ext cx="9601197" cy="1480456"/>
          </a:xfrm>
        </p:spPr>
        <p:txBody>
          <a:bodyPr>
            <a:noAutofit/>
          </a:bodyPr>
          <a:lstStyle/>
          <a:p>
            <a:r>
              <a:rPr lang="pt-BR" sz="2800" b="1" dirty="0"/>
              <a:t>1. POR QUE AS HABILIDADES DE LEITURA E DE PRODUÇÃO DE TEXTOS SÃO IMPRESCINDÍVEIS À CONSTRUÇÃO E À CIRCULAÇÃO SOCIAL DO CONHECIMENTO CIENTÍFICO?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Em primeiro lugar, a sistematização do conhecimento científico depende </a:t>
            </a:r>
            <a:r>
              <a:rPr lang="pt-BR" dirty="0" smtClean="0"/>
              <a:t>do </a:t>
            </a:r>
            <a:r>
              <a:rPr lang="pt-BR" dirty="0"/>
              <a:t>texto, seja no âmbito da leitura seja no âmbito da escritura. </a:t>
            </a:r>
            <a:endParaRPr lang="pt-BR" dirty="0" smtClean="0"/>
          </a:p>
          <a:p>
            <a:pPr algn="just"/>
            <a:r>
              <a:rPr lang="pt-BR" dirty="0"/>
              <a:t>Em segundo lugar, o conhecimento científico depende </a:t>
            </a:r>
            <a:r>
              <a:rPr lang="pt-BR" dirty="0" smtClean="0"/>
              <a:t>da </a:t>
            </a:r>
            <a:r>
              <a:rPr lang="pt-BR" dirty="0"/>
              <a:t>publicação de textos escritos. </a:t>
            </a:r>
            <a:endParaRPr lang="pt-BR" dirty="0" smtClean="0"/>
          </a:p>
          <a:p>
            <a:pPr algn="just"/>
            <a:r>
              <a:rPr lang="pt-BR" dirty="0"/>
              <a:t>Em terceiro lugar, o conhecimento científico também depende da política de financiamento de bolsas de iniciação científica, de bolsas de pós-graduação e de projetos de pesquisa. </a:t>
            </a:r>
          </a:p>
        </p:txBody>
      </p:sp>
    </p:spTree>
    <p:extLst>
      <p:ext uri="{BB962C8B-B14F-4D97-AF65-F5344CB8AC3E}">
        <p14:creationId xmlns:p14="http://schemas.microsoft.com/office/powerpoint/2010/main" val="221570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2. POR </a:t>
            </a:r>
            <a:r>
              <a:rPr lang="pt-BR" sz="3200" b="1" dirty="0"/>
              <a:t>QUE OS USOS DA LINGUAGEM, NA ESFERA ACADÊMICA, APRESENTAM CARACTERÍSTICAS PECULIARES?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dois </a:t>
            </a:r>
            <a:r>
              <a:rPr lang="pt-BR" dirty="0"/>
              <a:t>aspectos primordiais: </a:t>
            </a:r>
            <a:endParaRPr lang="pt-BR" dirty="0" smtClean="0"/>
          </a:p>
          <a:p>
            <a:pPr marL="0" indent="0" algn="ctr">
              <a:buNone/>
            </a:pPr>
            <a:r>
              <a:rPr lang="pt-BR" sz="3600" dirty="0" smtClean="0"/>
              <a:t>a </a:t>
            </a:r>
            <a:r>
              <a:rPr lang="pt-BR" sz="3600" dirty="0"/>
              <a:t>busca da clareza e a exigência da padronização.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46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CLAREZA TEXTUAL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pesquisador</a:t>
            </a:r>
            <a:r>
              <a:rPr lang="pt-BR" dirty="0"/>
              <a:t>, na condição de produtor de textos, deve sempre se preocupar em se fazer entender do melhor modo possível. Para isso, precisa, ao redigir, acionar uma série de qualidades associadas à clareza, como a simplicidade, a concisão, a precisão, a objetividade e a coerência. Associemos, ainda, a correção da linguagem conforme as convenções da norma padrão. </a:t>
            </a:r>
          </a:p>
        </p:txBody>
      </p:sp>
    </p:spTree>
    <p:extLst>
      <p:ext uri="{BB962C8B-B14F-4D97-AF65-F5344CB8AC3E}">
        <p14:creationId xmlns:p14="http://schemas.microsoft.com/office/powerpoint/2010/main" val="38033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CLAREZA TEXTUAL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Selecionar palavras de modo preciso.</a:t>
            </a:r>
          </a:p>
          <a:p>
            <a:pPr algn="just"/>
            <a:r>
              <a:rPr lang="pt-BR" dirty="0" smtClean="0"/>
              <a:t>Construir frases que não gerem ambiguidade.</a:t>
            </a:r>
          </a:p>
          <a:p>
            <a:pPr algn="just"/>
            <a:r>
              <a:rPr lang="pt-BR" dirty="0" smtClean="0"/>
              <a:t>Não produzir sentenças </a:t>
            </a:r>
            <a:r>
              <a:rPr lang="pt-BR" dirty="0"/>
              <a:t>extremamente longas, dificultando a </a:t>
            </a:r>
            <a:r>
              <a:rPr lang="pt-BR" dirty="0" smtClean="0"/>
              <a:t>compreensão; </a:t>
            </a:r>
            <a:r>
              <a:rPr lang="pt-BR" dirty="0"/>
              <a:t>nem quebradas, sem a completude necessária ao </a:t>
            </a:r>
            <a:r>
              <a:rPr lang="pt-BR" dirty="0" smtClean="0"/>
              <a:t>entendimento; nem </a:t>
            </a:r>
            <a:r>
              <a:rPr lang="pt-BR" dirty="0"/>
              <a:t>extremamente curtas, impossibilitando o desenvolvimento de raciocínios mais </a:t>
            </a:r>
            <a:r>
              <a:rPr lang="pt-BR" dirty="0" smtClean="0"/>
              <a:t>complexos. </a:t>
            </a:r>
          </a:p>
          <a:p>
            <a:pPr algn="just"/>
            <a:r>
              <a:rPr lang="pt-BR" dirty="0" smtClean="0"/>
              <a:t>Desenvolver </a:t>
            </a:r>
            <a:r>
              <a:rPr lang="pt-BR" dirty="0"/>
              <a:t>os parágrafos em torno de uma ideia central, facilmente recuperada pelo leitor. </a:t>
            </a:r>
            <a:endParaRPr lang="pt-BR" dirty="0" smtClean="0"/>
          </a:p>
          <a:p>
            <a:pPr algn="just"/>
            <a:r>
              <a:rPr lang="pt-BR" dirty="0"/>
              <a:t>Segmentar o texto, nomeando as seções e as subseções, e articular, com o auxílio de mecanismos coesivos, uma progressão bem marcada do tema. 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0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EXIGÊNCIA DA PADRONIZAÇÃO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Conhecer </a:t>
            </a:r>
            <a:r>
              <a:rPr lang="pt-BR" dirty="0"/>
              <a:t>tanto as convenções mais específicas de cada gênero </a:t>
            </a:r>
            <a:r>
              <a:rPr lang="pt-BR" dirty="0" smtClean="0"/>
              <a:t>acadêmico (propósito comunicativo, movimentos retóricos e estilo) </a:t>
            </a:r>
            <a:r>
              <a:rPr lang="pt-BR" dirty="0"/>
              <a:t>quanto as convenções da Associação Brasileira de Normas Técnicas – </a:t>
            </a:r>
            <a:r>
              <a:rPr lang="pt-BR" dirty="0" smtClean="0"/>
              <a:t>ABNT (</a:t>
            </a:r>
            <a:r>
              <a:rPr lang="pt-BR" dirty="0"/>
              <a:t>modos de elaborar uma citação ou o modo de compor as </a:t>
            </a:r>
            <a:r>
              <a:rPr lang="pt-BR" dirty="0" smtClean="0"/>
              <a:t>referências), </a:t>
            </a:r>
            <a:r>
              <a:rPr lang="pt-BR" dirty="0"/>
              <a:t>destinadas à produção acadêmica. </a:t>
            </a:r>
          </a:p>
        </p:txBody>
      </p:sp>
    </p:spTree>
    <p:extLst>
      <p:ext uri="{BB962C8B-B14F-4D97-AF65-F5344CB8AC3E}">
        <p14:creationId xmlns:p14="http://schemas.microsoft.com/office/powerpoint/2010/main" val="4108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1219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Orgânico</vt:lpstr>
      <vt:lpstr>Especialização em Gestão de Programas e Projetos de Esporte e de Lazer na Escola Metodologia de Pesquisa I Prof. Dr. Ayres Charles Produção Acadêmica:</vt:lpstr>
      <vt:lpstr>Justifique por que os excertos abaixo, adaptados de artigos científicos, apresentam problemas no que se refere às convenções estilísticas da linguagem na esfera acadêmica. </vt:lpstr>
      <vt:lpstr>Justifique por que os excertos abaixo, adaptados de artigos científicos, apresentam problemas no que se refere às convenções estilísticas da linguagem na esfera acadêmica. </vt:lpstr>
      <vt:lpstr>Justifique por que os excertos abaixo, adaptados de artigos científicos, apresentam problemas no que se refere às convenções estilísticas da linguagem na esfera acadêmica. </vt:lpstr>
      <vt:lpstr>1. POR QUE AS HABILIDADES DE LEITURA E DE PRODUÇÃO DE TEXTOS SÃO IMPRESCINDÍVEIS À CONSTRUÇÃO E À CIRCULAÇÃO SOCIAL DO CONHECIMENTO CIENTÍFICO? </vt:lpstr>
      <vt:lpstr>2. POR QUE OS USOS DA LINGUAGEM, NA ESFERA ACADÊMICA, APRESENTAM CARACTERÍSTICAS PECULIARES? </vt:lpstr>
      <vt:lpstr>CLAREZA TEXTUAL</vt:lpstr>
      <vt:lpstr>CLAREZA TEXTUAL</vt:lpstr>
      <vt:lpstr>EXIGÊNCIA DA PADRONIZAÇÃO</vt:lpstr>
      <vt:lpstr>ESCOLHA ESTILÍSTICA</vt:lpstr>
      <vt:lpstr>(ilustração 1/4)</vt:lpstr>
      <vt:lpstr>(ilustração 2/4)</vt:lpstr>
      <vt:lpstr>(ilustração 3/4)</vt:lpstr>
      <vt:lpstr>(ilustração 4/4)</vt:lpstr>
      <vt:lpstr>3. POR QUE É NECESSÁRIO CITAR O DISCURSO ALHEIO EM TEXTOS ACADÊMICOS?</vt:lpstr>
      <vt:lpstr>4. POR QUE HÁ VÁRIOS GÊNEROS EM CIRCULAÇÃO NA ESFERA ACADÊMICA?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Produção Acadêmica</dc:title>
  <dc:creator>Ayres Charles de Oliveira Nogueira</dc:creator>
  <cp:lastModifiedBy>Ayres Charles de Oliveira Nogueira</cp:lastModifiedBy>
  <cp:revision>16</cp:revision>
  <dcterms:created xsi:type="dcterms:W3CDTF">2015-10-22T12:57:02Z</dcterms:created>
  <dcterms:modified xsi:type="dcterms:W3CDTF">2015-10-22T17:21:29Z</dcterms:modified>
</cp:coreProperties>
</file>