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64" r:id="rId16"/>
    <p:sldId id="275" r:id="rId17"/>
    <p:sldId id="273" r:id="rId18"/>
    <p:sldId id="274" r:id="rId19"/>
    <p:sldId id="272" r:id="rId20"/>
    <p:sldId id="277" r:id="rId21"/>
    <p:sldId id="276" r:id="rId22"/>
    <p:sldId id="266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89587" autoAdjust="0"/>
  </p:normalViewPr>
  <p:slideViewPr>
    <p:cSldViewPr snapToGrid="0">
      <p:cViewPr varScale="1">
        <p:scale>
          <a:sx n="67" d="100"/>
          <a:sy n="6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6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95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9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6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74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4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5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5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3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1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6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3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8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6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9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574A96-8ACC-44D0-841C-92CCA58340E1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F9D630-BE3C-4250-AE13-C9E6FD2562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1400" b="1" dirty="0"/>
              <a:t>Especialização em Gestão de Programas e Projetos de Esporte e de Lazer na Escola</a:t>
            </a:r>
            <a:br>
              <a:rPr lang="pt-BR" sz="1400" b="1" dirty="0"/>
            </a:br>
            <a:r>
              <a:rPr lang="pt-BR" sz="1400" b="1" dirty="0"/>
              <a:t>Metodologia de Pesquisa I</a:t>
            </a:r>
            <a:br>
              <a:rPr lang="pt-BR" sz="1400" b="1" dirty="0"/>
            </a:br>
            <a:r>
              <a:rPr lang="pt-BR" sz="1400" b="1" dirty="0"/>
              <a:t>Prof. Dr. Ayres Charles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dirty="0" smtClean="0"/>
              <a:t>Projeto de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1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EVITAR A DEFINIÇÃO DE PROBLEMAS</a:t>
            </a:r>
            <a:br>
              <a:rPr lang="pt-BR" dirty="0" smtClean="0"/>
            </a:br>
            <a:r>
              <a:rPr lang="pt-BR" i="1" dirty="0" smtClean="0">
                <a:solidFill>
                  <a:srgbClr val="00B050"/>
                </a:solidFill>
              </a:rPr>
              <a:t>tautológicos</a:t>
            </a:r>
            <a:r>
              <a:rPr lang="pt-BR" dirty="0"/>
              <a:t>, </a:t>
            </a:r>
            <a:r>
              <a:rPr lang="pt-BR" i="1" dirty="0"/>
              <a:t>indemonstráveis </a:t>
            </a:r>
            <a:r>
              <a:rPr lang="pt-BR" dirty="0"/>
              <a:t>ou </a:t>
            </a:r>
            <a:r>
              <a:rPr lang="pt-BR" i="1" dirty="0"/>
              <a:t>irrefutáveis</a:t>
            </a:r>
            <a:r>
              <a:rPr lang="pt-BR" dirty="0"/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“Tautológico </a:t>
            </a:r>
            <a:r>
              <a:rPr lang="pt-BR" dirty="0"/>
              <a:t>seria, por exemplo, fazer um estudo para mostrar que os pobres não </a:t>
            </a:r>
            <a:r>
              <a:rPr lang="pt-BR" dirty="0" smtClean="0"/>
              <a:t>têm poder</a:t>
            </a:r>
            <a:r>
              <a:rPr lang="pt-BR" dirty="0"/>
              <a:t>, ou que o Brasil é um país dependente. Tautológica é toda expressão em que </a:t>
            </a:r>
            <a:r>
              <a:rPr lang="pt-BR" dirty="0" smtClean="0"/>
              <a:t>o atributo </a:t>
            </a:r>
            <a:r>
              <a:rPr lang="pt-BR" dirty="0"/>
              <a:t>repete o sujeito (“o sal é salgado”) ou que é redundante, de modo a </a:t>
            </a:r>
            <a:r>
              <a:rPr lang="pt-BR" dirty="0" smtClean="0"/>
              <a:t>pretender explicar </a:t>
            </a:r>
            <a:r>
              <a:rPr lang="pt-BR" dirty="0"/>
              <a:t>algo se repetindo as definições já ditas, num pensamento circular que </a:t>
            </a:r>
            <a:r>
              <a:rPr lang="pt-BR" dirty="0" smtClean="0"/>
              <a:t>nada acrescenta</a:t>
            </a:r>
            <a:r>
              <a:rPr lang="pt-BR" dirty="0"/>
              <a:t>, pois usa termos distintos, porém de mesmo conteúdo ou sentido, </a:t>
            </a:r>
            <a:r>
              <a:rPr lang="pt-BR" dirty="0" smtClean="0"/>
              <a:t>para justificar </a:t>
            </a:r>
            <a:r>
              <a:rPr lang="pt-BR" dirty="0"/>
              <a:t>uma afirmação que se pretende que seja verdadeira. Erro lógico e </a:t>
            </a:r>
            <a:r>
              <a:rPr lang="pt-BR" dirty="0" smtClean="0"/>
              <a:t>recurso retórico</a:t>
            </a:r>
            <a:r>
              <a:rPr lang="pt-BR" dirty="0"/>
              <a:t>, portanto. Uma pesquisa que vise dizer o que já foi dito ou que vise </a:t>
            </a:r>
            <a:r>
              <a:rPr lang="pt-BR" dirty="0" smtClean="0"/>
              <a:t>demonstrar algo </a:t>
            </a:r>
            <a:r>
              <a:rPr lang="pt-BR" dirty="0"/>
              <a:t>evidente em si não merece nossa dedicação. Não seria tautológico, no entanto, </a:t>
            </a:r>
            <a:r>
              <a:rPr lang="pt-BR" dirty="0" smtClean="0"/>
              <a:t>tratar de </a:t>
            </a:r>
            <a:r>
              <a:rPr lang="pt-BR" dirty="0"/>
              <a:t>mostrar a existência de estruturas variantes de poder no interior de populações pobres</a:t>
            </a:r>
            <a:r>
              <a:rPr lang="pt-BR" dirty="0" smtClean="0"/>
              <a:t>, ou </a:t>
            </a:r>
            <a:r>
              <a:rPr lang="pt-BR" dirty="0"/>
              <a:t>analisar a variação de dependência econômica do país nos últimos vinte </a:t>
            </a:r>
            <a:r>
              <a:rPr lang="pt-BR" dirty="0" smtClean="0"/>
              <a:t>anos”. (ECO, 1977)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5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EVITAR A DEFINIÇÃO DE PROBLEMAS</a:t>
            </a:r>
            <a:br>
              <a:rPr lang="pt-BR" dirty="0"/>
            </a:br>
            <a:r>
              <a:rPr lang="pt-BR" i="1" dirty="0"/>
              <a:t>tautológicos</a:t>
            </a:r>
            <a:r>
              <a:rPr lang="pt-BR" dirty="0"/>
              <a:t>, </a:t>
            </a:r>
            <a:r>
              <a:rPr lang="pt-BR" i="1" dirty="0">
                <a:solidFill>
                  <a:srgbClr val="00B050"/>
                </a:solidFill>
              </a:rPr>
              <a:t>indemonstráveis</a:t>
            </a:r>
            <a:r>
              <a:rPr lang="pt-BR" i="1" dirty="0"/>
              <a:t> </a:t>
            </a:r>
            <a:r>
              <a:rPr lang="pt-BR" dirty="0"/>
              <a:t>ou </a:t>
            </a:r>
            <a:r>
              <a:rPr lang="pt-BR" i="1" dirty="0"/>
              <a:t>irrefutáveis</a:t>
            </a:r>
            <a:r>
              <a:rPr lang="pt-BR" dirty="0"/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“Indemonstráveis </a:t>
            </a:r>
            <a:r>
              <a:rPr lang="pt-BR" dirty="0"/>
              <a:t>são aquelas questões que, por definição, escapam à verificação </a:t>
            </a:r>
            <a:r>
              <a:rPr lang="pt-BR" dirty="0" smtClean="0"/>
              <a:t>empírica – </a:t>
            </a:r>
            <a:r>
              <a:rPr lang="pt-BR" dirty="0"/>
              <a:t>por exemplo, as teorias </a:t>
            </a:r>
            <a:r>
              <a:rPr lang="pt-BR" dirty="0" err="1"/>
              <a:t>conspiracionais</a:t>
            </a:r>
            <a:r>
              <a:rPr lang="pt-BR" dirty="0"/>
              <a:t> sobre a realidade social, que são </a:t>
            </a:r>
            <a:r>
              <a:rPr lang="pt-BR" dirty="0" smtClean="0"/>
              <a:t>aparentemente tanto </a:t>
            </a:r>
            <a:r>
              <a:rPr lang="pt-BR" dirty="0"/>
              <a:t>mais “comprovadas” quanto menos dados existem (porque os bons </a:t>
            </a:r>
            <a:r>
              <a:rPr lang="pt-BR" dirty="0" smtClean="0"/>
              <a:t>conspiradores jamais </a:t>
            </a:r>
            <a:r>
              <a:rPr lang="pt-BR" dirty="0"/>
              <a:t>deixam pistas!). Ou sobre objetos que escapam à </a:t>
            </a:r>
            <a:r>
              <a:rPr lang="pt-BR" dirty="0" smtClean="0"/>
              <a:t>verificação </a:t>
            </a:r>
            <a:r>
              <a:rPr lang="pt-BR" dirty="0"/>
              <a:t>empírica. </a:t>
            </a:r>
            <a:r>
              <a:rPr lang="pt-BR" dirty="0" smtClean="0"/>
              <a:t>Observe que </a:t>
            </a:r>
            <a:r>
              <a:rPr lang="pt-BR" dirty="0"/>
              <a:t>não se trata de afirmar que somente o conhecimento científico, por se apoiar </a:t>
            </a:r>
            <a:r>
              <a:rPr lang="pt-BR" dirty="0" smtClean="0"/>
              <a:t>em </a:t>
            </a:r>
            <a:r>
              <a:rPr lang="pt-BR" dirty="0"/>
              <a:t>verificação empírica, é verdadeiro ou válido, mas uma pesquisa não pode receber </a:t>
            </a:r>
            <a:r>
              <a:rPr lang="pt-BR" dirty="0" smtClean="0"/>
              <a:t>o </a:t>
            </a:r>
            <a:r>
              <a:rPr lang="pt-BR" i="1" dirty="0" smtClean="0"/>
              <a:t>status </a:t>
            </a:r>
            <a:r>
              <a:rPr lang="pt-BR" dirty="0"/>
              <a:t>de científica se não faz “conexão” com o universo </a:t>
            </a:r>
            <a:r>
              <a:rPr lang="pt-BR" dirty="0" smtClean="0"/>
              <a:t>empírico”. (ECO, 1977)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886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EVITAR A DEFINIÇÃO DE PROBLEMAS</a:t>
            </a:r>
            <a:br>
              <a:rPr lang="pt-BR" dirty="0"/>
            </a:br>
            <a:r>
              <a:rPr lang="pt-BR" i="1" dirty="0"/>
              <a:t>tautológicos</a:t>
            </a:r>
            <a:r>
              <a:rPr lang="pt-BR" dirty="0"/>
              <a:t>, </a:t>
            </a:r>
            <a:r>
              <a:rPr lang="pt-BR" i="1" dirty="0"/>
              <a:t>indemonstráveis </a:t>
            </a:r>
            <a:r>
              <a:rPr lang="pt-BR" dirty="0"/>
              <a:t>ou </a:t>
            </a:r>
            <a:r>
              <a:rPr lang="pt-BR" i="1" dirty="0">
                <a:solidFill>
                  <a:srgbClr val="00B050"/>
                </a:solidFill>
              </a:rPr>
              <a:t>irrefutáveis</a:t>
            </a:r>
            <a:r>
              <a:rPr lang="pt-BR" dirty="0"/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“Irrefutável </a:t>
            </a:r>
            <a:r>
              <a:rPr lang="pt-BR" dirty="0"/>
              <a:t>seria, por exemplo, um projeto sobre a semelhança (ou diferença) </a:t>
            </a:r>
            <a:r>
              <a:rPr lang="pt-BR" dirty="0" smtClean="0"/>
              <a:t>entre homens </a:t>
            </a:r>
            <a:r>
              <a:rPr lang="pt-BR" dirty="0"/>
              <a:t>e mulheres, sem maiores explicações sobre a variação do conceito de </a:t>
            </a:r>
            <a:r>
              <a:rPr lang="pt-BR" dirty="0" smtClean="0"/>
              <a:t>igualdade (</a:t>
            </a:r>
            <a:r>
              <a:rPr lang="pt-BR" dirty="0"/>
              <a:t>ou semelhança). Não se faz pesquisa – de natureza científica – para discorrer </a:t>
            </a:r>
            <a:r>
              <a:rPr lang="pt-BR" dirty="0" smtClean="0"/>
              <a:t>sobre proposições </a:t>
            </a:r>
            <a:r>
              <a:rPr lang="pt-BR" dirty="0"/>
              <a:t>irrefutáveis. Só é científica uma proposição refutável</a:t>
            </a:r>
            <a:r>
              <a:rPr lang="pt-BR" dirty="0" smtClean="0"/>
              <a:t>!” (</a:t>
            </a:r>
            <a:r>
              <a:rPr lang="pt-BR" dirty="0"/>
              <a:t>ECO, 1977)</a:t>
            </a:r>
          </a:p>
        </p:txBody>
      </p:sp>
    </p:spTree>
    <p:extLst>
      <p:ext uri="{BB962C8B-B14F-4D97-AF65-F5344CB8AC3E}">
        <p14:creationId xmlns:p14="http://schemas.microsoft.com/office/powerpoint/2010/main" val="286746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EVITAR A DEFINIÇÃO DE PROBLEMAS</a:t>
            </a:r>
            <a:br>
              <a:rPr lang="pt-BR" dirty="0"/>
            </a:br>
            <a:r>
              <a:rPr lang="pt-BR" i="1" dirty="0"/>
              <a:t>tautológicos</a:t>
            </a:r>
            <a:r>
              <a:rPr lang="pt-BR" dirty="0"/>
              <a:t>, </a:t>
            </a:r>
            <a:r>
              <a:rPr lang="pt-BR" i="1" dirty="0"/>
              <a:t>indemonstráveis </a:t>
            </a:r>
            <a:r>
              <a:rPr lang="pt-BR" dirty="0"/>
              <a:t>o</a:t>
            </a:r>
            <a:r>
              <a:rPr lang="pt-BR" dirty="0">
                <a:solidFill>
                  <a:schemeClr val="tx2"/>
                </a:solidFill>
              </a:rPr>
              <a:t>u </a:t>
            </a:r>
            <a:r>
              <a:rPr lang="pt-BR" i="1" dirty="0">
                <a:solidFill>
                  <a:schemeClr val="tx2"/>
                </a:solidFill>
              </a:rPr>
              <a:t>irrefutáveis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Deve-se </a:t>
            </a:r>
            <a:r>
              <a:rPr lang="pt-BR" dirty="0"/>
              <a:t>analisar como as coisas </a:t>
            </a:r>
            <a:r>
              <a:rPr lang="pt-BR" b="1" i="1" dirty="0"/>
              <a:t>variam</a:t>
            </a:r>
            <a:r>
              <a:rPr lang="pt-BR" dirty="0"/>
              <a:t>, e não como as coisas são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“[...] em </a:t>
            </a:r>
            <a:r>
              <a:rPr lang="pt-BR" dirty="0"/>
              <a:t>um estudo sobre </a:t>
            </a:r>
            <a:r>
              <a:rPr lang="pt-BR" dirty="0" smtClean="0"/>
              <a:t>marginalidade social</a:t>
            </a:r>
            <a:r>
              <a:rPr lang="pt-BR" dirty="0"/>
              <a:t>, é importante saber se determinada condição econômica produz mais marginalidade </a:t>
            </a:r>
            <a:r>
              <a:rPr lang="pt-BR" dirty="0" smtClean="0"/>
              <a:t>do que </a:t>
            </a:r>
            <a:r>
              <a:rPr lang="pt-BR" dirty="0"/>
              <a:t>outra, ou se certo tipo de marginalidade produz mais ou menos </a:t>
            </a:r>
            <a:r>
              <a:rPr lang="pt-BR" dirty="0" err="1"/>
              <a:t>conseqüências</a:t>
            </a:r>
            <a:r>
              <a:rPr lang="pt-BR" dirty="0"/>
              <a:t> (e quais) </a:t>
            </a:r>
            <a:r>
              <a:rPr lang="pt-BR" dirty="0" smtClean="0"/>
              <a:t>do que </a:t>
            </a:r>
            <a:r>
              <a:rPr lang="pt-BR" dirty="0"/>
              <a:t>outra. Mas não faz muito sentido estudar “o que é” a marginalidade (ou, da mesma forma, </a:t>
            </a:r>
            <a:r>
              <a:rPr lang="pt-BR" dirty="0" smtClean="0"/>
              <a:t>o que </a:t>
            </a:r>
            <a:r>
              <a:rPr lang="pt-BR" dirty="0"/>
              <a:t>“é” a dependência, o que “são” as classes sociais etc.). As definições </a:t>
            </a:r>
            <a:r>
              <a:rPr lang="pt-BR" dirty="0" smtClean="0"/>
              <a:t>conceituais normalmente </a:t>
            </a:r>
            <a:r>
              <a:rPr lang="pt-BR" dirty="0"/>
              <a:t>se desenvolvem pela acumulação de conhecimento empírico sobre </a:t>
            </a:r>
            <a:r>
              <a:rPr lang="pt-BR" dirty="0" smtClean="0"/>
              <a:t>determinado assunto. </a:t>
            </a:r>
            <a:r>
              <a:rPr lang="pt-BR" dirty="0"/>
              <a:t>(ECO, 1977)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48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TEMAS CONCEITUAIS OU TEÓRICOS NÃO DEVEM SER PESQUISADOS?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Pode, sim, em pelo menos, duas situações “[...] a </a:t>
            </a:r>
            <a:r>
              <a:rPr lang="pt-BR" dirty="0"/>
              <a:t>primeira se refere à variação do conceito na literatura, ou entre grupos </a:t>
            </a:r>
            <a:r>
              <a:rPr lang="pt-BR" dirty="0" smtClean="0"/>
              <a:t>sociais determinados</a:t>
            </a:r>
            <a:r>
              <a:rPr lang="pt-BR" dirty="0"/>
              <a:t>. Neste caso, o que se estuda é a variação de sentido do conceito, ou </a:t>
            </a:r>
            <a:r>
              <a:rPr lang="pt-BR" dirty="0" smtClean="0"/>
              <a:t>das ideologias </a:t>
            </a:r>
            <a:r>
              <a:rPr lang="pt-BR" dirty="0"/>
              <a:t>a seu respeito. Por exemplo, a pergunta sobre o que </a:t>
            </a:r>
            <a:r>
              <a:rPr lang="pt-BR" dirty="0" smtClean="0"/>
              <a:t>‘é’ </a:t>
            </a:r>
            <a:r>
              <a:rPr lang="pt-BR" dirty="0"/>
              <a:t>a democracia é </a:t>
            </a:r>
            <a:r>
              <a:rPr lang="pt-BR" dirty="0" smtClean="0"/>
              <a:t>uma questão </a:t>
            </a:r>
            <a:r>
              <a:rPr lang="pt-BR" dirty="0"/>
              <a:t>estritamente filosófica; mas a pergunta sobre as diversas acepções que o </a:t>
            </a:r>
            <a:r>
              <a:rPr lang="pt-BR" dirty="0" smtClean="0"/>
              <a:t>conceito assume </a:t>
            </a:r>
            <a:r>
              <a:rPr lang="pt-BR" dirty="0"/>
              <a:t>para diferentes grupos sociais ou períodos históricos é um tema de </a:t>
            </a:r>
            <a:r>
              <a:rPr lang="pt-BR" dirty="0" smtClean="0"/>
              <a:t>teoria sociológica </a:t>
            </a:r>
            <a:r>
              <a:rPr lang="pt-BR" dirty="0"/>
              <a:t>e política</a:t>
            </a:r>
            <a:r>
              <a:rPr lang="pt-BR" dirty="0" smtClean="0"/>
              <a:t>. A </a:t>
            </a:r>
            <a:r>
              <a:rPr lang="pt-BR" dirty="0"/>
              <a:t>segunda se refere ao âmbito de variação do conceito: dada uma acepção determinada </a:t>
            </a:r>
            <a:r>
              <a:rPr lang="pt-BR" dirty="0" smtClean="0"/>
              <a:t>de democracia</a:t>
            </a:r>
            <a:r>
              <a:rPr lang="pt-BR" dirty="0"/>
              <a:t>, é possível perguntar em que medida diversos países, e diversas </a:t>
            </a:r>
            <a:r>
              <a:rPr lang="pt-BR" dirty="0" smtClean="0"/>
              <a:t>épocas históricas</a:t>
            </a:r>
            <a:r>
              <a:rPr lang="pt-BR" dirty="0"/>
              <a:t>, se aproximam ou se afastam dela. Como se criássemos um parâmetro por </a:t>
            </a:r>
            <a:r>
              <a:rPr lang="pt-BR" dirty="0" smtClean="0"/>
              <a:t>meio do </a:t>
            </a:r>
            <a:r>
              <a:rPr lang="pt-BR" dirty="0"/>
              <a:t>qual medirmos certas variações: a </a:t>
            </a:r>
            <a:r>
              <a:rPr lang="pt-BR" dirty="0" err="1"/>
              <a:t>idéia</a:t>
            </a:r>
            <a:r>
              <a:rPr lang="pt-BR" dirty="0"/>
              <a:t> de </a:t>
            </a:r>
            <a:r>
              <a:rPr lang="pt-BR" dirty="0" smtClean="0"/>
              <a:t>‘tipo ideal’ </a:t>
            </a:r>
            <a:r>
              <a:rPr lang="pt-BR" dirty="0"/>
              <a:t>em sociologia se </a:t>
            </a:r>
            <a:r>
              <a:rPr lang="pt-BR" dirty="0" smtClean="0"/>
              <a:t>aproxima disso</a:t>
            </a:r>
            <a:r>
              <a:rPr lang="pt-BR" dirty="0"/>
              <a:t>, pois como o definiu Max Weber, o tipo ideal é um exagero de certos traços </a:t>
            </a:r>
            <a:r>
              <a:rPr lang="pt-BR" dirty="0" smtClean="0"/>
              <a:t>da realidade </a:t>
            </a:r>
            <a:r>
              <a:rPr lang="pt-BR" dirty="0"/>
              <a:t>social empírica com o intuito de percebermos sua forma </a:t>
            </a:r>
            <a:r>
              <a:rPr lang="pt-BR" dirty="0" smtClean="0"/>
              <a:t>‘pura’, </a:t>
            </a:r>
            <a:r>
              <a:rPr lang="pt-BR" dirty="0"/>
              <a:t>ou seja, ideal, </a:t>
            </a:r>
            <a:r>
              <a:rPr lang="pt-BR" dirty="0" smtClean="0"/>
              <a:t>e daí </a:t>
            </a:r>
            <a:r>
              <a:rPr lang="pt-BR" dirty="0"/>
              <a:t>podermos a ela estabelecer </a:t>
            </a:r>
            <a:r>
              <a:rPr lang="pt-BR" dirty="0" smtClean="0"/>
              <a:t>comparações”. (ECO</a:t>
            </a:r>
            <a:r>
              <a:rPr lang="pt-BR" dirty="0"/>
              <a:t>, 1977)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2831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QUESTÃO DE PESQUISA</a:t>
            </a:r>
            <a:br>
              <a:rPr lang="pt-BR" dirty="0" smtClean="0"/>
            </a:br>
            <a:r>
              <a:rPr lang="pt-BR" b="1" dirty="0"/>
              <a:t>“o que eu quero saber sobre o tema?”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Uma </a:t>
            </a:r>
            <a:r>
              <a:rPr lang="pt-BR" dirty="0"/>
              <a:t>pesquisa </a:t>
            </a:r>
            <a:r>
              <a:rPr lang="pt-BR" dirty="0" smtClean="0"/>
              <a:t>relevante, </a:t>
            </a:r>
            <a:r>
              <a:rPr lang="pt-BR" dirty="0"/>
              <a:t>que gere desdobramentos </a:t>
            </a:r>
            <a:r>
              <a:rPr lang="pt-BR" dirty="0" smtClean="0"/>
              <a:t>nas esferas social e científica, exige que </a:t>
            </a:r>
            <a:r>
              <a:rPr lang="pt-BR" dirty="0"/>
              <a:t>o pesquisador consiga elaborar </a:t>
            </a:r>
            <a:r>
              <a:rPr lang="pt-BR" dirty="0" smtClean="0"/>
              <a:t>questões importantes </a:t>
            </a:r>
            <a:r>
              <a:rPr lang="pt-BR" dirty="0"/>
              <a:t>dentro da temática </a:t>
            </a:r>
            <a:r>
              <a:rPr lang="pt-BR" dirty="0" smtClean="0"/>
              <a:t>escolhida.</a:t>
            </a:r>
          </a:p>
          <a:p>
            <a:pPr algn="just"/>
            <a:r>
              <a:rPr lang="pt-BR" dirty="0" smtClean="0"/>
              <a:t>A elaboração da pergunta </a:t>
            </a:r>
            <a:r>
              <a:rPr lang="pt-BR" dirty="0"/>
              <a:t>de pesquisa é a primeira </a:t>
            </a:r>
            <a:r>
              <a:rPr lang="pt-BR" dirty="0" smtClean="0"/>
              <a:t>fase </a:t>
            </a:r>
            <a:r>
              <a:rPr lang="pt-BR" dirty="0"/>
              <a:t>na realização de um trabalho científico. </a:t>
            </a:r>
            <a:r>
              <a:rPr lang="pt-BR" dirty="0" smtClean="0"/>
              <a:t>Ela revela o </a:t>
            </a:r>
            <a:r>
              <a:rPr lang="pt-BR" dirty="0"/>
              <a:t>objeto de estudo ou objeto da </a:t>
            </a:r>
            <a:r>
              <a:rPr lang="pt-BR" dirty="0" smtClean="0"/>
              <a:t>pesquisa, sinalizando </a:t>
            </a:r>
            <a:r>
              <a:rPr lang="pt-BR" dirty="0"/>
              <a:t>os tipos de dados a serem coletados e o tipo de estudo a ser </a:t>
            </a:r>
            <a:r>
              <a:rPr lang="pt-BR" dirty="0" smtClean="0"/>
              <a:t>realizado. </a:t>
            </a:r>
          </a:p>
          <a:p>
            <a:pPr algn="just"/>
            <a:r>
              <a:rPr lang="pt-BR" dirty="0" smtClean="0"/>
              <a:t>Aspectos necessários à questão de pesquisa: formulada de modo interrogativo, com nicho específico, claro, empírico, suscetível de solução e delimitado a uma dimensão viável.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89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55093" y="805217"/>
            <a:ext cx="10809026" cy="5070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smtClean="0"/>
              <a:t>          O que diferencia esse quadro dos momentos anteriores? Que problemas podemos identificar nesse contexto? Quais são as reais contribuições que tais projetos podem dar ao público envolvido?</a:t>
            </a:r>
          </a:p>
          <a:p>
            <a:pPr algn="r"/>
            <a:r>
              <a:rPr lang="pt-BR" sz="2000" dirty="0" smtClean="0"/>
              <a:t>(MELO, 2008)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7461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 tese de </a:t>
            </a:r>
            <a:r>
              <a:rPr lang="pt-BR" dirty="0" err="1" smtClean="0"/>
              <a:t>Ivoneide</a:t>
            </a:r>
            <a:r>
              <a:rPr lang="pt-BR" dirty="0" smtClean="0"/>
              <a:t> e artigo de </a:t>
            </a:r>
            <a:r>
              <a:rPr lang="pt-BR" smtClean="0"/>
              <a:t>Socorro Oliveira</a:t>
            </a: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60060" y="982132"/>
            <a:ext cx="9736537" cy="4722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smtClean="0"/>
              <a:t>          Tendo </a:t>
            </a:r>
            <a:r>
              <a:rPr lang="pt-BR" sz="2000" dirty="0"/>
              <a:t>em vista essa problemática, as perguntas que orientam a nossa reflexão neste painel são: 1) Que contribuições podem trazer os estudos de letramento e gênero para o letramento do professor?; 2) Como desenvolver com os professores práticas de letramento acadêmicas (formação inicial e continuada) que sejam significativas para o trabalho cognitivo, social e político no letramento escolar?; 3) Uma visão canônica do letramento aliada a uma abordagem de gêneros centrada no ensino explícito dos textos valorizados nas culturas dominantes assegura o desenvolvimento da competência leitora e escritora de aprendizes oriundos de variados contextos sociais?; O letramento cultural impacta de igual forma ou garante, de modo integral, a inclusão? </a:t>
            </a:r>
            <a:endParaRPr lang="pt-BR" sz="2000" dirty="0" smtClean="0"/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         Em </a:t>
            </a:r>
            <a:r>
              <a:rPr lang="pt-BR" sz="2000" dirty="0"/>
              <a:t>suma: em face do reconhecimento da diversidade social, dos inúmeros contextos em que as práticas de leitura e escrita ocorrem, dos diferentes modos que as constituem e dos diversos valores que a ela são atribuídos, como tratar o letramento e os gêneros textuais, de modo a provocar impactos na formação docente e na apropriação de práticas letradas significativas pelo aprendiz de língua, favorecendo, naturalmente, a inclusão social? </a:t>
            </a:r>
            <a:endParaRPr lang="pt-BR" sz="2000" dirty="0" smtClean="0"/>
          </a:p>
          <a:p>
            <a:pPr algn="r"/>
            <a:r>
              <a:rPr lang="pt-BR" sz="2000" dirty="0" smtClean="0"/>
              <a:t>(OLIVEIRA, 2010)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9467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64524" y="805218"/>
            <a:ext cx="10126639" cy="53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/>
              <a:t>          </a:t>
            </a:r>
            <a:r>
              <a:rPr lang="pt-BR" sz="2000" dirty="0" smtClean="0"/>
              <a:t>...apresentamos </a:t>
            </a:r>
            <a:r>
              <a:rPr lang="pt-BR" sz="2000" dirty="0"/>
              <a:t>nossa pesquisa, partindo de algumas questões, quais sejam: </a:t>
            </a:r>
          </a:p>
          <a:p>
            <a:pPr lvl="0" algn="just"/>
            <a:r>
              <a:rPr lang="pt-BR" sz="2000" dirty="0" smtClean="0"/>
              <a:t>- qual </a:t>
            </a:r>
            <a:r>
              <a:rPr lang="pt-BR" sz="2000" dirty="0"/>
              <a:t>o impacto do trabalho com projetos de letramento na constituição </a:t>
            </a:r>
            <a:r>
              <a:rPr lang="pt-BR" sz="2000" dirty="0" err="1"/>
              <a:t>identitária</a:t>
            </a:r>
            <a:r>
              <a:rPr lang="pt-BR" sz="2000" dirty="0"/>
              <a:t> de professores e estudantes-agentes de letramento? </a:t>
            </a:r>
          </a:p>
          <a:p>
            <a:pPr lvl="0" algn="just"/>
            <a:r>
              <a:rPr lang="pt-BR" sz="2000" dirty="0" smtClean="0"/>
              <a:t>- </a:t>
            </a:r>
            <a:r>
              <a:rPr lang="pt-BR" sz="2000" dirty="0"/>
              <a:t>como os projetos de letramento podem contribuir para a ressignificação das práticas de letramento escolarizadas? </a:t>
            </a:r>
          </a:p>
          <a:p>
            <a:pPr lvl="0" algn="just"/>
            <a:r>
              <a:rPr lang="pt-BR" sz="2000" dirty="0" smtClean="0"/>
              <a:t>- como </a:t>
            </a:r>
            <a:r>
              <a:rPr lang="pt-BR" sz="2000" dirty="0"/>
              <a:t>se desenvolve a prática da escrita voltada para ação e a mudança social? </a:t>
            </a:r>
          </a:p>
          <a:p>
            <a:pPr lvl="0" algn="just"/>
            <a:r>
              <a:rPr lang="pt-BR" sz="2000" dirty="0" smtClean="0"/>
              <a:t>- que </a:t>
            </a:r>
            <a:r>
              <a:rPr lang="pt-BR" sz="2000" dirty="0"/>
              <a:t>visões de mundo são construídas pelos educandos acerca das ações docentes e discentes, dos procedimentos de ensino e dos conteúdos trabalhados nos projetos de letramento?</a:t>
            </a:r>
          </a:p>
          <a:p>
            <a:pPr algn="just"/>
            <a:r>
              <a:rPr lang="pt-BR" sz="2000" dirty="0" smtClean="0"/>
              <a:t>          Em </a:t>
            </a:r>
            <a:r>
              <a:rPr lang="pt-BR" sz="2000" dirty="0"/>
              <a:t>função das supracitadas questões de pesquisa, elegemos dois objetivos gerais que nortearam nossa investigação: </a:t>
            </a:r>
          </a:p>
          <a:p>
            <a:pPr lvl="0" algn="just"/>
            <a:r>
              <a:rPr lang="pt-BR" sz="2000" dirty="0" smtClean="0"/>
              <a:t>- refletir </a:t>
            </a:r>
            <a:r>
              <a:rPr lang="pt-BR" sz="2000" dirty="0"/>
              <a:t>sobre o papel dos projetos de letramento na ressignificação das práticas de letramento escolar;</a:t>
            </a:r>
          </a:p>
          <a:p>
            <a:pPr lvl="0" algn="just"/>
            <a:r>
              <a:rPr lang="pt-BR" sz="2000" dirty="0" smtClean="0"/>
              <a:t>- investigar </a:t>
            </a:r>
            <a:r>
              <a:rPr lang="pt-BR" sz="2000" dirty="0"/>
              <a:t>como se dá a ação de professores e alunos como agentes de letramento. </a:t>
            </a:r>
          </a:p>
          <a:p>
            <a:pPr algn="r"/>
            <a:r>
              <a:rPr lang="pt-BR" sz="2000" dirty="0" smtClean="0"/>
              <a:t>          (SANTOS, 2012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45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95401" y="1153886"/>
            <a:ext cx="9601195" cy="48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smtClean="0"/>
              <a:t>          Ao </a:t>
            </a:r>
            <a:r>
              <a:rPr lang="pt-BR" sz="2000" dirty="0"/>
              <a:t>pensarmos nas razões que justificam nosso estudo, chegamos às seguintes questões de pesquisa: </a:t>
            </a:r>
          </a:p>
          <a:p>
            <a:pPr algn="just"/>
            <a:r>
              <a:rPr lang="pt-BR" sz="2000" dirty="0" smtClean="0"/>
              <a:t>          (</a:t>
            </a:r>
            <a:r>
              <a:rPr lang="pt-BR" sz="2000" dirty="0"/>
              <a:t>a) que aspectos retóricos são observados em exemplares de MP de coleções de Língua Portuguesa do 1º. ano do Ensino Médio? </a:t>
            </a:r>
          </a:p>
          <a:p>
            <a:pPr algn="just"/>
            <a:r>
              <a:rPr lang="pt-BR" sz="2000" dirty="0" smtClean="0"/>
              <a:t>          (</a:t>
            </a:r>
            <a:r>
              <a:rPr lang="pt-BR" sz="2000" dirty="0"/>
              <a:t>b) qual a percepção de autores e professores de Língua Portuguesa a respeito do MP?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          No </a:t>
            </a:r>
            <a:r>
              <a:rPr lang="pt-BR" sz="2000" dirty="0"/>
              <a:t>sentido de respondermos a essas questões, o objetivo geral desta pesquisa é (</a:t>
            </a:r>
            <a:r>
              <a:rPr lang="pt-BR" sz="2000" dirty="0" err="1"/>
              <a:t>re</a:t>
            </a:r>
            <a:r>
              <a:rPr lang="pt-BR" sz="2000" dirty="0"/>
              <a:t>)conhecer os aspectos </a:t>
            </a:r>
            <a:r>
              <a:rPr lang="pt-BR" sz="2000" dirty="0" err="1"/>
              <a:t>sociorretóricos</a:t>
            </a:r>
            <a:r>
              <a:rPr lang="pt-BR" sz="2000" dirty="0"/>
              <a:t> do </a:t>
            </a:r>
            <a:r>
              <a:rPr lang="pt-BR" sz="2000" i="1" dirty="0"/>
              <a:t>Manual do Professor </a:t>
            </a:r>
            <a:r>
              <a:rPr lang="pt-BR" sz="2000" dirty="0"/>
              <a:t>de LP do 1º. ano do Ensino Médio, entendido neste estudo como gênero textual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r"/>
            <a:endParaRPr lang="pt-BR" sz="2000" dirty="0" smtClean="0"/>
          </a:p>
          <a:p>
            <a:pPr algn="r"/>
            <a:r>
              <a:rPr lang="pt-BR" sz="2000" dirty="0" smtClean="0"/>
              <a:t>(NOGUEIRA, 2014, p. 25)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7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Gênero textual que reúne um conjunto de elementos para estruturar um plano de execução e operacionalizar a aplicação de recursos de qualquer natureza.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1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LISTA DE VERBOS DE NATUREZA QUALITATIVA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3451" y="2771775"/>
            <a:ext cx="2357437" cy="3256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ESPECÍFICOS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Demonstrar;</a:t>
            </a:r>
            <a:br>
              <a:rPr lang="pt-BR" dirty="0"/>
            </a:br>
            <a:r>
              <a:rPr lang="pt-BR" dirty="0"/>
              <a:t>Diferenciar;</a:t>
            </a:r>
            <a:br>
              <a:rPr lang="pt-BR" dirty="0"/>
            </a:br>
            <a:r>
              <a:rPr lang="pt-BR" dirty="0"/>
              <a:t>Distinguir;</a:t>
            </a:r>
            <a:br>
              <a:rPr lang="pt-BR" dirty="0"/>
            </a:br>
            <a:r>
              <a:rPr lang="pt-BR" dirty="0"/>
              <a:t>Comparar;</a:t>
            </a:r>
            <a:br>
              <a:rPr lang="pt-BR" dirty="0"/>
            </a:br>
            <a:r>
              <a:rPr lang="pt-BR" dirty="0"/>
              <a:t>Estabelecer;</a:t>
            </a:r>
            <a:br>
              <a:rPr lang="pt-BR" dirty="0"/>
            </a:br>
            <a:r>
              <a:rPr lang="pt-BR" dirty="0"/>
              <a:t>Indicar;</a:t>
            </a:r>
            <a:br>
              <a:rPr lang="pt-BR" dirty="0"/>
            </a:br>
            <a:r>
              <a:rPr lang="pt-BR" dirty="0"/>
              <a:t>Identificar;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681164" y="2771774"/>
            <a:ext cx="3062287" cy="30898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GERAL: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Conhecer;</a:t>
            </a:r>
            <a:br>
              <a:rPr lang="pt-BR" dirty="0" smtClean="0"/>
            </a:br>
            <a:r>
              <a:rPr lang="pt-BR" dirty="0" smtClean="0"/>
              <a:t>Reconhecer;</a:t>
            </a:r>
            <a:br>
              <a:rPr lang="pt-BR" dirty="0" smtClean="0"/>
            </a:br>
            <a:r>
              <a:rPr lang="pt-BR" dirty="0" smtClean="0"/>
              <a:t>Compreender;</a:t>
            </a:r>
            <a:br>
              <a:rPr lang="pt-BR" dirty="0" smtClean="0"/>
            </a:br>
            <a:r>
              <a:rPr lang="pt-BR" dirty="0" smtClean="0"/>
              <a:t>Desenvolver;</a:t>
            </a:r>
            <a:br>
              <a:rPr lang="pt-BR" dirty="0" smtClean="0"/>
            </a:br>
            <a:r>
              <a:rPr lang="pt-BR" dirty="0" smtClean="0"/>
              <a:t>Entender;</a:t>
            </a:r>
            <a:br>
              <a:rPr lang="pt-BR" dirty="0" smtClean="0"/>
            </a:br>
            <a:r>
              <a:rPr lang="pt-BR" dirty="0" smtClean="0"/>
              <a:t>Aprofundar.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358063" y="2938460"/>
            <a:ext cx="3429000" cy="30898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Explicar; </a:t>
            </a:r>
            <a:br>
              <a:rPr lang="pt-BR" dirty="0" smtClean="0"/>
            </a:br>
            <a:r>
              <a:rPr lang="pt-BR" dirty="0" smtClean="0"/>
              <a:t>Mostrar;</a:t>
            </a:r>
            <a:br>
              <a:rPr lang="pt-BR" dirty="0" smtClean="0"/>
            </a:br>
            <a:r>
              <a:rPr lang="pt-BR" dirty="0" smtClean="0"/>
              <a:t>Apresentar;</a:t>
            </a:r>
            <a:br>
              <a:rPr lang="pt-BR" dirty="0" smtClean="0"/>
            </a:br>
            <a:r>
              <a:rPr lang="pt-BR" dirty="0" smtClean="0"/>
              <a:t>Sugerir;</a:t>
            </a:r>
            <a:br>
              <a:rPr lang="pt-BR" dirty="0" smtClean="0"/>
            </a:br>
            <a:r>
              <a:rPr lang="pt-BR" dirty="0" smtClean="0"/>
              <a:t>Propor;</a:t>
            </a:r>
            <a:br>
              <a:rPr lang="pt-BR" dirty="0" smtClean="0"/>
            </a:br>
            <a:r>
              <a:rPr lang="pt-BR" dirty="0" smtClean="0"/>
              <a:t>Definir;</a:t>
            </a:r>
            <a:br>
              <a:rPr lang="pt-BR" dirty="0" smtClean="0"/>
            </a:br>
            <a:r>
              <a:rPr lang="pt-BR" dirty="0" smtClean="0"/>
              <a:t>Descrever;</a:t>
            </a:r>
            <a:br>
              <a:rPr lang="pt-BR" dirty="0" smtClean="0"/>
            </a:br>
            <a:r>
              <a:rPr lang="pt-BR" dirty="0" smtClean="0"/>
              <a:t>Relacionar.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666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ATIVIDADE: produza </a:t>
            </a:r>
            <a:r>
              <a:rPr lang="pt-BR" dirty="0" smtClean="0"/>
              <a:t>croqui</a:t>
            </a:r>
            <a:r>
              <a:rPr lang="pt-BR" dirty="0" smtClean="0"/>
              <a:t> pré-projeto de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1) Delimite um tema de pesquisa de seu interesse.</a:t>
            </a:r>
          </a:p>
          <a:p>
            <a:r>
              <a:rPr lang="pt-BR" dirty="0" smtClean="0"/>
              <a:t>2) Apresente a questão de pesquisa.</a:t>
            </a:r>
          </a:p>
          <a:p>
            <a:r>
              <a:rPr lang="pt-BR" dirty="0" smtClean="0"/>
              <a:t>3) Estabeleça o objetivo geral.</a:t>
            </a:r>
          </a:p>
          <a:p>
            <a:r>
              <a:rPr lang="pt-BR" dirty="0" smtClean="0"/>
              <a:t>4) determine os objetivos específicos (pelo menos, 2). </a:t>
            </a:r>
            <a:endParaRPr lang="pt-BR" dirty="0" smtClean="0"/>
          </a:p>
          <a:p>
            <a:r>
              <a:rPr lang="pt-BR" dirty="0" smtClean="0"/>
              <a:t>5) Apresente a sua justificativa (pelo menos 1 de cada dimensão: pessoal, social e científica).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ECO</a:t>
            </a:r>
            <a:r>
              <a:rPr lang="pt-BR" dirty="0"/>
              <a:t>, Umberto. </a:t>
            </a:r>
            <a:r>
              <a:rPr lang="pt-BR" b="1" dirty="0"/>
              <a:t>Como se faz uma tese</a:t>
            </a:r>
            <a:r>
              <a:rPr lang="pt-BR" dirty="0"/>
              <a:t>, São Paulo: Perspectiva, 1977</a:t>
            </a:r>
            <a:r>
              <a:rPr lang="pt-BR" dirty="0" smtClean="0"/>
              <a:t>.</a:t>
            </a:r>
          </a:p>
          <a:p>
            <a:r>
              <a:rPr lang="pt-BR" dirty="0"/>
              <a:t>GIL, </a:t>
            </a:r>
            <a:r>
              <a:rPr lang="pt-BR" dirty="0" err="1"/>
              <a:t>Antonio</a:t>
            </a:r>
            <a:r>
              <a:rPr lang="pt-BR" dirty="0"/>
              <a:t> Carlos. </a:t>
            </a:r>
            <a:r>
              <a:rPr lang="pt-BR" b="1" dirty="0"/>
              <a:t>Como elaborar projetos de pesquisa. </a:t>
            </a:r>
            <a:r>
              <a:rPr lang="pt-BR" dirty="0"/>
              <a:t>4. ed. São Paulo: Atlas, </a:t>
            </a:r>
            <a:r>
              <a:rPr lang="pt-BR" dirty="0" smtClean="0"/>
              <a:t>2008.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5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103913" cy="3451982"/>
          </a:xfrm>
        </p:spPr>
        <p:txBody>
          <a:bodyPr>
            <a:normAutofit/>
          </a:bodyPr>
          <a:lstStyle/>
          <a:p>
            <a:r>
              <a:rPr lang="pt-BR" dirty="0" smtClean="0"/>
              <a:t>Quanto ao âmbito:</a:t>
            </a:r>
          </a:p>
          <a:p>
            <a:pPr>
              <a:buFontTx/>
              <a:buChar char="-"/>
            </a:pPr>
            <a:r>
              <a:rPr lang="pt-BR" dirty="0" smtClean="0"/>
              <a:t>Projeto Político Pedagógico</a:t>
            </a:r>
          </a:p>
          <a:p>
            <a:pPr>
              <a:buFontTx/>
              <a:buChar char="-"/>
            </a:pPr>
            <a:r>
              <a:rPr lang="pt-BR" dirty="0" smtClean="0"/>
              <a:t>Projeto Arquitetônico</a:t>
            </a:r>
          </a:p>
          <a:p>
            <a:pPr>
              <a:buFontTx/>
              <a:buChar char="-"/>
            </a:pPr>
            <a:r>
              <a:rPr lang="pt-BR" dirty="0" smtClean="0"/>
              <a:t>Projeto de Trabalho</a:t>
            </a:r>
          </a:p>
          <a:p>
            <a:pPr>
              <a:buFontTx/>
              <a:buChar char="-"/>
            </a:pPr>
            <a:r>
              <a:rPr lang="pt-BR" dirty="0" smtClean="0"/>
              <a:t>Projeto Social</a:t>
            </a:r>
          </a:p>
          <a:p>
            <a:pPr>
              <a:buFontTx/>
              <a:buChar char="-"/>
            </a:pPr>
            <a:r>
              <a:rPr lang="pt-BR" dirty="0" smtClean="0"/>
              <a:t>Projeto de Lei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379029" y="2709332"/>
            <a:ext cx="4604657" cy="3451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Quanto à finalidade:</a:t>
            </a:r>
          </a:p>
          <a:p>
            <a:pPr>
              <a:buFontTx/>
              <a:buChar char="-"/>
            </a:pPr>
            <a:r>
              <a:rPr lang="pt-BR" dirty="0" smtClean="0"/>
              <a:t>Projeto de Pesquisa</a:t>
            </a:r>
          </a:p>
          <a:p>
            <a:pPr>
              <a:buFontTx/>
              <a:buChar char="-"/>
            </a:pPr>
            <a:r>
              <a:rPr lang="pt-BR" dirty="0" smtClean="0"/>
              <a:t>Projeto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10219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299856" cy="331893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Planejamento </a:t>
            </a:r>
            <a:r>
              <a:rPr lang="pt-BR" dirty="0"/>
              <a:t>do método </a:t>
            </a:r>
            <a:r>
              <a:rPr lang="pt-BR" dirty="0" smtClean="0"/>
              <a:t>estabelecido </a:t>
            </a:r>
            <a:r>
              <a:rPr lang="pt-BR" dirty="0"/>
              <a:t>por um pesquisador que pretende </a:t>
            </a:r>
            <a:r>
              <a:rPr lang="pt-BR" dirty="0" smtClean="0"/>
              <a:t>realizar </a:t>
            </a:r>
            <a:r>
              <a:rPr lang="pt-BR" dirty="0"/>
              <a:t>certa pesquisa. O </a:t>
            </a:r>
            <a:r>
              <a:rPr lang="pt-BR" b="1" dirty="0"/>
              <a:t>projeto de pesquisa</a:t>
            </a:r>
            <a:r>
              <a:rPr lang="pt-BR" dirty="0"/>
              <a:t> </a:t>
            </a:r>
            <a:r>
              <a:rPr lang="pt-BR" dirty="0" smtClean="0"/>
              <a:t>sinaliza a direção tomada pelo pesquisador.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0" y="2556932"/>
            <a:ext cx="429985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Perguntas preliminares</a:t>
            </a:r>
            <a:r>
              <a:rPr lang="pt-BR" dirty="0" smtClean="0"/>
              <a:t>:</a:t>
            </a:r>
          </a:p>
          <a:p>
            <a:pPr algn="just">
              <a:buFontTx/>
              <a:buChar char="-"/>
            </a:pPr>
            <a:r>
              <a:rPr lang="pt-BR" dirty="0" smtClean="0"/>
              <a:t>O que pesquisar? (tema)</a:t>
            </a:r>
          </a:p>
          <a:p>
            <a:pPr algn="just">
              <a:buFontTx/>
              <a:buChar char="-"/>
            </a:pPr>
            <a:r>
              <a:rPr lang="pt-BR" dirty="0" smtClean="0"/>
              <a:t>Por que pesquisar? (justificativa)</a:t>
            </a:r>
          </a:p>
          <a:p>
            <a:pPr algn="just">
              <a:buFontTx/>
              <a:buChar char="-"/>
            </a:pPr>
            <a:r>
              <a:rPr lang="pt-BR" dirty="0" smtClean="0"/>
              <a:t>Para que pesquisar? (objetivos)</a:t>
            </a:r>
          </a:p>
          <a:p>
            <a:pPr algn="just">
              <a:buFontTx/>
              <a:buChar char="-"/>
            </a:pPr>
            <a:r>
              <a:rPr lang="pt-BR" dirty="0" smtClean="0"/>
              <a:t>Como pesquisar? (metodologia)</a:t>
            </a:r>
          </a:p>
          <a:p>
            <a:pPr algn="just">
              <a:buFontTx/>
              <a:buChar char="-"/>
            </a:pPr>
            <a:r>
              <a:rPr lang="pt-BR" dirty="0" smtClean="0"/>
              <a:t>Quando pesquisar? (cronograma)</a:t>
            </a:r>
          </a:p>
          <a:p>
            <a:pPr algn="just">
              <a:buFontTx/>
              <a:buChar char="-"/>
            </a:pPr>
            <a:r>
              <a:rPr lang="pt-BR" dirty="0" smtClean="0"/>
              <a:t>Por quem?</a:t>
            </a:r>
          </a:p>
        </p:txBody>
      </p:sp>
    </p:spTree>
    <p:extLst>
      <p:ext uri="{BB962C8B-B14F-4D97-AF65-F5344CB8AC3E}">
        <p14:creationId xmlns:p14="http://schemas.microsoft.com/office/powerpoint/2010/main" val="13828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PRÉ-TEXTUAIS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0686" y="2709332"/>
            <a:ext cx="4321628" cy="3318936"/>
          </a:xfrm>
        </p:spPr>
        <p:txBody>
          <a:bodyPr>
            <a:normAutofit/>
          </a:bodyPr>
          <a:lstStyle/>
          <a:p>
            <a:r>
              <a:rPr lang="pt-BR" dirty="0" smtClean="0"/>
              <a:t>Lista de tabelas</a:t>
            </a:r>
          </a:p>
          <a:p>
            <a:r>
              <a:rPr lang="pt-BR" dirty="0" smtClean="0"/>
              <a:t>Lista de abreviaturas e siglas</a:t>
            </a:r>
          </a:p>
          <a:p>
            <a:r>
              <a:rPr lang="pt-BR" dirty="0" smtClean="0"/>
              <a:t>Lista de símbolos</a:t>
            </a:r>
          </a:p>
          <a:p>
            <a:r>
              <a:rPr lang="pt-BR" dirty="0" smtClean="0"/>
              <a:t>Sumário 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47801" y="2709332"/>
            <a:ext cx="432162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Capa (com cabeçalho, título, nome dos pesquisadores responsáveis e colaboradores, data)</a:t>
            </a:r>
          </a:p>
          <a:p>
            <a:r>
              <a:rPr lang="pt-BR" dirty="0" smtClean="0"/>
              <a:t>Folha de rosto</a:t>
            </a:r>
          </a:p>
          <a:p>
            <a:r>
              <a:rPr lang="pt-BR" dirty="0" smtClean="0"/>
              <a:t>Lista de ilustrações</a:t>
            </a:r>
          </a:p>
        </p:txBody>
      </p:sp>
    </p:spTree>
    <p:extLst>
      <p:ext uri="{BB962C8B-B14F-4D97-AF65-F5344CB8AC3E}">
        <p14:creationId xmlns:p14="http://schemas.microsoft.com/office/powerpoint/2010/main" val="29767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TEXTUAIS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Referencial teórico</a:t>
            </a:r>
          </a:p>
          <a:p>
            <a:r>
              <a:rPr lang="pt-BR" dirty="0" smtClean="0"/>
              <a:t>Metodologia </a:t>
            </a:r>
          </a:p>
          <a:p>
            <a:r>
              <a:rPr lang="pt-BR" dirty="0" smtClean="0"/>
              <a:t>Plano de desenvolvimento </a:t>
            </a:r>
          </a:p>
          <a:p>
            <a:r>
              <a:rPr lang="pt-BR" dirty="0" smtClean="0"/>
              <a:t>Recursos necessários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PÓS-TEXTUAIS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</a:p>
          <a:p>
            <a:r>
              <a:rPr lang="pt-BR" dirty="0" smtClean="0"/>
              <a:t>Glossário</a:t>
            </a:r>
          </a:p>
          <a:p>
            <a:r>
              <a:rPr lang="pt-BR" dirty="0" smtClean="0"/>
              <a:t>Apêndice(s) e/ou anexo(s)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8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EXTRATO DE PRÉ-PROJETO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Tema: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campo </a:t>
            </a:r>
            <a:r>
              <a:rPr lang="pt-BR" dirty="0"/>
              <a:t>semântico que estabelecemos dentro de conhecimento.</a:t>
            </a:r>
          </a:p>
          <a:p>
            <a:pPr marL="0" indent="0" algn="ctr">
              <a:buNone/>
            </a:pPr>
            <a:r>
              <a:rPr lang="pt-BR" u="sng" dirty="0"/>
              <a:t>“O perfil da mãe que deixa o filho recém-nascido para adoção”</a:t>
            </a:r>
          </a:p>
          <a:p>
            <a:r>
              <a:rPr lang="pt-BR" dirty="0"/>
              <a:t>Problema: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recorte </a:t>
            </a:r>
            <a:r>
              <a:rPr lang="pt-BR" dirty="0"/>
              <a:t>dentro desse campo que delimita o que se quer estudar especificamente, o questionário para o qual tentaremos encontrar respostas por meio da pesquisa.</a:t>
            </a:r>
          </a:p>
          <a:p>
            <a:pPr marL="0" indent="0" algn="just">
              <a:buNone/>
            </a:pPr>
            <a:r>
              <a:rPr lang="pt-BR" i="1" dirty="0"/>
              <a:t>             </a:t>
            </a:r>
            <a:r>
              <a:rPr lang="pt-BR" u="sng" dirty="0"/>
              <a:t>“Quais condições exercem mais influência na decisão das mães em dar os filhos recém-nascidos para a adoção?”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“[...] </a:t>
            </a:r>
            <a:r>
              <a:rPr lang="pt-BR" dirty="0"/>
              <a:t>na acepção científica, problema é qualquer questão não resolvida e que é objeto de discussão, em qualquer domínio do conhecimento [...] pode-se dizer que um problema é testável cientificamente quando envolve variáveis que podem ser observadas ou manipuladas. As proposições que se seguem podem ser tidas como testáveis: </a:t>
            </a:r>
            <a:r>
              <a:rPr lang="pt-BR" i="1" dirty="0"/>
              <a:t>Em que medida a escolaridade determina a preferência político-partidária? A desnutrição determina o rebaixamento intelectual? Técnicas de dinâmica de grupo facilitam a interação entre os alunos?</a:t>
            </a:r>
            <a:r>
              <a:rPr lang="pt-BR" dirty="0"/>
              <a:t> Todos estes problemas envolvem variáveis suscetíveis de observação ou de manipulação. É perfeitamente possível, por exemplo, verificar a preferência político-partidária de determinado grupo, bem como o seu nível de escolaridade, para depois determinar em que medida essas variáveis estão </a:t>
            </a:r>
            <a:r>
              <a:rPr lang="pt-BR" dirty="0" smtClean="0"/>
              <a:t>relacionadas”. (GIL, 2006</a:t>
            </a:r>
            <a:r>
              <a:rPr lang="pt-BR" dirty="0"/>
              <a:t>, p. </a:t>
            </a:r>
            <a:r>
              <a:rPr lang="pt-BR" dirty="0" smtClean="0"/>
              <a:t>49)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4316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408</TotalTime>
  <Words>1825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Orgânico</vt:lpstr>
      <vt:lpstr>Especialização em Gestão de Programas e Projetos de Esporte e de Lazer na Escola Metodologia de Pesquisa I Prof. Dr. Ayres Charles Projeto de Pesquisa</vt:lpstr>
      <vt:lpstr>PROJETO </vt:lpstr>
      <vt:lpstr>TIPOS DE PROJETO</vt:lpstr>
      <vt:lpstr>PROJETO DE PESQUISA</vt:lpstr>
      <vt:lpstr>ELEMENTOS PRÉ-TEXTUAIS</vt:lpstr>
      <vt:lpstr>ELEMENTOS TEXTUAIS</vt:lpstr>
      <vt:lpstr>ELEMENTOS PÓS-TEXTUAIS</vt:lpstr>
      <vt:lpstr>EXTRATO DE PRÉ-PROJETO</vt:lpstr>
      <vt:lpstr>PROBLEMA</vt:lpstr>
      <vt:lpstr>EVITAR A DEFINIÇÃO DE PROBLEMAS tautológicos, indemonstráveis ou irrefutáveis.</vt:lpstr>
      <vt:lpstr>EVITAR A DEFINIÇÃO DE PROBLEMAS tautológicos, indemonstráveis ou irrefutáveis.</vt:lpstr>
      <vt:lpstr>EVITAR A DEFINIÇÃO DE PROBLEMAS tautológicos, indemonstráveis ou irrefutáveis.</vt:lpstr>
      <vt:lpstr>EVITAR A DEFINIÇÃO DE PROBLEMAS tautológicos, indemonstráveis ou irrefutáveis.</vt:lpstr>
      <vt:lpstr>TEMAS CONCEITUAIS OU TEÓRICOS NÃO DEVEM SER PESQUISADOS?</vt:lpstr>
      <vt:lpstr>QUESTÃO DE PESQUISA “o que eu quero saber sobre o tema?”. </vt:lpstr>
      <vt:lpstr>Apresentação do PowerPoint</vt:lpstr>
      <vt:lpstr>Apresentação do PowerPoint</vt:lpstr>
      <vt:lpstr>Apresentação do PowerPoint</vt:lpstr>
      <vt:lpstr>Apresentação do PowerPoint</vt:lpstr>
      <vt:lpstr>LISTA DE VERBOS DE NATUREZA QUALITATIVA</vt:lpstr>
      <vt:lpstr>ATIVIDADE: produza croqui pré-projeto de pesquisa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Gestão de Programas e Projetos de Esporte e de Lazer na Escola Metodologia de Pesquisa I Prof. Dr. Ayres Charles Projeto de Pesquisa</dc:title>
  <dc:creator>Ayres Charles de Oliveira Nogueira</dc:creator>
  <cp:lastModifiedBy>Ayres</cp:lastModifiedBy>
  <cp:revision>36</cp:revision>
  <dcterms:created xsi:type="dcterms:W3CDTF">2015-10-22T20:23:28Z</dcterms:created>
  <dcterms:modified xsi:type="dcterms:W3CDTF">2015-10-23T13:44:27Z</dcterms:modified>
</cp:coreProperties>
</file>