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8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81732E-3FE1-4F7E-A928-76E089874298}" type="datetimeFigureOut">
              <a:rPr lang="pt-BR" smtClean="0"/>
              <a:t>30/08/2013</a:t>
            </a:fld>
            <a:endParaRPr lang="pt-B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0B1E5D-C6DB-4452-BB29-1E628FFD2B04}" type="slidenum">
              <a:rPr lang="pt-BR" smtClean="0"/>
              <a:t>‹#›</a:t>
            </a:fld>
            <a:endParaRPr lang="pt-BR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81732E-3FE1-4F7E-A928-76E089874298}" type="datetimeFigureOut">
              <a:rPr lang="pt-BR" smtClean="0"/>
              <a:t>30/08/2013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0B1E5D-C6DB-4452-BB29-1E628FFD2B04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81732E-3FE1-4F7E-A928-76E089874298}" type="datetimeFigureOut">
              <a:rPr lang="pt-BR" smtClean="0"/>
              <a:t>30/08/2013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0B1E5D-C6DB-4452-BB29-1E628FFD2B04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81732E-3FE1-4F7E-A928-76E089874298}" type="datetimeFigureOut">
              <a:rPr lang="pt-BR" smtClean="0"/>
              <a:t>30/08/2013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0B1E5D-C6DB-4452-BB29-1E628FFD2B04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81732E-3FE1-4F7E-A928-76E089874298}" type="datetimeFigureOut">
              <a:rPr lang="pt-BR" smtClean="0"/>
              <a:t>30/08/2013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0B1E5D-C6DB-4452-BB29-1E628FFD2B04}" type="slidenum">
              <a:rPr lang="pt-BR" smtClean="0"/>
              <a:t>‹#›</a:t>
            </a:fld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81732E-3FE1-4F7E-A928-76E089874298}" type="datetimeFigureOut">
              <a:rPr lang="pt-BR" smtClean="0"/>
              <a:t>30/08/2013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0B1E5D-C6DB-4452-BB29-1E628FFD2B04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81732E-3FE1-4F7E-A928-76E089874298}" type="datetimeFigureOut">
              <a:rPr lang="pt-BR" smtClean="0"/>
              <a:t>30/08/2013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0B1E5D-C6DB-4452-BB29-1E628FFD2B04}" type="slidenum">
              <a:rPr lang="pt-BR" smtClean="0"/>
              <a:t>‹#›</a:t>
            </a:fld>
            <a:endParaRPr lang="pt-BR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81732E-3FE1-4F7E-A928-76E089874298}" type="datetimeFigureOut">
              <a:rPr lang="pt-BR" smtClean="0"/>
              <a:t>30/08/2013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0B1E5D-C6DB-4452-BB29-1E628FFD2B04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81732E-3FE1-4F7E-A928-76E089874298}" type="datetimeFigureOut">
              <a:rPr lang="pt-BR" smtClean="0"/>
              <a:t>30/08/2013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0B1E5D-C6DB-4452-BB29-1E628FFD2B04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81732E-3FE1-4F7E-A928-76E089874298}" type="datetimeFigureOut">
              <a:rPr lang="pt-BR" smtClean="0"/>
              <a:t>30/08/2013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0B1E5D-C6DB-4452-BB29-1E628FFD2B04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5981732E-3FE1-4F7E-A928-76E089874298}" type="datetimeFigureOut">
              <a:rPr lang="pt-BR" smtClean="0"/>
              <a:t>30/08/2013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FF0B1E5D-C6DB-4452-BB29-1E628FFD2B04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5981732E-3FE1-4F7E-A928-76E089874298}" type="datetimeFigureOut">
              <a:rPr lang="pt-BR" smtClean="0"/>
              <a:t>30/08/2013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FF0B1E5D-C6DB-4452-BB29-1E628FFD2B04}" type="slidenum">
              <a:rPr lang="pt-BR" smtClean="0"/>
              <a:t>‹#›</a:t>
            </a:fld>
            <a:endParaRPr lang="pt-B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Probabilidades</a:t>
            </a:r>
            <a:br>
              <a:rPr lang="pt-BR" dirty="0" smtClean="0"/>
            </a:br>
            <a:r>
              <a:rPr lang="pt-BR" dirty="0" smtClean="0"/>
              <a:t>frequências.</a:t>
            </a:r>
            <a:endParaRPr lang="pt-B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4000" dirty="0" smtClean="0">
                <a:latin typeface="Arial" pitchFamily="34" charset="0"/>
                <a:cs typeface="Arial" pitchFamily="34" charset="0"/>
              </a:rPr>
              <a:t>MODALIZAÇÕES</a:t>
            </a:r>
            <a:endParaRPr lang="pt-BR" sz="4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>
                <a:latin typeface="Arial" pitchFamily="34" charset="0"/>
                <a:cs typeface="Arial" pitchFamily="34" charset="0"/>
              </a:rPr>
              <a:t>MODALIZAÇÃO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3600" dirty="0" smtClean="0">
                <a:latin typeface="Arial" pitchFamily="34" charset="0"/>
                <a:cs typeface="Arial" pitchFamily="34" charset="0"/>
              </a:rPr>
              <a:t>Para expressar graus de probabilidade e de frequência em afirmações ou perguntas, temos à disposição inúmeros operadores modais que representam a atitude ou julgamento sobre a certeza de um fato.</a:t>
            </a:r>
            <a:endParaRPr lang="pt-BR" sz="3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3" descr="modal-verbs_28297_3_1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97939"/>
            <a:ext cx="9144000" cy="6955939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592" y="476672"/>
            <a:ext cx="7772400" cy="914400"/>
          </a:xfrm>
        </p:spPr>
        <p:txBody>
          <a:bodyPr/>
          <a:lstStyle/>
          <a:p>
            <a:r>
              <a:rPr lang="pt-BR" dirty="0" smtClean="0"/>
              <a:t>MODALIZAÇÃO: CAN/COULD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052736"/>
            <a:ext cx="7772400" cy="5805264"/>
          </a:xfrm>
        </p:spPr>
        <p:txBody>
          <a:bodyPr>
            <a:normAutofit fontScale="25000" lnSpcReduction="20000"/>
          </a:bodyPr>
          <a:lstStyle/>
          <a:p>
            <a:r>
              <a:rPr lang="pt-BR" sz="11200" dirty="0" smtClean="0">
                <a:latin typeface="Arial" pitchFamily="34" charset="0"/>
                <a:cs typeface="Arial" pitchFamily="34" charset="0"/>
              </a:rPr>
              <a:t>CAN</a:t>
            </a:r>
          </a:p>
          <a:p>
            <a:r>
              <a:rPr lang="pt-BR" sz="11200" dirty="0" smtClean="0">
                <a:latin typeface="Arial" pitchFamily="34" charset="0"/>
                <a:cs typeface="Arial" pitchFamily="34" charset="0"/>
              </a:rPr>
              <a:t>É usado para  expressar probabilidade , capacidade ou permissão:</a:t>
            </a:r>
          </a:p>
          <a:p>
            <a:r>
              <a:rPr lang="pt-BR" sz="11200" dirty="0" smtClean="0">
                <a:latin typeface="Arial" pitchFamily="34" charset="0"/>
                <a:cs typeface="Arial" pitchFamily="34" charset="0"/>
              </a:rPr>
              <a:t>I CAN use the computer- ability</a:t>
            </a:r>
          </a:p>
          <a:p>
            <a:r>
              <a:rPr lang="pt-BR" sz="11200" dirty="0" smtClean="0">
                <a:latin typeface="Arial" pitchFamily="34" charset="0"/>
                <a:cs typeface="Arial" pitchFamily="34" charset="0"/>
              </a:rPr>
              <a:t>We can buy new computers. Possibility</a:t>
            </a:r>
          </a:p>
          <a:p>
            <a:r>
              <a:rPr lang="pt-BR" sz="11200" dirty="0" smtClean="0">
                <a:latin typeface="Arial" pitchFamily="34" charset="0"/>
                <a:cs typeface="Arial" pitchFamily="34" charset="0"/>
              </a:rPr>
              <a:t>Can I use your computer? Permission</a:t>
            </a:r>
          </a:p>
          <a:p>
            <a:r>
              <a:rPr lang="pt-BR" sz="11200" dirty="0" smtClean="0">
                <a:latin typeface="Arial" pitchFamily="34" charset="0"/>
                <a:cs typeface="Arial" pitchFamily="34" charset="0"/>
              </a:rPr>
              <a:t>COULD</a:t>
            </a:r>
          </a:p>
          <a:p>
            <a:r>
              <a:rPr lang="pt-BR" sz="11200" dirty="0" smtClean="0">
                <a:latin typeface="Arial" pitchFamily="34" charset="0"/>
                <a:cs typeface="Arial" pitchFamily="34" charset="0"/>
              </a:rPr>
              <a:t>É  usado para expressar capacidade no passado ou  probabilidade mais remota que can; </a:t>
            </a:r>
          </a:p>
          <a:p>
            <a:r>
              <a:rPr lang="pt-BR" sz="11200" dirty="0" smtClean="0">
                <a:latin typeface="Arial" pitchFamily="34" charset="0"/>
                <a:cs typeface="Arial" pitchFamily="34" charset="0"/>
              </a:rPr>
              <a:t>I could speak Japanese when I was a child.   ( past ability)</a:t>
            </a:r>
          </a:p>
          <a:p>
            <a:r>
              <a:rPr lang="pt-BR" sz="11200" dirty="0" smtClean="0">
                <a:latin typeface="Arial" pitchFamily="34" charset="0"/>
                <a:cs typeface="Arial" pitchFamily="34" charset="0"/>
              </a:rPr>
              <a:t>It could be true ( remote possibility)</a:t>
            </a:r>
            <a:endParaRPr lang="pt-BR" sz="11200" dirty="0" smtClean="0">
              <a:latin typeface="Arial" pitchFamily="34" charset="0"/>
              <a:cs typeface="Arial" pitchFamily="34" charset="0"/>
            </a:endParaRPr>
          </a:p>
          <a:p>
            <a:endParaRPr lang="pt-BR" dirty="0" smtClean="0"/>
          </a:p>
          <a:p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MODALIZAÇÃO: MAY / MIGHT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Expressa possibilidade, permissão:</a:t>
            </a:r>
          </a:p>
          <a:p>
            <a:r>
              <a:rPr lang="pt-BR" dirty="0" smtClean="0"/>
              <a:t>It may rain ( probabilidade)</a:t>
            </a:r>
          </a:p>
          <a:p>
            <a:r>
              <a:rPr lang="pt-BR" dirty="0" smtClean="0"/>
              <a:t>He may go with you (permissão)</a:t>
            </a:r>
          </a:p>
          <a:p>
            <a:r>
              <a:rPr lang="pt-BR" sz="40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MIGHT</a:t>
            </a:r>
            <a:endParaRPr lang="pt-BR" sz="3600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r>
              <a:rPr lang="pt-BR" sz="36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Indica umaprobabilidade mais remota que MAY:</a:t>
            </a:r>
          </a:p>
          <a:p>
            <a:r>
              <a:rPr lang="pt-BR" sz="36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IT might be true (remote possibility)</a:t>
            </a:r>
            <a:endParaRPr lang="pt-BR" sz="4000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MODALIZAÇÃO:MUST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Usado para expressar algo que é óbvio, uma  </a:t>
            </a:r>
          </a:p>
          <a:p>
            <a:r>
              <a:rPr lang="pt-BR" dirty="0" smtClean="0"/>
              <a:t>dedução, probabilidade de alto grau, ou uma forte necessidade ( quase obrigação).</a:t>
            </a:r>
          </a:p>
          <a:p>
            <a:r>
              <a:rPr lang="pt-BR" dirty="0" smtClean="0"/>
              <a:t>You’ve been travelling all day, you </a:t>
            </a:r>
            <a:r>
              <a:rPr lang="pt-BR" i="1" dirty="0" smtClean="0"/>
              <a:t>must be </a:t>
            </a:r>
            <a:r>
              <a:rPr lang="pt-BR" dirty="0" smtClean="0"/>
              <a:t>tired.</a:t>
            </a:r>
          </a:p>
          <a:p>
            <a:r>
              <a:rPr lang="pt-BR" dirty="0" smtClean="0"/>
              <a:t>Your grades are terrible. You </a:t>
            </a:r>
            <a:r>
              <a:rPr lang="pt-BR" i="1" dirty="0" smtClean="0"/>
              <a:t>must </a:t>
            </a:r>
            <a:r>
              <a:rPr lang="pt-BR" dirty="0" smtClean="0"/>
              <a:t>study.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MODALIZAÇÃO: SHOULD/OUGHT TO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124744"/>
            <a:ext cx="7772400" cy="5733256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pt-BR" dirty="0" smtClean="0"/>
              <a:t>-  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SHOULD: </a:t>
            </a:r>
            <a:r>
              <a:rPr lang="pt-BR" dirty="0" smtClean="0"/>
              <a:t>Usado para dar conselhos ou sugestões:</a:t>
            </a:r>
          </a:p>
          <a:p>
            <a:r>
              <a:rPr lang="pt-BR" dirty="0" smtClean="0"/>
              <a:t>You look tired. You </a:t>
            </a:r>
            <a:r>
              <a:rPr lang="pt-BR" i="1" dirty="0" smtClean="0"/>
              <a:t>should</a:t>
            </a:r>
            <a:r>
              <a:rPr lang="pt-BR" dirty="0" smtClean="0"/>
              <a:t> rest.</a:t>
            </a:r>
          </a:p>
          <a:p>
            <a:r>
              <a:rPr lang="pt-BR" sz="3600" dirty="0" smtClean="0"/>
              <a:t>OUGHT  TO</a:t>
            </a:r>
            <a:endParaRPr lang="pt-BR" sz="3600" dirty="0" smtClean="0"/>
          </a:p>
          <a:p>
            <a:r>
              <a:rPr lang="pt-BR" sz="3600" b="1" i="1" dirty="0" smtClean="0"/>
              <a:t>Should</a:t>
            </a:r>
            <a:r>
              <a:rPr lang="pt-BR" sz="3600" dirty="0" smtClean="0"/>
              <a:t> e </a:t>
            </a:r>
            <a:r>
              <a:rPr lang="pt-BR" sz="3600" b="1" i="1" dirty="0" smtClean="0"/>
              <a:t>Ought to</a:t>
            </a:r>
            <a:r>
              <a:rPr lang="pt-BR" sz="3600" i="1" dirty="0" smtClean="0"/>
              <a:t> </a:t>
            </a:r>
            <a:r>
              <a:rPr lang="pt-BR" sz="3600" dirty="0" smtClean="0"/>
              <a:t>possuem basicamente o mesmo sentido, sendo </a:t>
            </a:r>
            <a:r>
              <a:rPr lang="pt-BR" sz="3600" b="1" i="1" dirty="0" smtClean="0"/>
              <a:t>ought to</a:t>
            </a:r>
            <a:r>
              <a:rPr lang="pt-BR" sz="3600" dirty="0" smtClean="0"/>
              <a:t> mais formal. Ambos expressam </a:t>
            </a:r>
            <a:r>
              <a:rPr lang="pt-BR" sz="3600" b="1" dirty="0" smtClean="0"/>
              <a:t>conselho</a:t>
            </a:r>
            <a:r>
              <a:rPr lang="pt-BR" sz="3600" dirty="0" smtClean="0"/>
              <a:t>, </a:t>
            </a:r>
            <a:r>
              <a:rPr lang="pt-BR" sz="3600" b="1" dirty="0" smtClean="0"/>
              <a:t>obrigação</a:t>
            </a:r>
            <a:r>
              <a:rPr lang="pt-BR" sz="3600" dirty="0" smtClean="0"/>
              <a:t>, </a:t>
            </a:r>
            <a:r>
              <a:rPr lang="pt-BR" sz="3600" b="1" dirty="0" smtClean="0"/>
              <a:t>dever, probabilidade</a:t>
            </a:r>
            <a:r>
              <a:rPr lang="pt-BR" sz="3600" dirty="0" smtClean="0"/>
              <a:t> e a </a:t>
            </a:r>
            <a:r>
              <a:rPr lang="pt-BR" sz="3600" b="1" dirty="0" smtClean="0"/>
              <a:t>lembrança de um dever no presente e no futuro</a:t>
            </a:r>
            <a:r>
              <a:rPr lang="pt-BR" sz="3600" dirty="0" smtClean="0"/>
              <a:t>:  You should/ought to be more careful.</a:t>
            </a:r>
          </a:p>
          <a:p>
            <a:endParaRPr lang="pt-BR" sz="3600" dirty="0" smtClean="0"/>
          </a:p>
          <a:p>
            <a:pPr>
              <a:buNone/>
            </a:pPr>
            <a:endParaRPr lang="pt-BR" sz="3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MODALIZAÇÃO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Lembrem-se:</a:t>
            </a:r>
          </a:p>
          <a:p>
            <a:r>
              <a:rPr lang="pt-BR" dirty="0" smtClean="0"/>
              <a:t>Os operadores modais não tem marca de número ( -S de 3ª pessoa) nem de tempo ( -ed/ing).</a:t>
            </a:r>
          </a:p>
          <a:p>
            <a:r>
              <a:rPr lang="pt-BR" dirty="0" smtClean="0"/>
              <a:t>São  sempre seguidos de  infinitivo sem o TO;</a:t>
            </a:r>
          </a:p>
          <a:p>
            <a:r>
              <a:rPr lang="pt-BR" dirty="0" smtClean="0"/>
              <a:t>Assim como verbos auxiliares,  passam para antes do sujeito nas perguntas, e são acrescidos de NOT nas negativas: Can I talk to you? I can’t speak French.</a:t>
            </a:r>
            <a:endParaRPr lang="pt-B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COMPLETE THE EXERCISE WITH A MODAL: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 smtClean="0"/>
              <a:t>1- All HTML documents __________ start with &lt; HTML&gt; and end with &lt; /HTML&gt;.</a:t>
            </a:r>
          </a:p>
          <a:p>
            <a:pPr algn="just"/>
            <a:r>
              <a:rPr lang="pt-BR" dirty="0" smtClean="0"/>
              <a:t>2- If I knew the Java language, I __________include some attractive banners on my web page.</a:t>
            </a:r>
          </a:p>
          <a:p>
            <a:pPr algn="just"/>
            <a:r>
              <a:rPr lang="pt-BR" dirty="0" smtClean="0"/>
              <a:t>3- With a web page editor you________create a web document easily.</a:t>
            </a:r>
          </a:p>
          <a:p>
            <a:pPr algn="just"/>
            <a:r>
              <a:rPr lang="pt-BR" dirty="0" smtClean="0"/>
              <a:t>4- _________I use your lap top?</a:t>
            </a:r>
          </a:p>
          <a:p>
            <a:pPr algn="just"/>
            <a:r>
              <a:rPr lang="pt-BR" dirty="0" smtClean="0"/>
              <a:t>5- Before you start to make a website, you_________decide how to organize the content.</a:t>
            </a:r>
            <a:endParaRPr lang="pt-B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74</TotalTime>
  <Words>408</Words>
  <Application>Microsoft Office PowerPoint</Application>
  <PresentationFormat>On-screen Show (4:3)</PresentationFormat>
  <Paragraphs>43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Metro</vt:lpstr>
      <vt:lpstr>Probabilidades frequências.</vt:lpstr>
      <vt:lpstr>MODALIZAÇÃO</vt:lpstr>
      <vt:lpstr>Slide 3</vt:lpstr>
      <vt:lpstr>MODALIZAÇÃO: CAN/COULD</vt:lpstr>
      <vt:lpstr>MODALIZAÇÃO: MAY / MIGHT</vt:lpstr>
      <vt:lpstr>MODALIZAÇÃO:MUST</vt:lpstr>
      <vt:lpstr>MODALIZAÇÃO: SHOULD/OUGHT TO</vt:lpstr>
      <vt:lpstr>MODALIZAÇÃO</vt:lpstr>
      <vt:lpstr>COMPLETE THE EXERCISE WITH A MODAL: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Probabilidades frequências.</dc:title>
  <dc:creator>beatriz</dc:creator>
  <cp:lastModifiedBy>beatriz</cp:lastModifiedBy>
  <cp:revision>9</cp:revision>
  <dcterms:created xsi:type="dcterms:W3CDTF">2013-08-30T18:18:40Z</dcterms:created>
  <dcterms:modified xsi:type="dcterms:W3CDTF">2013-08-30T19:33:08Z</dcterms:modified>
</cp:coreProperties>
</file>