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2988C1-7FB1-4830-92AC-524FAF8E392E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Sistema de transitividade: PARTICIPANTES</a:t>
            </a:r>
            <a:br>
              <a:rPr lang="pt-BR" dirty="0" smtClean="0"/>
            </a:br>
            <a:r>
              <a:rPr lang="pt-BR" dirty="0" smtClean="0"/>
              <a:t>PROCESSOS</a:t>
            </a:r>
            <a:br>
              <a:rPr lang="pt-BR" dirty="0" smtClean="0"/>
            </a:br>
            <a:r>
              <a:rPr lang="pt-BR" dirty="0" smtClean="0"/>
              <a:t>CIRCUNSTÂNCIAS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2656"/>
            <a:ext cx="171358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Podemos encontrar </a:t>
            </a:r>
            <a:r>
              <a:rPr lang="pt-BR" smtClean="0"/>
              <a:t>ainda informações </a:t>
            </a:r>
            <a:r>
              <a:rPr lang="pt-BR" dirty="0" smtClean="0"/>
              <a:t>sobre as circunstâncias em que os processos ocorreram, como o tempo, o lugar, a situação em que algo aconteceu: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The new students </a:t>
            </a:r>
            <a:r>
              <a:rPr lang="pt-BR" dirty="0" smtClean="0">
                <a:solidFill>
                  <a:srgbClr val="002060"/>
                </a:solidFill>
              </a:rPr>
              <a:t>arrived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B050"/>
                </a:solidFill>
              </a:rPr>
              <a:t>early at school</a:t>
            </a:r>
            <a:r>
              <a:rPr lang="pt-BR" dirty="0" smtClean="0"/>
              <a:t>.</a:t>
            </a:r>
          </a:p>
          <a:p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 Participantes </a:t>
            </a:r>
            <a:r>
              <a:rPr lang="pt-BR" dirty="0" smtClean="0"/>
              <a:t>+</a:t>
            </a:r>
            <a:r>
              <a:rPr lang="pt-BR" dirty="0" smtClean="0">
                <a:solidFill>
                  <a:srgbClr val="002060"/>
                </a:solidFill>
              </a:rPr>
              <a:t> Processo+ </a:t>
            </a:r>
            <a:r>
              <a:rPr lang="pt-BR" dirty="0" smtClean="0">
                <a:solidFill>
                  <a:srgbClr val="00B050"/>
                </a:solidFill>
              </a:rPr>
              <a:t>Circunstâncias</a:t>
            </a:r>
          </a:p>
          <a:p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REDES DE COMPUTADORES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Observem os termos usados na área de Redes;</a:t>
            </a:r>
          </a:p>
          <a:p>
            <a:r>
              <a:rPr lang="pt-BR" sz="3600" dirty="0" smtClean="0"/>
              <a:t>Wide Area Network  /Fibre-optic cables</a:t>
            </a:r>
          </a:p>
          <a:p>
            <a:r>
              <a:rPr lang="pt-BR" sz="3600" dirty="0" smtClean="0"/>
              <a:t>File transfer Protocol/ The most modern Computing programs/ The basic programming Languages/ Wireless Computers / The easiest computer interface</a:t>
            </a:r>
            <a:endParaRPr lang="pt-B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PENSE: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Quais seriam os correspondentes em Português?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O que aconteceu na tradução desses gruposde palavras para o Português?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-Que conclusões você pode tirar daí?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Como este conhecimento poderá auxiliar na leitura de um texto na sua área em Inglês?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Participantes dos processos:</a:t>
            </a:r>
            <a:br>
              <a:rPr lang="pt-BR" dirty="0" smtClean="0"/>
            </a:br>
            <a:r>
              <a:rPr lang="pt-BR" dirty="0" smtClean="0"/>
              <a:t> 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Este é o modelo básico para relatar experiências e acontecimentos: </a:t>
            </a:r>
            <a:r>
              <a:rPr lang="pt-BR" dirty="0" smtClean="0">
                <a:solidFill>
                  <a:srgbClr val="FF0000"/>
                </a:solidFill>
              </a:rPr>
              <a:t>The computing students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installed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new software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last class</a:t>
            </a:r>
            <a:r>
              <a:rPr lang="pt-BR" dirty="0" smtClean="0"/>
              <a:t>.   Participante / Processo / Circunstância.</a:t>
            </a:r>
          </a:p>
          <a:p>
            <a:r>
              <a:rPr lang="pt-BR" dirty="0" smtClean="0"/>
              <a:t>- As experiências ou acontecimentos consistem numa série de processos que envolvem pseeoas e coisas associadas à lugar, tempo e qualidades.</a:t>
            </a:r>
          </a:p>
          <a:p>
            <a:pPr algn="just"/>
            <a:r>
              <a:rPr lang="pt-BR" dirty="0" smtClean="0"/>
              <a:t>- Os participantes são aqueles que realizam a ação ou são afetados por elas, e são representados pelos GRUPOS NOMINAIS.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2247" y="1489174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Chamamos de Grupos Nominais às estruturas formadas por um núcleo  (substantivo) e um ou mais modificadores: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The basic programming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languages (núcleo): modificadores e núcleo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A diferença básica é que em inglês os modificadores aparecem  ANTES do núcleo, e em português aparecem DEPOIS : as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linguagens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básicas de programação: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núcleo e modificadores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445224"/>
            <a:ext cx="1776413" cy="163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Procure no texto a seguir os participantes dos processos expressos pelos grupos nominais e circule os núcleos:</a:t>
            </a:r>
          </a:p>
          <a:p>
            <a:r>
              <a:rPr lang="en-US" b="1" dirty="0" smtClean="0"/>
              <a:t>Computer programmers usually write computer source codes. Source </a:t>
            </a:r>
            <a:r>
              <a:rPr lang="en-US" b="1" dirty="0" smtClean="0"/>
              <a:t>code is written in a </a:t>
            </a:r>
            <a:r>
              <a:rPr lang="en-US" b="1" dirty="0" smtClean="0"/>
              <a:t>programming language that </a:t>
            </a:r>
            <a:r>
              <a:rPr lang="en-US" b="1" dirty="0" smtClean="0"/>
              <a:t>usually follows one of two main paradigms: imperative or </a:t>
            </a:r>
            <a:r>
              <a:rPr lang="en-US" b="1" dirty="0" smtClean="0"/>
              <a:t>declarative programming</a:t>
            </a:r>
            <a:r>
              <a:rPr lang="en-US" b="1" dirty="0" smtClean="0"/>
              <a:t>. Source code may be converted into an  </a:t>
            </a:r>
            <a:r>
              <a:rPr lang="en-US" b="1" dirty="0" smtClean="0"/>
              <a:t>executable file </a:t>
            </a:r>
            <a:r>
              <a:rPr lang="en-US" b="1" dirty="0" smtClean="0"/>
              <a:t>(sometimes called an executable program or a binary) by a </a:t>
            </a:r>
            <a:r>
              <a:rPr lang="en-US" b="1" dirty="0" smtClean="0"/>
              <a:t>compiler and </a:t>
            </a:r>
            <a:r>
              <a:rPr lang="en-US" b="1" dirty="0" smtClean="0"/>
              <a:t>later executed by a central processing unit. Alternatively, computer programs may be executed with the aid of an </a:t>
            </a:r>
            <a:r>
              <a:rPr lang="en-US" b="1" dirty="0" smtClean="0"/>
              <a:t>interpreter , </a:t>
            </a:r>
            <a:r>
              <a:rPr lang="en-US" b="1" dirty="0" smtClean="0"/>
              <a:t>or may be </a:t>
            </a:r>
            <a:r>
              <a:rPr lang="en-US" b="1" dirty="0" smtClean="0"/>
              <a:t>embedded directly </a:t>
            </a:r>
            <a:r>
              <a:rPr lang="en-US" b="1" dirty="0" smtClean="0"/>
              <a:t>into hardware.</a:t>
            </a:r>
          </a:p>
          <a:p>
            <a:r>
              <a:rPr lang="en-US" b="1" dirty="0" smtClean="0"/>
              <a:t>Computer programs may be ranked along functional lines: system software and application </a:t>
            </a:r>
            <a:r>
              <a:rPr lang="en-US" b="1" dirty="0" smtClean="0"/>
              <a:t>software.  </a:t>
            </a:r>
            <a:r>
              <a:rPr lang="en-US" b="1" dirty="0" smtClean="0"/>
              <a:t>Two or more computer programs may run simultaneously on one computer from the perspective of the user, this process being known as </a:t>
            </a:r>
            <a:r>
              <a:rPr lang="en-US" b="1" dirty="0" smtClean="0"/>
              <a:t>multitasking.</a:t>
            </a:r>
            <a:endParaRPr lang="en-US" b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02359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programmers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usually write </a:t>
            </a:r>
            <a:r>
              <a:rPr lang="en-US" sz="2800" b="1" u="sng" dirty="0" smtClean="0">
                <a:solidFill>
                  <a:srgbClr val="FF0000"/>
                </a:solidFill>
              </a:rPr>
              <a:t>computer source codes</a:t>
            </a:r>
            <a:r>
              <a:rPr lang="en-US" sz="2800" b="1" dirty="0" smtClean="0"/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Source </a:t>
            </a:r>
            <a:r>
              <a:rPr lang="en-US" sz="2800" b="1" u="sng" dirty="0" smtClean="0">
                <a:solidFill>
                  <a:srgbClr val="FF0000"/>
                </a:solidFill>
              </a:rPr>
              <a:t>code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is written in a </a:t>
            </a:r>
            <a:r>
              <a:rPr lang="en-US" sz="2800" b="1" dirty="0" smtClean="0">
                <a:solidFill>
                  <a:srgbClr val="FF0000"/>
                </a:solidFill>
              </a:rPr>
              <a:t>programming</a:t>
            </a:r>
            <a:r>
              <a:rPr lang="en-US" sz="2800" b="1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language</a:t>
            </a:r>
            <a:r>
              <a:rPr lang="en-US" sz="2800" b="1" dirty="0" smtClean="0"/>
              <a:t> that usually follows </a:t>
            </a:r>
            <a:r>
              <a:rPr lang="en-US" sz="2800" b="1" dirty="0" smtClean="0">
                <a:solidFill>
                  <a:srgbClr val="FF0000"/>
                </a:solidFill>
              </a:rPr>
              <a:t>one of two main </a:t>
            </a:r>
            <a:r>
              <a:rPr lang="en-US" sz="2800" b="1" u="sng" dirty="0" smtClean="0">
                <a:solidFill>
                  <a:srgbClr val="FF0000"/>
                </a:solidFill>
              </a:rPr>
              <a:t>paradigms</a:t>
            </a:r>
            <a:r>
              <a:rPr lang="en-US" sz="2800" b="1" dirty="0" smtClean="0"/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imperative or declarative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programming</a:t>
            </a:r>
            <a:r>
              <a:rPr lang="en-US" sz="2800" b="1" dirty="0" smtClean="0"/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Source </a:t>
            </a:r>
            <a:r>
              <a:rPr lang="en-US" sz="2800" b="1" u="sng" dirty="0" smtClean="0">
                <a:solidFill>
                  <a:srgbClr val="FF0000"/>
                </a:solidFill>
              </a:rPr>
              <a:t>code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converted into an  </a:t>
            </a:r>
            <a:r>
              <a:rPr lang="en-US" sz="2800" b="1" dirty="0" smtClean="0">
                <a:solidFill>
                  <a:srgbClr val="FF0000"/>
                </a:solidFill>
              </a:rPr>
              <a:t>executable </a:t>
            </a:r>
            <a:r>
              <a:rPr lang="en-US" sz="2800" b="1" u="sng" dirty="0" smtClean="0">
                <a:solidFill>
                  <a:srgbClr val="FF0000"/>
                </a:solidFill>
              </a:rPr>
              <a:t>file </a:t>
            </a:r>
            <a:r>
              <a:rPr lang="en-US" sz="2800" b="1" dirty="0" smtClean="0"/>
              <a:t>(sometimes called an </a:t>
            </a:r>
            <a:r>
              <a:rPr lang="en-US" sz="2800" b="1" dirty="0" smtClean="0">
                <a:solidFill>
                  <a:srgbClr val="FF0000"/>
                </a:solidFill>
              </a:rPr>
              <a:t>executable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or a binary) by a compiler and later executed by a </a:t>
            </a:r>
            <a:r>
              <a:rPr lang="en-US" sz="2800" b="1" dirty="0" smtClean="0">
                <a:solidFill>
                  <a:srgbClr val="FF0000"/>
                </a:solidFill>
              </a:rPr>
              <a:t>central processing </a:t>
            </a:r>
            <a:r>
              <a:rPr lang="en-US" sz="2800" b="1" u="sng" dirty="0" smtClean="0">
                <a:solidFill>
                  <a:srgbClr val="FF0000"/>
                </a:solidFill>
              </a:rPr>
              <a:t>unit.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Alternatively, </a:t>
            </a:r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executed with the aid of </a:t>
            </a:r>
            <a:r>
              <a:rPr lang="en-US" sz="2800" b="1" dirty="0" smtClean="0">
                <a:solidFill>
                  <a:srgbClr val="FF0000"/>
                </a:solidFill>
              </a:rPr>
              <a:t>an </a:t>
            </a:r>
            <a:r>
              <a:rPr lang="en-US" sz="2800" b="1" u="sng" dirty="0" smtClean="0">
                <a:solidFill>
                  <a:srgbClr val="FF0000"/>
                </a:solidFill>
              </a:rPr>
              <a:t>interpreter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, or may be embedded directly into hardware.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ranked along </a:t>
            </a:r>
            <a:r>
              <a:rPr lang="en-US" sz="2800" b="1" dirty="0" smtClean="0">
                <a:solidFill>
                  <a:srgbClr val="FF0000"/>
                </a:solidFill>
              </a:rPr>
              <a:t>functional </a:t>
            </a:r>
            <a:r>
              <a:rPr lang="en-US" sz="2800" b="1" u="sng" dirty="0" smtClean="0">
                <a:solidFill>
                  <a:srgbClr val="FF0000"/>
                </a:solidFill>
              </a:rPr>
              <a:t>lines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system </a:t>
            </a:r>
            <a:r>
              <a:rPr lang="en-US" sz="2800" b="1" u="sng" dirty="0" smtClean="0">
                <a:solidFill>
                  <a:srgbClr val="FF0000"/>
                </a:solidFill>
              </a:rPr>
              <a:t>software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application </a:t>
            </a:r>
            <a:r>
              <a:rPr lang="en-US" sz="2800" b="1" i="1" dirty="0" smtClean="0">
                <a:solidFill>
                  <a:srgbClr val="FF0000"/>
                </a:solidFill>
              </a:rPr>
              <a:t>software</a:t>
            </a:r>
            <a:r>
              <a:rPr lang="en-US" sz="2800" b="1" dirty="0" smtClean="0">
                <a:solidFill>
                  <a:srgbClr val="FF0000"/>
                </a:solidFill>
              </a:rPr>
              <a:t>.  Two or more 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run simultaneously on </a:t>
            </a:r>
            <a:r>
              <a:rPr lang="en-US" sz="2800" b="1" dirty="0" smtClean="0">
                <a:solidFill>
                  <a:srgbClr val="FF0000"/>
                </a:solidFill>
              </a:rPr>
              <a:t>one c</a:t>
            </a:r>
            <a:r>
              <a:rPr lang="en-US" sz="2800" b="1" u="sng" dirty="0" smtClean="0">
                <a:solidFill>
                  <a:srgbClr val="FF0000"/>
                </a:solidFill>
              </a:rPr>
              <a:t>ompute</a:t>
            </a:r>
            <a:r>
              <a:rPr lang="en-US" sz="2800" b="1" dirty="0" smtClean="0">
                <a:solidFill>
                  <a:srgbClr val="FF0000"/>
                </a:solidFill>
              </a:rPr>
              <a:t>r </a:t>
            </a:r>
            <a:r>
              <a:rPr lang="en-US" sz="2800" b="1" dirty="0" smtClean="0"/>
              <a:t>from the perspective of </a:t>
            </a:r>
            <a:r>
              <a:rPr lang="en-US" sz="2800" b="1" dirty="0" smtClean="0">
                <a:solidFill>
                  <a:srgbClr val="FF0000"/>
                </a:solidFill>
              </a:rPr>
              <a:t>the </a:t>
            </a:r>
            <a:r>
              <a:rPr lang="en-US" sz="2800" b="1" u="sng" dirty="0" smtClean="0">
                <a:solidFill>
                  <a:srgbClr val="FF0000"/>
                </a:solidFill>
              </a:rPr>
              <a:t>user</a:t>
            </a:r>
            <a:r>
              <a:rPr lang="en-US" sz="2800" b="1" dirty="0" smtClean="0"/>
              <a:t>, </a:t>
            </a:r>
            <a:r>
              <a:rPr lang="en-US" sz="2800" b="1" dirty="0" smtClean="0">
                <a:solidFill>
                  <a:srgbClr val="FF0000"/>
                </a:solidFill>
              </a:rPr>
              <a:t>this</a:t>
            </a:r>
            <a:r>
              <a:rPr lang="en-US" sz="2800" b="1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process</a:t>
            </a:r>
            <a:r>
              <a:rPr lang="en-US" sz="2800" b="1" dirty="0" smtClean="0"/>
              <a:t> being known as </a:t>
            </a:r>
            <a:r>
              <a:rPr lang="en-US" sz="2800" b="1" dirty="0" smtClean="0">
                <a:solidFill>
                  <a:srgbClr val="FF0000"/>
                </a:solidFill>
              </a:rPr>
              <a:t>multitasking</a:t>
            </a:r>
            <a:r>
              <a:rPr lang="en-US" sz="2800" b="1" dirty="0" smtClean="0"/>
              <a:t>.</a:t>
            </a:r>
            <a:endParaRPr lang="en-US" sz="28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Os processos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Os processos são expressos pelos operadores verbais e representam acontecimentos, pensamentos, avaliações, narrativas, comportamentos, e são classificados de acordo com suas funções: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Os processos principais são: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- MATERIAIS: representam acontecimentos ou ações- acts of doing/happening: They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fix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computers.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2175" y="5367338"/>
            <a:ext cx="1824038" cy="112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PROCESSOS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RELACIONAIS: Relacionam pessoas ou coisas às suas qualidade ou identidades: They </a:t>
            </a:r>
            <a:r>
              <a:rPr lang="pt-BR" dirty="0" smtClean="0">
                <a:solidFill>
                  <a:srgbClr val="FF0000"/>
                </a:solidFill>
              </a:rPr>
              <a:t>are</a:t>
            </a:r>
            <a:r>
              <a:rPr lang="pt-BR" dirty="0" smtClean="0"/>
              <a:t> modern computers.</a:t>
            </a:r>
          </a:p>
          <a:p>
            <a:r>
              <a:rPr lang="pt-BR" dirty="0" smtClean="0"/>
              <a:t>MENTAIS: Expressam os atos da mente, como pensar, sentir: think/like, etc: They </a:t>
            </a:r>
            <a:r>
              <a:rPr lang="pt-BR" dirty="0" smtClean="0">
                <a:solidFill>
                  <a:srgbClr val="FF0000"/>
                </a:solidFill>
              </a:rPr>
              <a:t>like</a:t>
            </a:r>
            <a:r>
              <a:rPr lang="pt-BR" dirty="0" smtClean="0"/>
              <a:t> this software.</a:t>
            </a:r>
          </a:p>
          <a:p>
            <a:r>
              <a:rPr lang="pt-BR" dirty="0" smtClean="0"/>
              <a:t>-Ainda temos processos intermediários:</a:t>
            </a:r>
          </a:p>
          <a:p>
            <a:r>
              <a:rPr lang="pt-BR" dirty="0" smtClean="0"/>
              <a:t>VERBAIS: Relacionados aos atos de dizer: say/tell:</a:t>
            </a:r>
          </a:p>
          <a:p>
            <a:r>
              <a:rPr lang="pt-BR" dirty="0" smtClean="0"/>
              <a:t>The programmers told us about the new hardware.</a:t>
            </a:r>
          </a:p>
          <a:p>
            <a:r>
              <a:rPr lang="pt-BR" dirty="0" smtClean="0"/>
              <a:t>EXISTENCIAIS: Expressam a existência de algo: there to be: </a:t>
            </a:r>
            <a:r>
              <a:rPr lang="pt-BR" dirty="0" smtClean="0">
                <a:solidFill>
                  <a:srgbClr val="FF0000"/>
                </a:solidFill>
              </a:rPr>
              <a:t>There are </a:t>
            </a:r>
            <a:r>
              <a:rPr lang="pt-BR" dirty="0" smtClean="0"/>
              <a:t>networks in this area.</a:t>
            </a:r>
          </a:p>
          <a:p>
            <a:r>
              <a:rPr lang="pt-BR" dirty="0" smtClean="0"/>
              <a:t>COMPORTAMENTAIS: Relacionados ao estado fisiológico: hear, smile, etc:</a:t>
            </a:r>
          </a:p>
          <a:p>
            <a:r>
              <a:rPr lang="pt-BR" dirty="0" smtClean="0"/>
              <a:t>The students </a:t>
            </a:r>
            <a:r>
              <a:rPr lang="pt-BR" dirty="0" smtClean="0">
                <a:solidFill>
                  <a:srgbClr val="FF0000"/>
                </a:solidFill>
              </a:rPr>
              <a:t>heard</a:t>
            </a:r>
            <a:r>
              <a:rPr lang="pt-BR" dirty="0" smtClean="0"/>
              <a:t> of the new programs.</a:t>
            </a:r>
            <a:endParaRPr lang="pt-BR" dirty="0"/>
          </a:p>
        </p:txBody>
      </p:sp>
      <p:pic>
        <p:nvPicPr>
          <p:cNvPr id="4098" name="Picture 2" descr="C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2259" flipV="1">
            <a:off x="7989522" y="57739"/>
            <a:ext cx="1285820" cy="2207324"/>
          </a:xfrm>
          <a:prstGeom prst="flowChartAlternateProcess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223</TotalTime>
  <Words>694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Sistema de transitividade: PARTICIPANTES PROCESSOS CIRCUNSTÂNCIAS</vt:lpstr>
      <vt:lpstr>REDES DE COMPUTADORES</vt:lpstr>
      <vt:lpstr>PENSE:</vt:lpstr>
      <vt:lpstr>Participantes dos processos:  Grupos Nominais</vt:lpstr>
      <vt:lpstr>GRUPOS NOMINAIS</vt:lpstr>
      <vt:lpstr>GRUPOS NOMINAIS</vt:lpstr>
      <vt:lpstr>Slide 7</vt:lpstr>
      <vt:lpstr>Os processos</vt:lpstr>
      <vt:lpstr>OS PROCESSOS</vt:lpstr>
      <vt:lpstr>CIRCUNSTÂNCIAS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transitividade: PARTICIPANTES PROCESSOS CIRCUNSTÂNCIAS</dc:title>
  <dc:creator>beatriz</dc:creator>
  <cp:lastModifiedBy>beatriz</cp:lastModifiedBy>
  <cp:revision>17</cp:revision>
  <dcterms:created xsi:type="dcterms:W3CDTF">2013-08-30T15:49:59Z</dcterms:created>
  <dcterms:modified xsi:type="dcterms:W3CDTF">2013-08-30T19:33:29Z</dcterms:modified>
</cp:coreProperties>
</file>