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BFA51-C506-4104-9C42-FC0DD759D204}" type="datetimeFigureOut">
              <a:rPr lang="pt-BR" smtClean="0"/>
              <a:t>06/09/2010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725BF-6CBD-4B7C-BD01-BE48631F057E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725BF-6CBD-4B7C-BD01-BE48631F057E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137F-7F45-446B-A450-6E2425AA55C0}" type="datetimeFigureOut">
              <a:rPr lang="pt-BR" smtClean="0"/>
              <a:t>06/09/2010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B214-F239-47CA-B425-746F71417BDC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137F-7F45-446B-A450-6E2425AA55C0}" type="datetimeFigureOut">
              <a:rPr lang="pt-BR" smtClean="0"/>
              <a:t>06/09/2010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B214-F239-47CA-B425-746F71417BD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137F-7F45-446B-A450-6E2425AA55C0}" type="datetimeFigureOut">
              <a:rPr lang="pt-BR" smtClean="0"/>
              <a:t>06/09/2010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B214-F239-47CA-B425-746F71417BD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137F-7F45-446B-A450-6E2425AA55C0}" type="datetimeFigureOut">
              <a:rPr lang="pt-BR" smtClean="0"/>
              <a:t>06/09/2010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B214-F239-47CA-B425-746F71417BD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137F-7F45-446B-A450-6E2425AA55C0}" type="datetimeFigureOut">
              <a:rPr lang="pt-BR" smtClean="0"/>
              <a:t>06/09/2010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B214-F239-47CA-B425-746F71417BDC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137F-7F45-446B-A450-6E2425AA55C0}" type="datetimeFigureOut">
              <a:rPr lang="pt-BR" smtClean="0"/>
              <a:t>06/09/2010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B214-F239-47CA-B425-746F71417BD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137F-7F45-446B-A450-6E2425AA55C0}" type="datetimeFigureOut">
              <a:rPr lang="pt-BR" smtClean="0"/>
              <a:t>06/09/2010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B214-F239-47CA-B425-746F71417BD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137F-7F45-446B-A450-6E2425AA55C0}" type="datetimeFigureOut">
              <a:rPr lang="pt-BR" smtClean="0"/>
              <a:t>06/09/2010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B214-F239-47CA-B425-746F71417BD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137F-7F45-446B-A450-6E2425AA55C0}" type="datetimeFigureOut">
              <a:rPr lang="pt-BR" smtClean="0"/>
              <a:t>06/09/2010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B214-F239-47CA-B425-746F71417BD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137F-7F45-446B-A450-6E2425AA55C0}" type="datetimeFigureOut">
              <a:rPr lang="pt-BR" smtClean="0"/>
              <a:t>06/09/2010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FB214-F239-47CA-B425-746F71417BD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137F-7F45-446B-A450-6E2425AA55C0}" type="datetimeFigureOut">
              <a:rPr lang="pt-BR" smtClean="0"/>
              <a:t>06/09/2010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6FB214-F239-47CA-B425-746F71417BDC}" type="slidenum">
              <a:rPr lang="pt-BR" smtClean="0"/>
              <a:t>‹#›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A9137F-7F45-446B-A450-6E2425AA55C0}" type="datetimeFigureOut">
              <a:rPr lang="pt-BR" smtClean="0"/>
              <a:t>06/09/2010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6FB214-F239-47CA-B425-746F71417BDC}" type="slidenum">
              <a:rPr lang="pt-BR" smtClean="0"/>
              <a:t>‹#›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3.wmf"/><Relationship Id="rId5" Type="http://schemas.openxmlformats.org/officeDocument/2006/relationships/image" Target="../media/image2.gif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RELATIVE PRONOUNS AND  CLAUSES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sz="4000" dirty="0" smtClean="0"/>
              <a:t>RELATIVE PRONOUNS ARE USED TO INTRODUCE CLAUSES THAT DEFINE OR ADD INFORMATION TO A NOUN</a:t>
            </a:r>
          </a:p>
          <a:p>
            <a:endParaRPr lang="pt-BR" sz="4000" dirty="0"/>
          </a:p>
          <a:p>
            <a:endParaRPr lang="pt-BR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WHO/WHERE/WHICH/WHOSE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 DON’T LIKE PEOPLE</a:t>
            </a:r>
            <a:r>
              <a:rPr lang="pt-BR" dirty="0" smtClean="0">
                <a:solidFill>
                  <a:srgbClr val="0070C0"/>
                </a:solidFill>
              </a:rPr>
              <a:t> WHO/THAT </a:t>
            </a:r>
            <a:r>
              <a:rPr lang="pt-BR" dirty="0" smtClean="0"/>
              <a:t>SPEAK  LOUD ON THE PHONE.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THERE’S A NICE BAR </a:t>
            </a:r>
            <a:r>
              <a:rPr lang="pt-BR" dirty="0" smtClean="0">
                <a:solidFill>
                  <a:srgbClr val="0070C0"/>
                </a:solidFill>
              </a:rPr>
              <a:t>WHERE</a:t>
            </a:r>
            <a:r>
              <a:rPr lang="pt-BR" dirty="0" smtClean="0"/>
              <a:t> THEY PLAY LIVE MUSIC.</a:t>
            </a:r>
          </a:p>
          <a:p>
            <a:endParaRPr lang="pt-BR" dirty="0" smtClean="0"/>
          </a:p>
          <a:p>
            <a:r>
              <a:rPr lang="pt-BR" dirty="0" smtClean="0"/>
              <a:t>MY SISTER HAS A DOG </a:t>
            </a:r>
            <a:r>
              <a:rPr lang="pt-BR" dirty="0" smtClean="0">
                <a:solidFill>
                  <a:srgbClr val="0070C0"/>
                </a:solidFill>
              </a:rPr>
              <a:t>WHICH/THAT</a:t>
            </a:r>
          </a:p>
          <a:p>
            <a:pPr>
              <a:buNone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BARKS ALL THE NIGHT.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beatriz\AppData\Local\Microsoft\Windows\Temporary Internet Files\Content.IE5\RXFWYYB8\MM900356586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2492896"/>
            <a:ext cx="1123950" cy="990600"/>
          </a:xfrm>
          <a:prstGeom prst="rect">
            <a:avLst/>
          </a:prstGeom>
          <a:noFill/>
        </p:spPr>
      </p:pic>
      <p:pic>
        <p:nvPicPr>
          <p:cNvPr id="1027" name="Picture 3" descr="C:\Users\beatriz\AppData\Local\Microsoft\Windows\Temporary Internet Files\Content.IE5\9MN1QZOX\MC90029558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65406" y="4077072"/>
            <a:ext cx="1878594" cy="1584176"/>
          </a:xfrm>
          <a:prstGeom prst="rect">
            <a:avLst/>
          </a:prstGeom>
          <a:noFill/>
        </p:spPr>
      </p:pic>
      <p:pic>
        <p:nvPicPr>
          <p:cNvPr id="6" name="MS900388452[1].wav">
            <a:hlinkClick r:id="" action="ppaction://media"/>
          </p:cNvPr>
          <p:cNvPicPr>
            <a:picLocks noRot="1" noChangeAspect="1"/>
          </p:cNvPicPr>
          <p:nvPr>
            <a:wavAudioFile r:embed="rId1" name="MS900388452[1].wav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MS900074752[1].wav">
            <a:hlinkClick r:id="" action="ppaction://media"/>
          </p:cNvPr>
          <p:cNvPicPr>
            <a:picLocks noRot="1" noChangeAspect="1"/>
          </p:cNvPicPr>
          <p:nvPr>
            <a:wavAudioFile r:embed="rId2" name="MS900074752[1].wav"/>
          </p:nvPr>
        </p:nvPicPr>
        <p:blipFill>
          <a:blip r:embed="rId8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28" name="Picture 4" descr="C:\Users\beatriz\AppData\Local\Microsoft\Windows\Temporary Internet Files\Content.IE5\RXFWYYB8\MC900065282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4128" y="6049670"/>
            <a:ext cx="1810512" cy="808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86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I’m not sure </a:t>
            </a:r>
            <a:r>
              <a:rPr lang="pt-BR" dirty="0" smtClean="0">
                <a:solidFill>
                  <a:srgbClr val="0070C0"/>
                </a:solidFill>
              </a:rPr>
              <a:t>whose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car that is, but it might be Mark’s.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Use </a:t>
            </a:r>
            <a:r>
              <a:rPr lang="pt-BR" sz="3600" dirty="0" smtClean="0">
                <a:solidFill>
                  <a:srgbClr val="0070C0"/>
                </a:solidFill>
              </a:rPr>
              <a:t>who/that</a:t>
            </a:r>
            <a:r>
              <a:rPr lang="pt-BR" sz="3600" dirty="0" smtClean="0"/>
              <a:t> para se referir a pessoas.</a:t>
            </a:r>
          </a:p>
          <a:p>
            <a:r>
              <a:rPr lang="pt-BR" sz="3600" dirty="0" smtClean="0"/>
              <a:t>Use </a:t>
            </a:r>
            <a:r>
              <a:rPr lang="pt-BR" sz="3600" dirty="0" smtClean="0">
                <a:solidFill>
                  <a:srgbClr val="0070C0"/>
                </a:solidFill>
              </a:rPr>
              <a:t>where</a:t>
            </a:r>
            <a:r>
              <a:rPr lang="pt-BR" sz="3600" dirty="0" smtClean="0"/>
              <a:t> para se referir a lugares.</a:t>
            </a:r>
          </a:p>
          <a:p>
            <a:r>
              <a:rPr lang="pt-BR" sz="3600" dirty="0" smtClean="0"/>
              <a:t>Use </a:t>
            </a:r>
            <a:r>
              <a:rPr lang="pt-BR" sz="3600" dirty="0" smtClean="0">
                <a:solidFill>
                  <a:srgbClr val="0070C0"/>
                </a:solidFill>
              </a:rPr>
              <a:t>which/that</a:t>
            </a:r>
            <a:r>
              <a:rPr lang="pt-BR" sz="3600" dirty="0" smtClean="0"/>
              <a:t>  para se referir a objetos e animais.</a:t>
            </a:r>
          </a:p>
          <a:p>
            <a:r>
              <a:rPr lang="pt-BR" sz="3600" dirty="0" smtClean="0"/>
              <a:t>Use </a:t>
            </a:r>
            <a:r>
              <a:rPr lang="pt-BR" sz="3600" dirty="0" smtClean="0">
                <a:solidFill>
                  <a:srgbClr val="0070C0"/>
                </a:solidFill>
              </a:rPr>
              <a:t>whose</a:t>
            </a:r>
            <a:r>
              <a:rPr lang="pt-BR" sz="3600" dirty="0" smtClean="0"/>
              <a:t>, para expressar posse: cujo, de quem ou do qual.</a:t>
            </a:r>
            <a:endParaRPr lang="pt-BR" sz="3600" dirty="0"/>
          </a:p>
        </p:txBody>
      </p:sp>
      <p:pic>
        <p:nvPicPr>
          <p:cNvPr id="2050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052736"/>
            <a:ext cx="1830629" cy="10053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847088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Em situações formais, devemos usar </a:t>
            </a:r>
            <a:r>
              <a:rPr lang="pt-B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whom</a:t>
            </a:r>
            <a:r>
              <a:rPr lang="pt-BR" sz="3600" dirty="0" smtClean="0"/>
              <a:t> quando o objeto é uma pessoa diferente do sujeito. No entanto, podemos omiti-lo em situações informais.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The man whom I spoke to was my teacher.</a:t>
            </a:r>
          </a:p>
          <a:p>
            <a:r>
              <a:rPr lang="pt-BR" sz="3200" dirty="0" smtClean="0"/>
              <a:t>The man (whom) I spoke to was my teacher.</a:t>
            </a:r>
          </a:p>
          <a:p>
            <a:r>
              <a:rPr lang="pt-BR" sz="3200" dirty="0" smtClean="0"/>
              <a:t>Ainda em situações informais, quando who, which e that são objetos, podemos omiti-los.</a:t>
            </a:r>
          </a:p>
          <a:p>
            <a:r>
              <a:rPr lang="pt-BR" sz="3200" dirty="0" smtClean="0"/>
              <a:t>Ex. I like the house (which) you’ve bought.</a:t>
            </a:r>
          </a:p>
          <a:p>
            <a:r>
              <a:rPr lang="pt-BR" sz="3200" dirty="0" smtClean="0"/>
              <a:t>Ex: The man (who) I spoke to was my </a:t>
            </a:r>
          </a:p>
          <a:p>
            <a:pPr>
              <a:buNone/>
            </a:pPr>
            <a:r>
              <a:rPr lang="pt-BR" sz="3200" dirty="0" smtClean="0"/>
              <a:t>t</a:t>
            </a:r>
            <a:r>
              <a:rPr lang="pt-BR" sz="3200" dirty="0" smtClean="0"/>
              <a:t>eacher.</a:t>
            </a:r>
            <a:endParaRPr lang="pt-BR" sz="3200" dirty="0"/>
          </a:p>
        </p:txBody>
      </p:sp>
      <p:pic>
        <p:nvPicPr>
          <p:cNvPr id="3074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1370" y="4221088"/>
            <a:ext cx="922630" cy="923544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301208"/>
            <a:ext cx="1728192" cy="1556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847088"/>
          </a:xfrm>
        </p:spPr>
        <p:txBody>
          <a:bodyPr>
            <a:noAutofit/>
          </a:bodyPr>
          <a:lstStyle/>
          <a:p>
            <a:r>
              <a:rPr lang="pt-BR" sz="3200" dirty="0" smtClean="0"/>
              <a:t>Somente </a:t>
            </a:r>
            <a:r>
              <a:rPr lang="pt-BR" sz="3200" i="1" dirty="0" smtClean="0">
                <a:solidFill>
                  <a:schemeClr val="bg2">
                    <a:lumMod val="10000"/>
                  </a:schemeClr>
                </a:solidFill>
              </a:rPr>
              <a:t>that </a:t>
            </a:r>
            <a:r>
              <a:rPr lang="pt-BR" sz="3200" i="1" dirty="0" smtClean="0">
                <a:solidFill>
                  <a:srgbClr val="0070C0"/>
                </a:solidFill>
              </a:rPr>
              <a:t>pode</a:t>
            </a:r>
            <a:r>
              <a:rPr lang="pt-BR" sz="3200" dirty="0" smtClean="0">
                <a:solidFill>
                  <a:srgbClr val="0070C0"/>
                </a:solidFill>
              </a:rPr>
              <a:t> ser usado quando ele segue superlativos ou palavras como any, some, no, everything, nothing, much, little, all e only, e sujeitos compostos.</a:t>
            </a:r>
            <a:endParaRPr lang="pt-BR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Ex</a:t>
            </a:r>
            <a:r>
              <a:rPr lang="pt-BR" sz="3600" dirty="0" smtClean="0"/>
              <a:t>. She’s the best lawyer that I know.</a:t>
            </a:r>
          </a:p>
          <a:p>
            <a:pPr>
              <a:buNone/>
            </a:pPr>
            <a:r>
              <a:rPr lang="pt-BR" sz="3600" dirty="0" smtClean="0"/>
              <a:t> </a:t>
            </a:r>
            <a:r>
              <a:rPr lang="pt-BR" sz="3600" dirty="0" smtClean="0"/>
              <a:t>    I’m the only one that can afford the trip.</a:t>
            </a:r>
          </a:p>
          <a:p>
            <a:pPr>
              <a:buNone/>
            </a:pPr>
            <a:r>
              <a:rPr lang="pt-BR" sz="3600" dirty="0" smtClean="0"/>
              <a:t>       The necklace and the bracelet that you found belong to Ms. Nielson. </a:t>
            </a:r>
            <a:endParaRPr lang="pt-B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DEFINING X NON-DEFINING RELATIVE CLAUSES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COMPARE: </a:t>
            </a:r>
          </a:p>
          <a:p>
            <a:r>
              <a:rPr lang="pt-BR" sz="3600" dirty="0" smtClean="0"/>
              <a:t>A) The car whi</a:t>
            </a:r>
            <a:r>
              <a:rPr lang="pt-B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</a:t>
            </a:r>
            <a:r>
              <a:rPr lang="pt-BR" sz="3600" dirty="0" smtClean="0">
                <a:solidFill>
                  <a:srgbClr val="0070C0"/>
                </a:solidFill>
              </a:rPr>
              <a:t> was parked outside your house </a:t>
            </a:r>
            <a:r>
              <a:rPr lang="pt-BR" sz="3600" dirty="0" smtClean="0"/>
              <a:t>has been stolen</a:t>
            </a:r>
          </a:p>
          <a:p>
            <a:r>
              <a:rPr lang="pt-BR" sz="3600" dirty="0" smtClean="0"/>
              <a:t>B) The car, </a:t>
            </a:r>
            <a:r>
              <a:rPr lang="pt-BR" sz="3600" dirty="0" smtClean="0">
                <a:solidFill>
                  <a:srgbClr val="0070C0"/>
                </a:solidFill>
              </a:rPr>
              <a:t>which was very nice</a:t>
            </a:r>
            <a:r>
              <a:rPr lang="pt-BR" sz="3600" dirty="0" smtClean="0"/>
              <a:t>, has been stolen.</a:t>
            </a:r>
          </a:p>
          <a:p>
            <a:r>
              <a:rPr lang="pt-BR" sz="3600" dirty="0" smtClean="0"/>
              <a:t>Em qual dos exemplos acima, a oração destacada  é essencial (DEFINING) para  o significado da oração?</a:t>
            </a:r>
          </a:p>
          <a:p>
            <a:endParaRPr lang="pt-B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Answer: Exemplo 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 </a:t>
            </a:r>
            <a:r>
              <a:rPr lang="pt-BR" sz="3600" dirty="0" smtClean="0"/>
              <a:t>Quando a oração não é essencial, ela vem entre vírgulas. O pronome that não pode ser utilizado neste caso.</a:t>
            </a:r>
          </a:p>
          <a:p>
            <a:pPr algn="just"/>
            <a:r>
              <a:rPr lang="pt-BR" sz="3600" smtClean="0"/>
              <a:t>Non-defining relative clauses acrescentam informação extra ao substantivo, mas podem ser retirados do texto sem danos para sua compreensão.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372</Words>
  <Application>Microsoft Office PowerPoint</Application>
  <PresentationFormat>On-screen Show (4:3)</PresentationFormat>
  <Paragraphs>35</Paragraphs>
  <Slides>7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RELATIVE PRONOUNS AND  CLAUSES</vt:lpstr>
      <vt:lpstr>WHO/WHERE/WHICH/WHOSE</vt:lpstr>
      <vt:lpstr>I’m not sure whose car that is, but it might be Mark’s.</vt:lpstr>
      <vt:lpstr>Em situações formais, devemos usar whom quando o objeto é uma pessoa diferente do sujeito. No entanto, podemos omiti-lo em situações informais.</vt:lpstr>
      <vt:lpstr>Somente that pode ser usado quando ele segue superlativos ou palavras como any, some, no, everything, nothing, much, little, all e only, e sujeitos compostos.</vt:lpstr>
      <vt:lpstr>DEFINING X NON-DEFINING RELATIVE CLAUSES</vt:lpstr>
      <vt:lpstr>Answer: Exemplo 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PRONOUNS AND  CLAUSES</dc:title>
  <dc:creator>beatriz</dc:creator>
  <cp:lastModifiedBy>beatriz</cp:lastModifiedBy>
  <cp:revision>10</cp:revision>
  <dcterms:created xsi:type="dcterms:W3CDTF">2010-09-06T17:56:20Z</dcterms:created>
  <dcterms:modified xsi:type="dcterms:W3CDTF">2010-09-06T19:33:50Z</dcterms:modified>
</cp:coreProperties>
</file>