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54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3BFA51-C506-4104-9C42-FC0DD759D204}" type="datetimeFigureOut">
              <a:rPr lang="pt-BR" smtClean="0"/>
              <a:t>06/09/2010</a:t>
            </a:fld>
            <a:endParaRPr lang="pt-B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E725BF-6CBD-4B7C-BD01-BE48631F057E}" type="slidenum">
              <a:rPr lang="pt-BR" smtClean="0"/>
              <a:t>‹#›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E725BF-6CBD-4B7C-BD01-BE48631F057E}" type="slidenum">
              <a:rPr lang="pt-BR" smtClean="0"/>
              <a:t>2</a:t>
            </a:fld>
            <a:endParaRPr lang="pt-B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9137F-7F45-446B-A450-6E2425AA55C0}" type="datetimeFigureOut">
              <a:rPr lang="pt-BR" smtClean="0"/>
              <a:t>06/09/2010</a:t>
            </a:fld>
            <a:endParaRPr lang="pt-BR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FB214-F239-47CA-B425-746F71417BDC}" type="slidenum">
              <a:rPr lang="pt-BR" smtClean="0"/>
              <a:t>‹#›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9137F-7F45-446B-A450-6E2425AA55C0}" type="datetimeFigureOut">
              <a:rPr lang="pt-BR" smtClean="0"/>
              <a:t>06/09/2010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FB214-F239-47CA-B425-746F71417BDC}" type="slidenum">
              <a:rPr lang="pt-BR" smtClean="0"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9137F-7F45-446B-A450-6E2425AA55C0}" type="datetimeFigureOut">
              <a:rPr lang="pt-BR" smtClean="0"/>
              <a:t>06/09/2010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FB214-F239-47CA-B425-746F71417BDC}" type="slidenum">
              <a:rPr lang="pt-BR" smtClean="0"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9137F-7F45-446B-A450-6E2425AA55C0}" type="datetimeFigureOut">
              <a:rPr lang="pt-BR" smtClean="0"/>
              <a:t>06/09/2010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FB214-F239-47CA-B425-746F71417BDC}" type="slidenum">
              <a:rPr lang="pt-BR" smtClean="0"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9137F-7F45-446B-A450-6E2425AA55C0}" type="datetimeFigureOut">
              <a:rPr lang="pt-BR" smtClean="0"/>
              <a:t>06/09/2010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FB214-F239-47CA-B425-746F71417BDC}" type="slidenum">
              <a:rPr lang="pt-BR" smtClean="0"/>
              <a:t>‹#›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9137F-7F45-446B-A450-6E2425AA55C0}" type="datetimeFigureOut">
              <a:rPr lang="pt-BR" smtClean="0"/>
              <a:t>06/09/2010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FB214-F239-47CA-B425-746F71417BDC}" type="slidenum">
              <a:rPr lang="pt-BR" smtClean="0"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9137F-7F45-446B-A450-6E2425AA55C0}" type="datetimeFigureOut">
              <a:rPr lang="pt-BR" smtClean="0"/>
              <a:t>06/09/2010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FB214-F239-47CA-B425-746F71417BDC}" type="slidenum">
              <a:rPr lang="pt-BR" smtClean="0"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9137F-7F45-446B-A450-6E2425AA55C0}" type="datetimeFigureOut">
              <a:rPr lang="pt-BR" smtClean="0"/>
              <a:t>06/09/2010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FB214-F239-47CA-B425-746F71417BDC}" type="slidenum">
              <a:rPr lang="pt-BR" smtClean="0"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9137F-7F45-446B-A450-6E2425AA55C0}" type="datetimeFigureOut">
              <a:rPr lang="pt-BR" smtClean="0"/>
              <a:t>06/09/2010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FB214-F239-47CA-B425-746F71417BDC}" type="slidenum">
              <a:rPr lang="pt-BR" smtClean="0"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9137F-7F45-446B-A450-6E2425AA55C0}" type="datetimeFigureOut">
              <a:rPr lang="pt-BR" smtClean="0"/>
              <a:t>06/09/2010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FB214-F239-47CA-B425-746F71417BDC}" type="slidenum">
              <a:rPr lang="pt-BR" smtClean="0"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9137F-7F45-446B-A450-6E2425AA55C0}" type="datetimeFigureOut">
              <a:rPr lang="pt-BR" smtClean="0"/>
              <a:t>06/09/2010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F56FB214-F239-47CA-B425-746F71417BDC}" type="slidenum">
              <a:rPr lang="pt-BR" smtClean="0"/>
              <a:t>‹#›</a:t>
            </a:fld>
            <a:endParaRPr lang="pt-B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EA9137F-7F45-446B-A450-6E2425AA55C0}" type="datetimeFigureOut">
              <a:rPr lang="pt-BR" smtClean="0"/>
              <a:t>06/09/2010</a:t>
            </a:fld>
            <a:endParaRPr lang="pt-BR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56FB214-F239-47CA-B425-746F71417BDC}" type="slidenum">
              <a:rPr lang="pt-BR" smtClean="0"/>
              <a:t>‹#›</a:t>
            </a:fld>
            <a:endParaRPr lang="pt-BR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4.png"/><Relationship Id="rId2" Type="http://schemas.openxmlformats.org/officeDocument/2006/relationships/audio" Target="../media/audio2.wav"/><Relationship Id="rId1" Type="http://schemas.openxmlformats.org/officeDocument/2006/relationships/audio" Target="../media/audio1.wav"/><Relationship Id="rId6" Type="http://schemas.openxmlformats.org/officeDocument/2006/relationships/image" Target="../media/image3.wmf"/><Relationship Id="rId5" Type="http://schemas.openxmlformats.org/officeDocument/2006/relationships/image" Target="../media/image2.gif"/><Relationship Id="rId4" Type="http://schemas.openxmlformats.org/officeDocument/2006/relationships/notesSlide" Target="../notesSlides/notesSlide1.xml"/><Relationship Id="rId9" Type="http://schemas.openxmlformats.org/officeDocument/2006/relationships/image" Target="../media/image6.wm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pt-BR" dirty="0" smtClean="0"/>
              <a:t>RELATIVE PRONOUNS AND  CLAUSES</a:t>
            </a:r>
            <a:endParaRPr lang="pt-B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pt-BR" sz="4000" dirty="0" smtClean="0"/>
              <a:t>RELATIVE PRONOUNS ARE USED TO INTRODUCE CLAUSES THAT DEFINE OR ADD INFORMATION TO A NOUN</a:t>
            </a:r>
          </a:p>
          <a:p>
            <a:endParaRPr lang="pt-BR" sz="4000" dirty="0"/>
          </a:p>
          <a:p>
            <a:endParaRPr lang="pt-BR" sz="4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WHO/WHERE/WHICH/WHOSE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I DON’T LIKE PEOPLE</a:t>
            </a:r>
            <a:r>
              <a:rPr lang="pt-BR" dirty="0" smtClean="0">
                <a:solidFill>
                  <a:srgbClr val="0070C0"/>
                </a:solidFill>
              </a:rPr>
              <a:t> WHO/THAT </a:t>
            </a:r>
            <a:r>
              <a:rPr lang="pt-BR" dirty="0" smtClean="0"/>
              <a:t>SPEAK  LOUD ON THE PHONE.</a:t>
            </a:r>
          </a:p>
          <a:p>
            <a:endParaRPr lang="pt-BR" dirty="0" smtClean="0"/>
          </a:p>
          <a:p>
            <a:endParaRPr lang="pt-BR" dirty="0" smtClean="0"/>
          </a:p>
          <a:p>
            <a:r>
              <a:rPr lang="pt-BR" dirty="0" smtClean="0"/>
              <a:t>THERE’S A NICE BAR </a:t>
            </a:r>
            <a:r>
              <a:rPr lang="pt-BR" dirty="0" smtClean="0">
                <a:solidFill>
                  <a:srgbClr val="0070C0"/>
                </a:solidFill>
              </a:rPr>
              <a:t>WHERE</a:t>
            </a:r>
            <a:r>
              <a:rPr lang="pt-BR" dirty="0" smtClean="0"/>
              <a:t> THEY PLAY LIVE MUSIC.</a:t>
            </a:r>
          </a:p>
          <a:p>
            <a:endParaRPr lang="pt-BR" dirty="0" smtClean="0"/>
          </a:p>
          <a:p>
            <a:r>
              <a:rPr lang="pt-BR" dirty="0" smtClean="0"/>
              <a:t>MY SISTER HAS A DOG </a:t>
            </a:r>
            <a:r>
              <a:rPr lang="pt-BR" dirty="0" smtClean="0">
                <a:solidFill>
                  <a:srgbClr val="0070C0"/>
                </a:solidFill>
              </a:rPr>
              <a:t>WHICH/THAT</a:t>
            </a:r>
          </a:p>
          <a:p>
            <a:pPr>
              <a:buNone/>
            </a:pPr>
            <a:r>
              <a:rPr lang="pt-BR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pt-BR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BARKS ALL THE NIGHT.</a:t>
            </a:r>
            <a:endParaRPr lang="pt-BR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pic>
        <p:nvPicPr>
          <p:cNvPr id="1026" name="Picture 2" descr="C:\Users\beatriz\AppData\Local\Microsoft\Windows\Temporary Internet Files\Content.IE5\RXFWYYB8\MM900356586[1].gif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067944" y="2492896"/>
            <a:ext cx="1123950" cy="990600"/>
          </a:xfrm>
          <a:prstGeom prst="rect">
            <a:avLst/>
          </a:prstGeom>
          <a:noFill/>
        </p:spPr>
      </p:pic>
      <p:pic>
        <p:nvPicPr>
          <p:cNvPr id="1027" name="Picture 3" descr="C:\Users\beatriz\AppData\Local\Microsoft\Windows\Temporary Internet Files\Content.IE5\9MN1QZOX\MC900295585[1].wmf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265406" y="4077072"/>
            <a:ext cx="1878594" cy="1584176"/>
          </a:xfrm>
          <a:prstGeom prst="rect">
            <a:avLst/>
          </a:prstGeom>
          <a:noFill/>
        </p:spPr>
      </p:pic>
      <p:pic>
        <p:nvPicPr>
          <p:cNvPr id="6" name="MS900388452[1].wav">
            <a:hlinkClick r:id="" action="ppaction://media"/>
          </p:cNvPr>
          <p:cNvPicPr>
            <a:picLocks noRot="1" noChangeAspect="1"/>
          </p:cNvPicPr>
          <p:nvPr>
            <a:wavAudioFile r:embed="rId1" name="MS900388452[1].wav"/>
          </p:nvPr>
        </p:nvPicPr>
        <p:blipFill>
          <a:blip r:embed="rId7" cstate="print"/>
          <a:stretch>
            <a:fillRect/>
          </a:stretch>
        </p:blipFill>
        <p:spPr>
          <a:xfrm>
            <a:off x="4419600" y="3276600"/>
            <a:ext cx="304800" cy="304800"/>
          </a:xfrm>
          <a:prstGeom prst="rect">
            <a:avLst/>
          </a:prstGeom>
        </p:spPr>
      </p:pic>
      <p:pic>
        <p:nvPicPr>
          <p:cNvPr id="7" name="MS900074752[1].wav">
            <a:hlinkClick r:id="" action="ppaction://media"/>
          </p:cNvPr>
          <p:cNvPicPr>
            <a:picLocks noRot="1" noChangeAspect="1"/>
          </p:cNvPicPr>
          <p:nvPr>
            <a:wavAudioFile r:embed="rId2" name="MS900074752[1].wav"/>
          </p:nvPr>
        </p:nvPicPr>
        <p:blipFill>
          <a:blip r:embed="rId8" cstate="print"/>
          <a:stretch>
            <a:fillRect/>
          </a:stretch>
        </p:blipFill>
        <p:spPr>
          <a:xfrm>
            <a:off x="4419600" y="3276600"/>
            <a:ext cx="304800" cy="304800"/>
          </a:xfrm>
          <a:prstGeom prst="rect">
            <a:avLst/>
          </a:prstGeom>
        </p:spPr>
      </p:pic>
      <p:pic>
        <p:nvPicPr>
          <p:cNvPr id="1028" name="Picture 4" descr="C:\Users\beatriz\AppData\Local\Microsoft\Windows\Temporary Internet Files\Content.IE5\RXFWYYB8\MC900065282[1].wmf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5724128" y="6049670"/>
            <a:ext cx="1810512" cy="80833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26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1" dur="8675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audio>
              <p:cMediaNode>
                <p:cTn id="12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  <p:audio>
              <p:cMediaNode>
                <p:cTn id="13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I’m not sure </a:t>
            </a:r>
            <a:r>
              <a:rPr lang="pt-BR" dirty="0" smtClean="0">
                <a:solidFill>
                  <a:srgbClr val="0070C0"/>
                </a:solidFill>
              </a:rPr>
              <a:t>whose</a:t>
            </a:r>
            <a:r>
              <a:rPr lang="pt-BR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car that is, but it might be Mark’s.</a:t>
            </a:r>
            <a:endParaRPr lang="pt-BR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3600" dirty="0" smtClean="0"/>
              <a:t>Use </a:t>
            </a:r>
            <a:r>
              <a:rPr lang="pt-BR" sz="3600" dirty="0" smtClean="0">
                <a:solidFill>
                  <a:srgbClr val="0070C0"/>
                </a:solidFill>
              </a:rPr>
              <a:t>who/that</a:t>
            </a:r>
            <a:r>
              <a:rPr lang="pt-BR" sz="3600" dirty="0" smtClean="0"/>
              <a:t> para se referir a pessoas.</a:t>
            </a:r>
          </a:p>
          <a:p>
            <a:r>
              <a:rPr lang="pt-BR" sz="3600" dirty="0" smtClean="0"/>
              <a:t>Use </a:t>
            </a:r>
            <a:r>
              <a:rPr lang="pt-BR" sz="3600" dirty="0" smtClean="0">
                <a:solidFill>
                  <a:srgbClr val="0070C0"/>
                </a:solidFill>
              </a:rPr>
              <a:t>where</a:t>
            </a:r>
            <a:r>
              <a:rPr lang="pt-BR" sz="3600" dirty="0" smtClean="0"/>
              <a:t> para se referir a lugares.</a:t>
            </a:r>
          </a:p>
          <a:p>
            <a:r>
              <a:rPr lang="pt-BR" sz="3600" dirty="0" smtClean="0"/>
              <a:t>Use </a:t>
            </a:r>
            <a:r>
              <a:rPr lang="pt-BR" sz="3600" dirty="0" smtClean="0">
                <a:solidFill>
                  <a:srgbClr val="0070C0"/>
                </a:solidFill>
              </a:rPr>
              <a:t>which/that</a:t>
            </a:r>
            <a:r>
              <a:rPr lang="pt-BR" sz="3600" dirty="0" smtClean="0"/>
              <a:t>  para se referir a objetos e animais.</a:t>
            </a:r>
          </a:p>
          <a:p>
            <a:r>
              <a:rPr lang="pt-BR" sz="3600" dirty="0" smtClean="0"/>
              <a:t>Use </a:t>
            </a:r>
            <a:r>
              <a:rPr lang="pt-BR" sz="3600" dirty="0" smtClean="0">
                <a:solidFill>
                  <a:srgbClr val="0070C0"/>
                </a:solidFill>
              </a:rPr>
              <a:t>whose</a:t>
            </a:r>
            <a:r>
              <a:rPr lang="pt-BR" sz="3600" dirty="0" smtClean="0"/>
              <a:t>, para expressar posse: cujo, de quem ou do qual.</a:t>
            </a:r>
            <a:endParaRPr lang="pt-BR" sz="3600" dirty="0"/>
          </a:p>
        </p:txBody>
      </p:sp>
      <p:pic>
        <p:nvPicPr>
          <p:cNvPr id="2050" name="Picture 2" descr="C:\Program Files\Microsoft Office\MEDIA\CAGCAT10\j0212957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4048" y="1052736"/>
            <a:ext cx="1830629" cy="100538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19256" cy="1847088"/>
          </a:xfrm>
        </p:spPr>
        <p:txBody>
          <a:bodyPr>
            <a:normAutofit fontScale="90000"/>
          </a:bodyPr>
          <a:lstStyle/>
          <a:p>
            <a:r>
              <a:rPr lang="pt-BR" sz="3600" dirty="0" smtClean="0"/>
              <a:t>Em situações formais, devemos usar </a:t>
            </a:r>
            <a:r>
              <a:rPr lang="pt-BR" sz="36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whom</a:t>
            </a:r>
            <a:r>
              <a:rPr lang="pt-BR" sz="3600" dirty="0" smtClean="0"/>
              <a:t> quando o objeto é uma pessoa diferente do sujeito. No entanto, podemos omiti-lo em situações informais.</a:t>
            </a:r>
            <a:endParaRPr lang="pt-BR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5480"/>
            <a:ext cx="8686800" cy="4389120"/>
          </a:xfrm>
        </p:spPr>
        <p:txBody>
          <a:bodyPr>
            <a:normAutofit/>
          </a:bodyPr>
          <a:lstStyle/>
          <a:p>
            <a:r>
              <a:rPr lang="pt-BR" sz="3200" dirty="0" smtClean="0"/>
              <a:t>The man whom I spoke to was my teacher.</a:t>
            </a:r>
          </a:p>
          <a:p>
            <a:r>
              <a:rPr lang="pt-BR" sz="3200" dirty="0" smtClean="0"/>
              <a:t>The man (whom) I spoke to was my teacher.</a:t>
            </a:r>
          </a:p>
          <a:p>
            <a:r>
              <a:rPr lang="pt-BR" sz="3200" dirty="0" smtClean="0"/>
              <a:t>Ainda em situações informais, quando who, which e that são objetos, podemos omiti-los.</a:t>
            </a:r>
          </a:p>
          <a:p>
            <a:r>
              <a:rPr lang="pt-BR" sz="3200" dirty="0" smtClean="0"/>
              <a:t>Ex. I like the house (which) you’ve bought.</a:t>
            </a:r>
          </a:p>
          <a:p>
            <a:r>
              <a:rPr lang="pt-BR" sz="3200" dirty="0" smtClean="0"/>
              <a:t>Ex: The man (who) I spoke to was my </a:t>
            </a:r>
          </a:p>
          <a:p>
            <a:pPr>
              <a:buNone/>
            </a:pPr>
            <a:r>
              <a:rPr lang="pt-BR" sz="3200" dirty="0" smtClean="0"/>
              <a:t>t</a:t>
            </a:r>
            <a:r>
              <a:rPr lang="pt-BR" sz="3200" dirty="0" smtClean="0"/>
              <a:t>eacher.</a:t>
            </a:r>
            <a:endParaRPr lang="pt-BR" sz="3200" dirty="0"/>
          </a:p>
        </p:txBody>
      </p:sp>
      <p:pic>
        <p:nvPicPr>
          <p:cNvPr id="3074" name="Picture 2" descr="C:\Program Files\Microsoft Office\MEDIA\CAGCAT10\j0185604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21370" y="4221088"/>
            <a:ext cx="922630" cy="923544"/>
          </a:xfrm>
          <a:prstGeom prst="rect">
            <a:avLst/>
          </a:prstGeom>
          <a:noFill/>
        </p:spPr>
      </p:pic>
      <p:pic>
        <p:nvPicPr>
          <p:cNvPr id="3075" name="Picture 3" descr="C:\Program Files\Microsoft Office\MEDIA\CAGCAT10\j0301252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51720" y="5301208"/>
            <a:ext cx="1728192" cy="155679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0"/>
            <a:ext cx="8147248" cy="1847088"/>
          </a:xfrm>
        </p:spPr>
        <p:txBody>
          <a:bodyPr>
            <a:noAutofit/>
          </a:bodyPr>
          <a:lstStyle/>
          <a:p>
            <a:r>
              <a:rPr lang="pt-BR" sz="3200" dirty="0" smtClean="0"/>
              <a:t>Somente </a:t>
            </a:r>
            <a:r>
              <a:rPr lang="pt-BR" sz="3200" i="1" dirty="0" smtClean="0">
                <a:solidFill>
                  <a:schemeClr val="bg2">
                    <a:lumMod val="10000"/>
                  </a:schemeClr>
                </a:solidFill>
              </a:rPr>
              <a:t>that </a:t>
            </a:r>
            <a:r>
              <a:rPr lang="pt-BR" sz="3200" i="1" dirty="0" smtClean="0">
                <a:solidFill>
                  <a:srgbClr val="0070C0"/>
                </a:solidFill>
              </a:rPr>
              <a:t>pode</a:t>
            </a:r>
            <a:r>
              <a:rPr lang="pt-BR" sz="3200" dirty="0" smtClean="0">
                <a:solidFill>
                  <a:srgbClr val="0070C0"/>
                </a:solidFill>
              </a:rPr>
              <a:t> ser usado quando ele segue superlativos ou palavras como any, some, no, everything, nothing, much, little, all e only, e sujeitos compostos.</a:t>
            </a:r>
            <a:endParaRPr lang="pt-BR" sz="3200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pt-BR" dirty="0" smtClean="0"/>
              <a:t>Ex</a:t>
            </a:r>
            <a:r>
              <a:rPr lang="pt-BR" sz="3600" dirty="0" smtClean="0"/>
              <a:t>. She’s the best lawyer that I know.</a:t>
            </a:r>
          </a:p>
          <a:p>
            <a:pPr>
              <a:buNone/>
            </a:pPr>
            <a:r>
              <a:rPr lang="pt-BR" sz="3600" dirty="0" smtClean="0"/>
              <a:t> </a:t>
            </a:r>
            <a:r>
              <a:rPr lang="pt-BR" sz="3600" dirty="0" smtClean="0"/>
              <a:t>    I’m the only one that can afford the trip.</a:t>
            </a:r>
          </a:p>
          <a:p>
            <a:pPr>
              <a:buNone/>
            </a:pPr>
            <a:r>
              <a:rPr lang="pt-BR" sz="3600" dirty="0" smtClean="0"/>
              <a:t>       The necklace and the bracelet that you found belong to Ms. Nielson. </a:t>
            </a:r>
            <a:endParaRPr lang="pt-BR" sz="3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DEFINING X NON-DEFINING RELATIVE CLAUSES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t-BR" dirty="0" smtClean="0"/>
              <a:t>COMPARE: </a:t>
            </a:r>
          </a:p>
          <a:p>
            <a:r>
              <a:rPr lang="pt-BR" sz="3600" dirty="0" smtClean="0"/>
              <a:t>A) The car whi</a:t>
            </a:r>
            <a:r>
              <a:rPr lang="pt-BR" sz="36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ch</a:t>
            </a:r>
            <a:r>
              <a:rPr lang="pt-BR" sz="3600" dirty="0" smtClean="0">
                <a:solidFill>
                  <a:srgbClr val="0070C0"/>
                </a:solidFill>
              </a:rPr>
              <a:t> was parked outside your house </a:t>
            </a:r>
            <a:r>
              <a:rPr lang="pt-BR" sz="3600" dirty="0" smtClean="0"/>
              <a:t>has been stolen</a:t>
            </a:r>
          </a:p>
          <a:p>
            <a:r>
              <a:rPr lang="pt-BR" sz="3600" dirty="0" smtClean="0"/>
              <a:t>B) The car, </a:t>
            </a:r>
            <a:r>
              <a:rPr lang="pt-BR" sz="3600" dirty="0" smtClean="0">
                <a:solidFill>
                  <a:srgbClr val="0070C0"/>
                </a:solidFill>
              </a:rPr>
              <a:t>which was very nice</a:t>
            </a:r>
            <a:r>
              <a:rPr lang="pt-BR" sz="3600" dirty="0" smtClean="0"/>
              <a:t>, has been stolen.</a:t>
            </a:r>
          </a:p>
          <a:p>
            <a:r>
              <a:rPr lang="pt-BR" sz="3600" dirty="0" smtClean="0"/>
              <a:t>Em qual dos exemplos acima, a oração destacada  é essencial (DEFINING) para  o significado da oração?</a:t>
            </a:r>
          </a:p>
          <a:p>
            <a:endParaRPr lang="pt-BR" sz="3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Answer: Exemplo A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t-BR" dirty="0" smtClean="0"/>
              <a:t> </a:t>
            </a:r>
            <a:r>
              <a:rPr lang="pt-BR" sz="3600" dirty="0" smtClean="0"/>
              <a:t>Quando a oração não é essencial, ela vem entre vírgulas. O pronome that não pode ser utilizado neste caso.</a:t>
            </a:r>
          </a:p>
          <a:p>
            <a:pPr algn="just"/>
            <a:r>
              <a:rPr lang="pt-BR" sz="3600" smtClean="0"/>
              <a:t>Non-defining relative clauses acrescentam informação extra ao substantivo, mas podem ser retirados do texto sem danos para sua compreensão.</a:t>
            </a:r>
            <a:endParaRPr lang="pt-B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97</TotalTime>
  <Words>372</Words>
  <Application>Microsoft Office PowerPoint</Application>
  <PresentationFormat>On-screen Show (4:3)</PresentationFormat>
  <Paragraphs>35</Paragraphs>
  <Slides>7</Slides>
  <Notes>1</Notes>
  <HiddenSlides>0</HiddenSlides>
  <MMClips>2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Flow</vt:lpstr>
      <vt:lpstr>RELATIVE PRONOUNS AND  CLAUSES</vt:lpstr>
      <vt:lpstr>WHO/WHERE/WHICH/WHOSE</vt:lpstr>
      <vt:lpstr>I’m not sure whose car that is, but it might be Mark’s.</vt:lpstr>
      <vt:lpstr>Em situações formais, devemos usar whom quando o objeto é uma pessoa diferente do sujeito. No entanto, podemos omiti-lo em situações informais.</vt:lpstr>
      <vt:lpstr>Somente that pode ser usado quando ele segue superlativos ou palavras como any, some, no, everything, nothing, much, little, all e only, e sujeitos compostos.</vt:lpstr>
      <vt:lpstr>DEFINING X NON-DEFINING RELATIVE CLAUSES</vt:lpstr>
      <vt:lpstr>Answer: Exemplo A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RELATIVE PRONOUNS AND  CLAUSES</dc:title>
  <dc:creator>beatriz</dc:creator>
  <cp:lastModifiedBy>beatriz</cp:lastModifiedBy>
  <cp:revision>10</cp:revision>
  <dcterms:created xsi:type="dcterms:W3CDTF">2010-09-06T17:56:20Z</dcterms:created>
  <dcterms:modified xsi:type="dcterms:W3CDTF">2010-09-06T19:33:50Z</dcterms:modified>
</cp:coreProperties>
</file>