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64" autoAdjust="0"/>
    <p:restoredTop sz="94660"/>
  </p:normalViewPr>
  <p:slideViewPr>
    <p:cSldViewPr>
      <p:cViewPr varScale="1">
        <p:scale>
          <a:sx n="68" d="100"/>
          <a:sy n="68" d="100"/>
        </p:scale>
        <p:origin x="-127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177B5-23EB-47CB-B9E1-3F35EFDA38C8}" type="datetimeFigureOut">
              <a:rPr lang="pt-BR" smtClean="0"/>
              <a:t>11/02/2016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80A8-BF52-40CF-A1B0-92A64341EE04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177B5-23EB-47CB-B9E1-3F35EFDA38C8}" type="datetimeFigureOut">
              <a:rPr lang="pt-BR" smtClean="0"/>
              <a:t>11/02/2016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80A8-BF52-40CF-A1B0-92A64341EE04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177B5-23EB-47CB-B9E1-3F35EFDA38C8}" type="datetimeFigureOut">
              <a:rPr lang="pt-BR" smtClean="0"/>
              <a:t>11/02/2016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80A8-BF52-40CF-A1B0-92A64341EE04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177B5-23EB-47CB-B9E1-3F35EFDA38C8}" type="datetimeFigureOut">
              <a:rPr lang="pt-BR" smtClean="0"/>
              <a:t>11/02/2016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80A8-BF52-40CF-A1B0-92A64341EE04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177B5-23EB-47CB-B9E1-3F35EFDA38C8}" type="datetimeFigureOut">
              <a:rPr lang="pt-BR" smtClean="0"/>
              <a:t>11/02/2016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80A8-BF52-40CF-A1B0-92A64341EE04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177B5-23EB-47CB-B9E1-3F35EFDA38C8}" type="datetimeFigureOut">
              <a:rPr lang="pt-BR" smtClean="0"/>
              <a:t>11/02/2016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80A8-BF52-40CF-A1B0-92A64341EE04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177B5-23EB-47CB-B9E1-3F35EFDA38C8}" type="datetimeFigureOut">
              <a:rPr lang="pt-BR" smtClean="0"/>
              <a:t>11/02/2016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80A8-BF52-40CF-A1B0-92A64341EE04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177B5-23EB-47CB-B9E1-3F35EFDA38C8}" type="datetimeFigureOut">
              <a:rPr lang="pt-BR" smtClean="0"/>
              <a:t>11/02/2016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80A8-BF52-40CF-A1B0-92A64341EE04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177B5-23EB-47CB-B9E1-3F35EFDA38C8}" type="datetimeFigureOut">
              <a:rPr lang="pt-BR" smtClean="0"/>
              <a:t>11/02/2016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80A8-BF52-40CF-A1B0-92A64341EE04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177B5-23EB-47CB-B9E1-3F35EFDA38C8}" type="datetimeFigureOut">
              <a:rPr lang="pt-BR" smtClean="0"/>
              <a:t>11/02/2016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80A8-BF52-40CF-A1B0-92A64341EE04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177B5-23EB-47CB-B9E1-3F35EFDA38C8}" type="datetimeFigureOut">
              <a:rPr lang="pt-BR" smtClean="0"/>
              <a:t>11/02/2016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80A8-BF52-40CF-A1B0-92A64341EE04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2177B5-23EB-47CB-B9E1-3F35EFDA38C8}" type="datetimeFigureOut">
              <a:rPr lang="pt-BR" smtClean="0"/>
              <a:t>11/02/2016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4D80A8-BF52-40CF-A1B0-92A64341EE04}" type="slidenum">
              <a:rPr lang="pt-BR" smtClean="0"/>
              <a:t>‹#›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REPORTED SPEECH</a:t>
            </a:r>
            <a:endParaRPr lang="pt-B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pt-BR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Discurso direto e indireto </a:t>
            </a:r>
          </a:p>
        </p:txBody>
      </p:sp>
      <p:pic>
        <p:nvPicPr>
          <p:cNvPr id="1026" name="Picture 2" descr="C:\Users\beatriz\AppData\Local\Microsoft\Windows\Temporary Internet Files\Content.IE5\1AUDB69O\3d-colourful-people-talking-15426596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4797152"/>
            <a:ext cx="5616624" cy="19734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Reported speech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“I’ve just started school.”</a:t>
            </a:r>
          </a:p>
          <a:p>
            <a:r>
              <a:rPr lang="pt-BR" dirty="0" smtClean="0"/>
              <a:t>She said that___________________________</a:t>
            </a:r>
          </a:p>
          <a:p>
            <a:r>
              <a:rPr lang="en-US" dirty="0" smtClean="0"/>
              <a:t>“I’ll stay here for about four weeks.”</a:t>
            </a:r>
          </a:p>
          <a:p>
            <a:r>
              <a:rPr lang="en-US" dirty="0" smtClean="0"/>
              <a:t>He said that_______________________. </a:t>
            </a:r>
          </a:p>
          <a:p>
            <a:r>
              <a:rPr lang="en-US" dirty="0" smtClean="0"/>
              <a:t>“São Paulo needs better and cheaper public transport.” </a:t>
            </a:r>
            <a:endParaRPr lang="en-US" dirty="0"/>
          </a:p>
          <a:p>
            <a:r>
              <a:rPr lang="en-US" dirty="0" smtClean="0"/>
              <a:t>Mayor says that São Paulo________________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REPORTED  SPEECH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b="1" u="sng" dirty="0"/>
              <a:t>Há duas formas de se relatar o que alguém disse: </a:t>
            </a:r>
            <a:endParaRPr lang="pt-BR" dirty="0"/>
          </a:p>
          <a:p>
            <a:r>
              <a:rPr lang="pt-BR" b="1" u="sng" dirty="0"/>
              <a:t>a)</a:t>
            </a:r>
            <a:r>
              <a:rPr lang="pt-BR" u="sng" dirty="0"/>
              <a:t> Pelo discurso direto (</a:t>
            </a:r>
            <a:r>
              <a:rPr lang="pt-BR" b="1" u="sng" dirty="0"/>
              <a:t>direct speech</a:t>
            </a:r>
            <a:r>
              <a:rPr lang="pt-BR" u="sng" dirty="0"/>
              <a:t>): quando repetimos o que foi dito usando as mesmas palavras da pessoa.</a:t>
            </a:r>
            <a:endParaRPr lang="pt-BR" dirty="0"/>
          </a:p>
          <a:p>
            <a:r>
              <a:rPr lang="en-US" u="sng" dirty="0" err="1"/>
              <a:t>Exemplo</a:t>
            </a:r>
            <a:r>
              <a:rPr lang="en-US" u="sng" dirty="0"/>
              <a:t>: He said:”I fe</a:t>
            </a:r>
            <a:r>
              <a:rPr lang="en-US" dirty="0"/>
              <a:t>e</a:t>
            </a:r>
            <a:r>
              <a:rPr lang="en-US" u="sng" dirty="0"/>
              <a:t>l well”.</a:t>
            </a:r>
            <a:endParaRPr lang="pt-BR" dirty="0"/>
          </a:p>
          <a:p>
            <a:r>
              <a:rPr lang="pt-BR" u="sng" dirty="0"/>
              <a:t>(Ele disse: “Eu me sinto bem”.) </a:t>
            </a:r>
            <a:endParaRPr lang="pt-BR" dirty="0"/>
          </a:p>
          <a:p>
            <a:r>
              <a:rPr lang="pt-BR" b="1" u="sng" dirty="0"/>
              <a:t>b)</a:t>
            </a:r>
            <a:r>
              <a:rPr lang="pt-BR" u="sng" dirty="0"/>
              <a:t> pelo discurso indireto (</a:t>
            </a:r>
            <a:r>
              <a:rPr lang="pt-BR" b="1" u="sng" dirty="0"/>
              <a:t>indirect speech</a:t>
            </a:r>
            <a:r>
              <a:rPr lang="pt-BR" u="sng" dirty="0"/>
              <a:t>): quando </a:t>
            </a:r>
            <a:r>
              <a:rPr lang="pt-BR" u="sng" dirty="0" smtClean="0"/>
              <a:t>contamos com nossas próprias palavras o que foi dito;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REPORTED  SPEECH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3600" u="sng" dirty="0" err="1">
                <a:latin typeface="Arial" pitchFamily="34" charset="0"/>
                <a:cs typeface="Arial" pitchFamily="34" charset="0"/>
              </a:rPr>
              <a:t>Exemplo</a:t>
            </a:r>
            <a:r>
              <a:rPr lang="en-US" sz="3600" u="sng" dirty="0">
                <a:latin typeface="Arial" pitchFamily="34" charset="0"/>
                <a:cs typeface="Arial" pitchFamily="34" charset="0"/>
              </a:rPr>
              <a:t>: </a:t>
            </a:r>
            <a:r>
              <a:rPr lang="en-US" sz="3600" u="sng" dirty="0" smtClean="0">
                <a:latin typeface="Arial" pitchFamily="34" charset="0"/>
                <a:cs typeface="Arial" pitchFamily="34" charset="0"/>
              </a:rPr>
              <a:t>I feel well.(</a:t>
            </a:r>
            <a:r>
              <a:rPr lang="en-US" sz="3600" u="sng" dirty="0" err="1" smtClean="0">
                <a:latin typeface="Arial" pitchFamily="34" charset="0"/>
                <a:cs typeface="Arial" pitchFamily="34" charset="0"/>
              </a:rPr>
              <a:t>Eu</a:t>
            </a:r>
            <a:r>
              <a:rPr lang="en-US" sz="3600" u="sng" dirty="0" smtClean="0">
                <a:latin typeface="Arial" pitchFamily="34" charset="0"/>
                <a:cs typeface="Arial" pitchFamily="34" charset="0"/>
              </a:rPr>
              <a:t> me </a:t>
            </a:r>
            <a:r>
              <a:rPr lang="en-US" sz="3600" u="sng" dirty="0" err="1" smtClean="0">
                <a:latin typeface="Arial" pitchFamily="34" charset="0"/>
                <a:cs typeface="Arial" pitchFamily="34" charset="0"/>
              </a:rPr>
              <a:t>sinto</a:t>
            </a:r>
            <a:r>
              <a:rPr lang="en-US" sz="3600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u="sng" dirty="0" err="1" smtClean="0">
                <a:latin typeface="Arial" pitchFamily="34" charset="0"/>
                <a:cs typeface="Arial" pitchFamily="34" charset="0"/>
              </a:rPr>
              <a:t>bem</a:t>
            </a:r>
            <a:r>
              <a:rPr lang="en-US" sz="3600" u="sng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r>
              <a:rPr lang="en-US" sz="3600" u="sng" dirty="0" smtClean="0">
                <a:latin typeface="Arial" pitchFamily="34" charset="0"/>
                <a:cs typeface="Arial" pitchFamily="34" charset="0"/>
              </a:rPr>
              <a:t>Indirect speech: He said that he felt well</a:t>
            </a:r>
            <a:endParaRPr lang="pt-BR" sz="3600" dirty="0">
              <a:latin typeface="Arial" pitchFamily="34" charset="0"/>
              <a:cs typeface="Arial" pitchFamily="34" charset="0"/>
            </a:endParaRPr>
          </a:p>
          <a:p>
            <a:r>
              <a:rPr lang="pt-BR" sz="3600" u="sng" dirty="0">
                <a:latin typeface="Arial" pitchFamily="34" charset="0"/>
                <a:cs typeface="Arial" pitchFamily="34" charset="0"/>
              </a:rPr>
              <a:t>(Ele disse que se sentia bem). </a:t>
            </a:r>
            <a:endParaRPr lang="pt-BR" sz="3600" dirty="0">
              <a:latin typeface="Arial" pitchFamily="34" charset="0"/>
              <a:cs typeface="Arial" pitchFamily="34" charset="0"/>
            </a:endParaRPr>
          </a:p>
          <a:p>
            <a:r>
              <a:rPr lang="pt-BR" sz="3600" u="sng" dirty="0">
                <a:latin typeface="Arial" pitchFamily="34" charset="0"/>
                <a:cs typeface="Arial" pitchFamily="34" charset="0"/>
              </a:rPr>
              <a:t>Ao relatar o que alguém disse, de forma indireta, precisamos modificar o tempo verbal, o advérbio e, às vezes, o pronome. </a:t>
            </a:r>
            <a:endParaRPr lang="pt-BR" sz="3600" dirty="0">
              <a:latin typeface="Arial" pitchFamily="34" charset="0"/>
              <a:cs typeface="Arial" pitchFamily="34" charset="0"/>
            </a:endParaRP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-3" y="-2"/>
          <a:ext cx="9144002" cy="8699213"/>
        </p:xfrm>
        <a:graphic>
          <a:graphicData uri="http://schemas.openxmlformats.org/drawingml/2006/table">
            <a:tbl>
              <a:tblPr/>
              <a:tblGrid>
                <a:gridCol w="4788027"/>
                <a:gridCol w="4355975"/>
              </a:tblGrid>
              <a:tr h="5781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3200" b="1" i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Direct Speech</a:t>
                      </a:r>
                      <a:endParaRPr lang="pt-BR" sz="3200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3099" marR="13099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3200" b="1" i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Indirect speech</a:t>
                      </a:r>
                      <a:endParaRPr lang="pt-BR" sz="320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3099" marR="13099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81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320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He said</a:t>
                      </a:r>
                      <a:endParaRPr lang="pt-BR" sz="320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3099" marR="130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320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He said (that)*</a:t>
                      </a:r>
                      <a:endParaRPr lang="pt-BR" sz="320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3099" marR="130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50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320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“She works with me”.</a:t>
                      </a:r>
                      <a:endParaRPr lang="pt-BR" sz="320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3099" marR="130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320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She worked with him.</a:t>
                      </a:r>
                      <a:endParaRPr lang="pt-BR" sz="320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3099" marR="130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81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3200" dirty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(Simple present)</a:t>
                      </a:r>
                      <a:endParaRPr lang="pt-BR" sz="32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3099" marR="130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3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</a:t>
                      </a:r>
                      <a:r>
                        <a:rPr lang="pt-BR" sz="3200" dirty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Simple past)</a:t>
                      </a:r>
                      <a:endParaRPr lang="pt-BR" sz="32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3099" marR="130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63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320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“She is working with me”.</a:t>
                      </a:r>
                      <a:endParaRPr lang="pt-BR" sz="320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3099" marR="130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320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She was working with him.</a:t>
                      </a:r>
                      <a:endParaRPr lang="pt-BR" sz="320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3099" marR="130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81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3200" dirty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(Simple past)</a:t>
                      </a:r>
                      <a:endParaRPr lang="pt-BR" sz="32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3099" marR="130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3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</a:t>
                      </a:r>
                      <a:r>
                        <a:rPr lang="en-US" sz="3200" dirty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Past perfect)</a:t>
                      </a:r>
                      <a:endParaRPr lang="pt-BR" sz="32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3099" marR="130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63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320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“She was working with me”</a:t>
                      </a:r>
                      <a:endParaRPr lang="pt-BR" sz="320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3099" marR="130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320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She had been working with him.</a:t>
                      </a:r>
                      <a:endParaRPr lang="pt-BR" sz="320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3099" marR="130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63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32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(Past </a:t>
                      </a:r>
                      <a:r>
                        <a:rPr lang="en-US" sz="3200" dirty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progressive)</a:t>
                      </a:r>
                      <a:endParaRPr lang="pt-BR" sz="32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3099" marR="130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32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(Past</a:t>
                      </a:r>
                      <a:r>
                        <a:rPr lang="pt-BR" sz="3200" baseline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perfect progressive)</a:t>
                      </a:r>
                      <a:endParaRPr lang="pt-BR" sz="32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3099" marR="130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63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320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“She will work with me”.</a:t>
                      </a:r>
                      <a:endParaRPr lang="pt-BR" sz="320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3099" marR="130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3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She would work with </a:t>
                      </a:r>
                      <a:r>
                        <a:rPr lang="en-US" sz="3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him</a:t>
                      </a:r>
                      <a:r>
                        <a:rPr lang="en-US" sz="3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.</a:t>
                      </a:r>
                      <a:endParaRPr lang="pt-BR" sz="3200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3099" marR="130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81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t-BR" sz="320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3099" marR="130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t-BR" sz="32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3099" marR="130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81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t-BR" sz="320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3099" marR="130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t-BR" sz="32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3099" marR="130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/>
              <a:tblGrid>
                <a:gridCol w="4572000"/>
                <a:gridCol w="4572000"/>
              </a:tblGrid>
              <a:tr h="10093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3600">
                          <a:solidFill>
                            <a:srgbClr val="4BACC6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(Simple Future)</a:t>
                      </a:r>
                      <a:endParaRPr lang="pt-BR" sz="36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1849" marR="418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3600">
                          <a:solidFill>
                            <a:srgbClr val="4BACC6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(Simple conditional)</a:t>
                      </a:r>
                      <a:endParaRPr lang="pt-BR" sz="36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1849" marR="418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993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36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“She can/may work with me”.</a:t>
                      </a:r>
                      <a:endParaRPr lang="pt-BR" sz="36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1849" marR="418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36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She could/might work.</a:t>
                      </a:r>
                      <a:endParaRPr lang="pt-BR" sz="36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1849" marR="418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96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36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(Simple present)</a:t>
                      </a:r>
                      <a:endParaRPr lang="pt-BR" sz="36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1849" marR="418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36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(Simple past)</a:t>
                      </a:r>
                      <a:endParaRPr lang="pt-BR" sz="36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1849" marR="418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495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36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*that – pode ser omitido</a:t>
                      </a:r>
                      <a:endParaRPr lang="pt-BR" sz="36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1849" marR="418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3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 </a:t>
                      </a:r>
                      <a:endParaRPr lang="pt-BR" sz="36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1849" marR="418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Changes in Reported Speech</a:t>
            </a:r>
            <a:endParaRPr lang="pt-BR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1475656" y="1268759"/>
          <a:ext cx="7128792" cy="5209602"/>
        </p:xfrm>
        <a:graphic>
          <a:graphicData uri="http://schemas.openxmlformats.org/drawingml/2006/table">
            <a:tbl>
              <a:tblPr/>
              <a:tblGrid>
                <a:gridCol w="3564396"/>
                <a:gridCol w="3564396"/>
              </a:tblGrid>
              <a:tr h="3428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dirty="0">
                          <a:latin typeface="Verdana"/>
                          <a:ea typeface="Times New Roman"/>
                          <a:cs typeface="Times New Roman"/>
                        </a:rPr>
                        <a:t>Today </a:t>
                      </a:r>
                      <a:endParaRPr lang="pt-BR" sz="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624" marR="34624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latin typeface="Verdana"/>
                          <a:ea typeface="Times New Roman"/>
                          <a:cs typeface="Times New Roman"/>
                        </a:rPr>
                        <a:t>That day</a:t>
                      </a:r>
                      <a:endParaRPr lang="pt-BR" sz="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624" marR="34624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56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latin typeface="Verdana"/>
                          <a:ea typeface="Times New Roman"/>
                          <a:cs typeface="Times New Roman"/>
                        </a:rPr>
                        <a:t>Yesterday</a:t>
                      </a:r>
                      <a:endParaRPr lang="pt-BR" sz="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624" marR="34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latin typeface="Verdana"/>
                          <a:ea typeface="Times New Roman"/>
                          <a:cs typeface="Times New Roman"/>
                        </a:rPr>
                        <a:t>The day before</a:t>
                      </a:r>
                      <a:endParaRPr lang="pt-BR" sz="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624" marR="34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56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latin typeface="Verdana"/>
                          <a:ea typeface="Times New Roman"/>
                          <a:cs typeface="Times New Roman"/>
                        </a:rPr>
                        <a:t>Last night</a:t>
                      </a:r>
                      <a:endParaRPr lang="pt-BR" sz="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624" marR="34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latin typeface="Verdana"/>
                          <a:ea typeface="Times New Roman"/>
                          <a:cs typeface="Times New Roman"/>
                        </a:rPr>
                        <a:t>The night before</a:t>
                      </a:r>
                      <a:endParaRPr lang="pt-BR" sz="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624" marR="34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8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latin typeface="Verdana"/>
                          <a:ea typeface="Times New Roman"/>
                          <a:cs typeface="Times New Roman"/>
                        </a:rPr>
                        <a:t>Now</a:t>
                      </a:r>
                      <a:endParaRPr lang="pt-BR" sz="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624" marR="34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latin typeface="Verdana"/>
                          <a:ea typeface="Times New Roman"/>
                          <a:cs typeface="Times New Roman"/>
                        </a:rPr>
                        <a:t>Then</a:t>
                      </a:r>
                      <a:endParaRPr lang="pt-BR" sz="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624" marR="34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8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latin typeface="Verdana"/>
                          <a:ea typeface="Times New Roman"/>
                          <a:cs typeface="Times New Roman"/>
                        </a:rPr>
                        <a:t>Here</a:t>
                      </a:r>
                      <a:endParaRPr lang="pt-BR" sz="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624" marR="34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latin typeface="Verdana"/>
                          <a:ea typeface="Times New Roman"/>
                          <a:cs typeface="Times New Roman"/>
                        </a:rPr>
                        <a:t>There</a:t>
                      </a:r>
                      <a:endParaRPr lang="pt-BR" sz="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624" marR="34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56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latin typeface="Verdana"/>
                          <a:ea typeface="Times New Roman"/>
                          <a:cs typeface="Times New Roman"/>
                        </a:rPr>
                        <a:t>Tomorrow</a:t>
                      </a:r>
                      <a:endParaRPr lang="pt-BR" sz="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624" marR="34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latin typeface="Verdana"/>
                          <a:ea typeface="Times New Roman"/>
                          <a:cs typeface="Times New Roman"/>
                        </a:rPr>
                        <a:t>The next day</a:t>
                      </a:r>
                      <a:endParaRPr lang="pt-BR" sz="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624" marR="34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284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latin typeface="Verdana"/>
                          <a:ea typeface="Times New Roman"/>
                          <a:cs typeface="Times New Roman"/>
                        </a:rPr>
                        <a:t>This </a:t>
                      </a:r>
                      <a:endParaRPr lang="pt-BR" sz="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624" marR="34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latin typeface="Verdana"/>
                          <a:ea typeface="Times New Roman"/>
                          <a:cs typeface="Times New Roman"/>
                        </a:rPr>
                        <a:t>That (em expressão de tempo)</a:t>
                      </a:r>
                      <a:endParaRPr lang="pt-BR" sz="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624" marR="34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86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latin typeface="Verdana"/>
                          <a:ea typeface="Times New Roman"/>
                          <a:cs typeface="Times New Roman"/>
                        </a:rPr>
                        <a:t>This,that</a:t>
                      </a:r>
                      <a:endParaRPr lang="pt-BR" sz="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624" marR="34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latin typeface="Verdana"/>
                          <a:ea typeface="Times New Roman"/>
                          <a:cs typeface="Times New Roman"/>
                        </a:rPr>
                        <a:t>The(quando adjetivos</a:t>
                      </a:r>
                      <a:endParaRPr lang="pt-BR" sz="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624" marR="34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0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400" dirty="0">
                          <a:latin typeface="Verdana"/>
                          <a:ea typeface="Times New Roman"/>
                          <a:cs typeface="Times New Roman"/>
                        </a:rPr>
                        <a:t>This, </a:t>
                      </a:r>
                      <a:r>
                        <a:rPr lang="pt-BR" sz="400" dirty="0" smtClean="0">
                          <a:latin typeface="Verdana"/>
                          <a:ea typeface="Times New Roman"/>
                          <a:cs typeface="Times New Roman"/>
                        </a:rPr>
                        <a:t>theseTT</a:t>
                      </a:r>
                      <a:endParaRPr lang="pt-BR" sz="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624" marR="34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400" dirty="0">
                          <a:latin typeface="Verdana"/>
                          <a:ea typeface="Times New Roman"/>
                          <a:cs typeface="Times New Roman"/>
                        </a:rPr>
                        <a:t>It, them (quando pronomes)</a:t>
                      </a:r>
                      <a:endParaRPr lang="pt-BR" sz="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624" marR="34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5" name="Straight Connector 4"/>
          <p:cNvCxnSpPr/>
          <p:nvPr/>
        </p:nvCxnSpPr>
        <p:spPr>
          <a:xfrm>
            <a:off x="4644008" y="1268760"/>
            <a:ext cx="0" cy="53285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Changes in Reported Speech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b="1" u="sng" dirty="0"/>
              <a:t>Quando se relata um ordem, usa-se o </a:t>
            </a:r>
            <a:r>
              <a:rPr lang="pt-BR" b="1" u="sng" dirty="0" smtClean="0"/>
              <a:t>imperativo</a:t>
            </a:r>
            <a:endParaRPr lang="pt-BR" dirty="0"/>
          </a:p>
          <a:p>
            <a:r>
              <a:rPr lang="en-US" u="sng" dirty="0" err="1"/>
              <a:t>Exemplo</a:t>
            </a:r>
            <a:r>
              <a:rPr lang="en-US" u="sng" dirty="0"/>
              <a:t>: </a:t>
            </a:r>
            <a:endParaRPr lang="pt-BR" dirty="0"/>
          </a:p>
          <a:p>
            <a:r>
              <a:rPr lang="en-US" b="1" u="sng" dirty="0"/>
              <a:t>Direct Speech:</a:t>
            </a:r>
            <a:r>
              <a:rPr lang="en-US" u="sng" dirty="0"/>
              <a:t> </a:t>
            </a:r>
            <a:r>
              <a:rPr lang="en-US" u="sng" dirty="0" smtClean="0"/>
              <a:t>“</a:t>
            </a:r>
            <a:r>
              <a:rPr lang="en-US" u="sng" dirty="0"/>
              <a:t>Close the door”.</a:t>
            </a:r>
            <a:endParaRPr lang="pt-BR" dirty="0"/>
          </a:p>
          <a:p>
            <a:r>
              <a:rPr lang="pt-BR" u="sng" dirty="0" smtClean="0"/>
              <a:t>( “</a:t>
            </a:r>
            <a:r>
              <a:rPr lang="pt-BR" u="sng" dirty="0"/>
              <a:t>Feche a porta”.) </a:t>
            </a:r>
            <a:endParaRPr lang="pt-BR" dirty="0"/>
          </a:p>
          <a:p>
            <a:r>
              <a:rPr lang="en-US" b="1" u="sng" dirty="0"/>
              <a:t>Reported Speech:</a:t>
            </a:r>
            <a:r>
              <a:rPr lang="en-US" u="sng" dirty="0"/>
              <a:t> He told me to close the door.</a:t>
            </a:r>
            <a:endParaRPr lang="pt-BR" dirty="0"/>
          </a:p>
          <a:p>
            <a:r>
              <a:rPr lang="pt-BR" u="sng" dirty="0"/>
              <a:t>(Ele me disse para fechar a porta.)</a:t>
            </a:r>
            <a:endParaRPr lang="pt-BR" dirty="0"/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Reported Speech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/>
              <a:t>Direct Speech:</a:t>
            </a:r>
            <a:r>
              <a:rPr lang="en-US" u="sng" dirty="0"/>
              <a:t> </a:t>
            </a:r>
            <a:r>
              <a:rPr lang="en-US" u="sng" dirty="0" smtClean="0"/>
              <a:t>“</a:t>
            </a:r>
            <a:r>
              <a:rPr lang="en-US" u="sng" dirty="0"/>
              <a:t>Don’t close the door”.</a:t>
            </a:r>
            <a:endParaRPr lang="pt-BR" dirty="0"/>
          </a:p>
          <a:p>
            <a:r>
              <a:rPr lang="pt-BR" u="sng" dirty="0" smtClean="0"/>
              <a:t>“</a:t>
            </a:r>
            <a:r>
              <a:rPr lang="pt-BR" u="sng" dirty="0"/>
              <a:t>Não feche a porta</a:t>
            </a:r>
            <a:r>
              <a:rPr lang="pt-BR" u="sng" dirty="0" smtClean="0"/>
              <a:t>”.</a:t>
            </a:r>
            <a:endParaRPr lang="pt-BR" dirty="0"/>
          </a:p>
          <a:p>
            <a:r>
              <a:rPr lang="en-US" b="1" u="sng" dirty="0"/>
              <a:t>Reported Speech:</a:t>
            </a:r>
            <a:r>
              <a:rPr lang="en-US" u="sng" dirty="0"/>
              <a:t> He told me not to close the door.</a:t>
            </a:r>
            <a:endParaRPr lang="pt-BR" dirty="0"/>
          </a:p>
          <a:p>
            <a:r>
              <a:rPr lang="pt-BR" u="sng" dirty="0" smtClean="0"/>
              <a:t>Ele </a:t>
            </a:r>
            <a:r>
              <a:rPr lang="pt-BR" u="sng" dirty="0"/>
              <a:t>me disse para não fechar </a:t>
            </a:r>
            <a:r>
              <a:rPr lang="pt-BR" u="sng" dirty="0" smtClean="0"/>
              <a:t>a porta.</a:t>
            </a:r>
          </a:p>
          <a:p>
            <a:r>
              <a:rPr lang="pt-BR" u="sng" dirty="0" smtClean="0"/>
              <a:t>“Can you help me?”</a:t>
            </a:r>
          </a:p>
          <a:p>
            <a:r>
              <a:rPr lang="pt-BR" u="sng" dirty="0" smtClean="0"/>
              <a:t>He asked me if I could help him.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Reported speech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US" sz="9800" b="1" dirty="0">
                <a:latin typeface="Arial" pitchFamily="34" charset="0"/>
                <a:cs typeface="Arial" pitchFamily="34" charset="0"/>
              </a:rPr>
              <a:t>Transform these sentences into Reported Speech</a:t>
            </a:r>
          </a:p>
          <a:p>
            <a:r>
              <a:rPr lang="en-US" sz="9800" dirty="0">
                <a:latin typeface="Arial" pitchFamily="34" charset="0"/>
                <a:cs typeface="Arial" pitchFamily="34" charset="0"/>
              </a:rPr>
              <a:t> </a:t>
            </a:r>
          </a:p>
          <a:p>
            <a:r>
              <a:rPr lang="en-US" sz="9800" b="1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9800" dirty="0" smtClean="0">
                <a:latin typeface="Arial" pitchFamily="34" charset="0"/>
                <a:cs typeface="Arial" pitchFamily="34" charset="0"/>
              </a:rPr>
              <a:t>" </a:t>
            </a:r>
            <a:r>
              <a:rPr lang="en-US" sz="9800" dirty="0">
                <a:latin typeface="Arial" pitchFamily="34" charset="0"/>
                <a:cs typeface="Arial" pitchFamily="34" charset="0"/>
              </a:rPr>
              <a:t>I'm angry with you"</a:t>
            </a:r>
          </a:p>
          <a:p>
            <a:r>
              <a:rPr lang="en-US" sz="9800" dirty="0">
                <a:latin typeface="Arial" pitchFamily="34" charset="0"/>
                <a:cs typeface="Arial" pitchFamily="34" charset="0"/>
              </a:rPr>
              <a:t>Mum said she </a:t>
            </a:r>
            <a:r>
              <a:rPr lang="en-US" sz="9800" dirty="0" smtClean="0">
                <a:latin typeface="Arial" pitchFamily="34" charset="0"/>
                <a:cs typeface="Arial" pitchFamily="34" charset="0"/>
              </a:rPr>
              <a:t>____________________</a:t>
            </a:r>
            <a:endParaRPr lang="en-US" sz="9800" dirty="0">
              <a:latin typeface="Arial" pitchFamily="34" charset="0"/>
              <a:cs typeface="Arial" pitchFamily="34" charset="0"/>
            </a:endParaRPr>
          </a:p>
          <a:p>
            <a:r>
              <a:rPr lang="en-US" sz="9800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9800" dirty="0" smtClean="0">
                <a:latin typeface="Arial" pitchFamily="34" charset="0"/>
                <a:cs typeface="Arial" pitchFamily="34" charset="0"/>
              </a:rPr>
              <a:t>I'm </a:t>
            </a:r>
            <a:r>
              <a:rPr lang="en-US" sz="9800" dirty="0">
                <a:latin typeface="Arial" pitchFamily="34" charset="0"/>
                <a:cs typeface="Arial" pitchFamily="34" charset="0"/>
              </a:rPr>
              <a:t>cooking lunch today</a:t>
            </a:r>
          </a:p>
          <a:p>
            <a:r>
              <a:rPr lang="en-US" sz="9800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9800" dirty="0" smtClean="0">
                <a:latin typeface="Arial" pitchFamily="34" charset="0"/>
                <a:cs typeface="Arial" pitchFamily="34" charset="0"/>
              </a:rPr>
              <a:t>He said </a:t>
            </a:r>
            <a:r>
              <a:rPr lang="en-US" sz="9800" dirty="0">
                <a:latin typeface="Arial" pitchFamily="34" charset="0"/>
                <a:cs typeface="Arial" pitchFamily="34" charset="0"/>
              </a:rPr>
              <a:t>he  </a:t>
            </a:r>
            <a:r>
              <a:rPr lang="en-US" sz="9800" dirty="0" smtClean="0">
                <a:latin typeface="Arial" pitchFamily="34" charset="0"/>
                <a:cs typeface="Arial" pitchFamily="34" charset="0"/>
              </a:rPr>
              <a:t>_____________________</a:t>
            </a:r>
            <a:endParaRPr lang="en-US" sz="9800" dirty="0">
              <a:latin typeface="Arial" pitchFamily="34" charset="0"/>
              <a:cs typeface="Arial" pitchFamily="34" charset="0"/>
            </a:endParaRPr>
          </a:p>
          <a:p>
            <a:r>
              <a:rPr lang="en-US" sz="9800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9800" dirty="0" smtClean="0">
                <a:latin typeface="Arial" pitchFamily="34" charset="0"/>
                <a:cs typeface="Arial" pitchFamily="34" charset="0"/>
              </a:rPr>
              <a:t>” </a:t>
            </a:r>
            <a:r>
              <a:rPr lang="en-US" sz="9800" dirty="0">
                <a:latin typeface="Arial" pitchFamily="34" charset="0"/>
                <a:cs typeface="Arial" pitchFamily="34" charset="0"/>
              </a:rPr>
              <a:t>I'll go to the cinema </a:t>
            </a:r>
            <a:r>
              <a:rPr lang="en-US" sz="9800" dirty="0" smtClean="0">
                <a:latin typeface="Arial" pitchFamily="34" charset="0"/>
                <a:cs typeface="Arial" pitchFamily="34" charset="0"/>
              </a:rPr>
              <a:t>tomorrow”</a:t>
            </a:r>
            <a:endParaRPr lang="en-US" sz="9800" dirty="0">
              <a:latin typeface="Arial" pitchFamily="34" charset="0"/>
              <a:cs typeface="Arial" pitchFamily="34" charset="0"/>
            </a:endParaRPr>
          </a:p>
          <a:p>
            <a:r>
              <a:rPr lang="en-US" sz="9800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9800" dirty="0" smtClean="0">
                <a:latin typeface="Arial" pitchFamily="34" charset="0"/>
                <a:cs typeface="Arial" pitchFamily="34" charset="0"/>
              </a:rPr>
              <a:t>My </a:t>
            </a:r>
            <a:r>
              <a:rPr lang="en-US" sz="9800" dirty="0">
                <a:latin typeface="Arial" pitchFamily="34" charset="0"/>
                <a:cs typeface="Arial" pitchFamily="34" charset="0"/>
              </a:rPr>
              <a:t>boyfriend said he  </a:t>
            </a:r>
            <a:r>
              <a:rPr lang="en-US" sz="9800" dirty="0" smtClean="0">
                <a:latin typeface="Arial" pitchFamily="34" charset="0"/>
                <a:cs typeface="Arial" pitchFamily="34" charset="0"/>
              </a:rPr>
              <a:t>_______________________</a:t>
            </a:r>
            <a:endParaRPr lang="en-US" sz="9800" dirty="0">
              <a:latin typeface="Arial" pitchFamily="34" charset="0"/>
              <a:cs typeface="Arial" pitchFamily="34" charset="0"/>
            </a:endParaRPr>
          </a:p>
          <a:p>
            <a:r>
              <a:rPr lang="en-US" sz="9800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9800" dirty="0" smtClean="0">
                <a:latin typeface="Arial" pitchFamily="34" charset="0"/>
                <a:cs typeface="Arial" pitchFamily="34" charset="0"/>
              </a:rPr>
              <a:t>”Go to school”</a:t>
            </a:r>
          </a:p>
          <a:p>
            <a:r>
              <a:rPr lang="en-US" sz="9800" dirty="0" smtClean="0">
                <a:latin typeface="Arial" pitchFamily="34" charset="0"/>
                <a:cs typeface="Arial" pitchFamily="34" charset="0"/>
              </a:rPr>
              <a:t>My mother told me_________________________</a:t>
            </a:r>
          </a:p>
          <a:p>
            <a:r>
              <a:rPr lang="en-US" sz="9800" dirty="0" smtClean="0">
                <a:latin typeface="Arial" pitchFamily="34" charset="0"/>
                <a:cs typeface="Arial" pitchFamily="34" charset="0"/>
              </a:rPr>
              <a:t>“Can you do me a favor?”</a:t>
            </a:r>
          </a:p>
          <a:p>
            <a:r>
              <a:rPr lang="en-US" sz="9800" dirty="0" smtClean="0">
                <a:latin typeface="Arial" pitchFamily="34" charset="0"/>
                <a:cs typeface="Arial" pitchFamily="34" charset="0"/>
              </a:rPr>
              <a:t>He asked me_______________________________</a:t>
            </a:r>
            <a:endParaRPr lang="en-US" sz="9800" dirty="0">
              <a:latin typeface="Arial" pitchFamily="34" charset="0"/>
              <a:cs typeface="Arial" pitchFamily="34" charset="0"/>
            </a:endParaRPr>
          </a:p>
          <a:p>
            <a:r>
              <a:rPr lang="en-US" sz="9800" dirty="0">
                <a:latin typeface="Arial" pitchFamily="34" charset="0"/>
                <a:cs typeface="Arial" pitchFamily="34" charset="0"/>
              </a:rPr>
              <a:t> 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</TotalTime>
  <Words>453</Words>
  <Application>Microsoft Office PowerPoint</Application>
  <PresentationFormat>On-screen Show (4:3)</PresentationFormat>
  <Paragraphs>93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REPORTED SPEECH</vt:lpstr>
      <vt:lpstr>REPORTED  SPEECH</vt:lpstr>
      <vt:lpstr>REPORTED  SPEECH</vt:lpstr>
      <vt:lpstr>Slide 4</vt:lpstr>
      <vt:lpstr>Slide 5</vt:lpstr>
      <vt:lpstr>Changes in Reported Speech</vt:lpstr>
      <vt:lpstr>Changes in Reported Speech</vt:lpstr>
      <vt:lpstr>Reported Speech</vt:lpstr>
      <vt:lpstr>Reported speech</vt:lpstr>
      <vt:lpstr>Reported speech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REPORTED SPEECH</dc:title>
  <dc:creator>beatriz</dc:creator>
  <cp:lastModifiedBy>beatriz</cp:lastModifiedBy>
  <cp:revision>10</cp:revision>
  <dcterms:created xsi:type="dcterms:W3CDTF">2016-02-11T17:44:32Z</dcterms:created>
  <dcterms:modified xsi:type="dcterms:W3CDTF">2016-02-11T19:09:23Z</dcterms:modified>
</cp:coreProperties>
</file>