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0.png" ContentType="image/png"/>
  <Override PartName="/ppt/media/image4.jpeg" ContentType="image/jpeg"/>
  <Override PartName="/ppt/media/image8.png" ContentType="image/png"/>
  <Override PartName="/ppt/media/image1.jpeg" ContentType="image/jpeg"/>
  <Override PartName="/ppt/media/image13.png" ContentType="image/png"/>
  <Override PartName="/ppt/media/image2.jpeg" ContentType="image/jpeg"/>
  <Override PartName="/ppt/media/image12.png" ContentType="image/png"/>
  <Override PartName="/ppt/media/image6.png" ContentType="image/png"/>
  <Override PartName="/ppt/media/image11.png" ContentType="image/png"/>
  <Override PartName="/ppt/media/image3.jpeg" ContentType="image/jpeg"/>
  <Override PartName="/ppt/media/image5.png" ContentType="image/png"/>
  <Override PartName="/ppt/media/image9.png" ContentType="image/png"/>
  <Override PartName="/ppt/media/image7.jpeg" ContentType="image/jpe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16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_rels/slide3.xml.rels" ContentType="application/vnd.openxmlformats-package.relationships+xml"/>
  <Override PartName="/ppt/slides/_rels/slide13.xml.rels" ContentType="application/vnd.openxmlformats-package.relationships+xml"/>
  <Override PartName="/ppt/slides/_rels/slide2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4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77720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1182600" y="4166640"/>
            <a:ext cx="77720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516456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118260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5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subTitle"/>
          </p:nvPr>
        </p:nvSpPr>
        <p:spPr>
          <a:xfrm>
            <a:off x="1182600" y="2017800"/>
            <a:ext cx="7772040" cy="411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subTitle"/>
          </p:nvPr>
        </p:nvSpPr>
        <p:spPr>
          <a:xfrm>
            <a:off x="1258920" y="214200"/>
            <a:ext cx="7684560" cy="59180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118260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subTitle"/>
          </p:nvPr>
        </p:nvSpPr>
        <p:spPr>
          <a:xfrm>
            <a:off x="1182600" y="2017800"/>
            <a:ext cx="7772040" cy="411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516456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1182600" y="4166640"/>
            <a:ext cx="777132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77720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1182600" y="4166640"/>
            <a:ext cx="77720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516456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118260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subTitle"/>
          </p:nvPr>
        </p:nvSpPr>
        <p:spPr>
          <a:xfrm>
            <a:off x="1258920" y="214200"/>
            <a:ext cx="7684560" cy="59180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118260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411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5164560" y="416664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96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118260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5164560" y="2017800"/>
            <a:ext cx="379224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1182600" y="4166640"/>
            <a:ext cx="7771320" cy="19623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1.xml"/><Relationship Id="rId9" Type="http://schemas.openxmlformats.org/officeDocument/2006/relationships/slideLayout" Target="../slideLayouts/slideLayout2.xml"/><Relationship Id="rId10" Type="http://schemas.openxmlformats.org/officeDocument/2006/relationships/slideLayout" Target="../slideLayouts/slideLayout3.xml"/><Relationship Id="rId11" Type="http://schemas.openxmlformats.org/officeDocument/2006/relationships/slideLayout" Target="../slideLayouts/slideLayout4.xml"/><Relationship Id="rId12" Type="http://schemas.openxmlformats.org/officeDocument/2006/relationships/slideLayout" Target="../slideLayouts/slideLayout5.xml"/><Relationship Id="rId13" Type="http://schemas.openxmlformats.org/officeDocument/2006/relationships/slideLayout" Target="../slideLayouts/slideLayout6.xml"/><Relationship Id="rId14" Type="http://schemas.openxmlformats.org/officeDocument/2006/relationships/slideLayout" Target="../slideLayouts/slideLayout7.xml"/><Relationship Id="rId15" Type="http://schemas.openxmlformats.org/officeDocument/2006/relationships/slideLayout" Target="../slideLayouts/slideLayout8.xml"/><Relationship Id="rId16" Type="http://schemas.openxmlformats.org/officeDocument/2006/relationships/slideLayout" Target="../slideLayouts/slideLayout9.xml"/><Relationship Id="rId17" Type="http://schemas.openxmlformats.org/officeDocument/2006/relationships/slideLayout" Target="../slideLayouts/slideLayout10.xml"/><Relationship Id="rId18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7.jpe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Relationship Id="rId9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3.xml"/><Relationship Id="rId16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0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00720" y="3335400"/>
            <a:ext cx="4642920" cy="3522240"/>
          </a:xfrm>
          <a:prstGeom prst="rect">
            <a:avLst/>
          </a:prstGeom>
        </p:spPr>
      </p:pic>
      <p:sp>
        <p:nvSpPr>
          <p:cNvPr id="1" name="CustomShape 1"/>
          <p:cNvSpPr/>
          <p:nvPr/>
        </p:nvSpPr>
        <p:spPr>
          <a:xfrm>
            <a:off x="0" y="0"/>
            <a:ext cx="9143640" cy="16999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54a800"/>
              </a:gs>
            </a:gsLst>
            <a:lin ang="0"/>
          </a:gradFill>
        </p:spPr>
      </p:sp>
      <p:sp>
        <p:nvSpPr>
          <p:cNvPr id="2" name="CustomShape 2"/>
          <p:cNvSpPr/>
          <p:nvPr/>
        </p:nvSpPr>
        <p:spPr>
          <a:xfrm>
            <a:off x="3240" y="1690560"/>
            <a:ext cx="9140400" cy="838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3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4500720" y="3335400"/>
            <a:ext cx="4642920" cy="3522240"/>
          </a:xfrm>
          <a:prstGeom prst="rect">
            <a:avLst/>
          </a:prstGeom>
        </p:spPr>
      </p:pic>
      <p:sp>
        <p:nvSpPr>
          <p:cNvPr id="4" name="CustomShape 3"/>
          <p:cNvSpPr/>
          <p:nvPr/>
        </p:nvSpPr>
        <p:spPr>
          <a:xfrm>
            <a:off x="-1440" y="3147840"/>
            <a:ext cx="9145080" cy="838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/>
          </a:gradFill>
        </p:spPr>
      </p:sp>
      <p:pic>
        <p:nvPicPr>
          <p:cNvPr descr="" id="5" name="Picture 7"/>
          <p:cNvPicPr/>
          <p:nvPr/>
        </p:nvPicPr>
        <p:blipFill>
          <a:blip r:embed="rId4"/>
          <a:stretch>
            <a:fillRect/>
          </a:stretch>
        </p:blipFill>
        <p:spPr>
          <a:xfrm>
            <a:off x="7093080" y="558720"/>
            <a:ext cx="1950840" cy="2437920"/>
          </a:xfrm>
          <a:prstGeom prst="rect">
            <a:avLst/>
          </a:prstGeom>
        </p:spPr>
      </p:pic>
      <p:sp>
        <p:nvSpPr>
          <p:cNvPr id="6" name="CustomShape 4"/>
          <p:cNvSpPr/>
          <p:nvPr/>
        </p:nvSpPr>
        <p:spPr>
          <a:xfrm>
            <a:off x="0" y="0"/>
            <a:ext cx="9143640" cy="259920"/>
          </a:xfrm>
          <a:prstGeom prst="rect">
            <a:avLst/>
          </a:prstGeom>
          <a:solidFill>
            <a:srgbClr val="333333"/>
          </a:solidFill>
        </p:spPr>
      </p:sp>
      <p:sp>
        <p:nvSpPr>
          <p:cNvPr id="7" name="CustomShape 5"/>
          <p:cNvSpPr/>
          <p:nvPr/>
        </p:nvSpPr>
        <p:spPr>
          <a:xfrm>
            <a:off x="8898480" y="6912360"/>
            <a:ext cx="1001520" cy="24228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pt-BR" sz="1000">
                <a:solidFill>
                  <a:srgbClr val="0099ff"/>
                </a:solidFill>
                <a:latin typeface="Tahoma"/>
              </a:rPr>
              <a:t>Informática</a:t>
            </a:r>
            <a:endParaRPr/>
          </a:p>
        </p:txBody>
      </p:sp>
      <p:pic>
        <p:nvPicPr>
          <p:cNvPr descr="" id="8" name="Imagem 15"/>
          <p:cNvPicPr/>
          <p:nvPr/>
        </p:nvPicPr>
        <p:blipFill>
          <a:blip r:embed="rId5"/>
          <a:stretch>
            <a:fillRect/>
          </a:stretch>
        </p:blipFill>
        <p:spPr>
          <a:xfrm>
            <a:off x="0" y="260280"/>
            <a:ext cx="6587640" cy="2854080"/>
          </a:xfrm>
          <a:prstGeom prst="rect">
            <a:avLst/>
          </a:prstGeom>
        </p:spPr>
      </p:pic>
      <p:sp>
        <p:nvSpPr>
          <p:cNvPr id="9" name="PlaceHolder 6"/>
          <p:cNvSpPr>
            <a:spLocks noGrp="1"/>
          </p:cNvSpPr>
          <p:nvPr>
            <p:ph type="title"/>
          </p:nvPr>
        </p:nvSpPr>
        <p:spPr>
          <a:xfrm>
            <a:off x="684360" y="3357720"/>
            <a:ext cx="7772040" cy="146952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pt-BR" sz="4400">
                <a:solidFill>
                  <a:srgbClr val="669900"/>
                </a:solidFill>
                <a:latin typeface="Arial"/>
              </a:rPr>
              <a:t>Clique para editar o formato do texto do títuloClique para editar o estilo do título mestre</a:t>
            </a:r>
            <a:endParaRPr/>
          </a:p>
        </p:txBody>
      </p:sp>
      <p:sp>
        <p:nvSpPr>
          <p:cNvPr id="10" name="CustomShape 7"/>
          <p:cNvSpPr/>
          <p:nvPr/>
        </p:nvSpPr>
        <p:spPr>
          <a:xfrm>
            <a:off x="1717560" y="6517800"/>
            <a:ext cx="5652360" cy="365040"/>
          </a:xfrm>
          <a:prstGeom prst="rect">
            <a:avLst/>
          </a:prstGeom>
        </p:spPr>
        <p:txBody>
          <a:bodyPr anchor="ctr" bIns="45000" lIns="90000" rIns="90000" tIns="45000" wrap="none"/>
          <a:p>
            <a:pPr algn="ctr">
              <a:lnSpc>
                <a:spcPct val="100000"/>
              </a:lnSpc>
            </a:pPr>
            <a:r>
              <a:rPr lang="pt-BR">
                <a:solidFill>
                  <a:srgbClr val="000000"/>
                </a:solidFill>
                <a:latin typeface="Tahoma"/>
              </a:rPr>
              <a:t>Prof. Bruno Gomes &lt;bruno.gurgel@ifrn.edu.br&gt;</a:t>
            </a:r>
            <a:endParaRPr/>
          </a:p>
        </p:txBody>
      </p:sp>
      <p:pic>
        <p:nvPicPr>
          <p:cNvPr descr="" id="11" name=""/>
          <p:cNvPicPr/>
          <p:nvPr/>
        </p:nvPicPr>
        <p:blipFill>
          <a:blip r:embed="rId6"/>
          <a:stretch>
            <a:fillRect/>
          </a:stretch>
        </p:blipFill>
        <p:spPr>
          <a:xfrm>
            <a:off x="25560" y="63360"/>
            <a:ext cx="1168560" cy="1549440"/>
          </a:xfrm>
          <a:prstGeom prst="rect">
            <a:avLst/>
          </a:prstGeom>
        </p:spPr>
      </p:pic>
      <p:sp>
        <p:nvSpPr>
          <p:cNvPr id="12" name="PlaceHolder 8"/>
          <p:cNvSpPr>
            <a:spLocks noGrp="1"/>
          </p:cNvSpPr>
          <p:nvPr>
            <p:ph type="body"/>
          </p:nvPr>
        </p:nvSpPr>
        <p:spPr>
          <a:xfrm>
            <a:off x="457200" y="1604520"/>
            <a:ext cx="804636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pt-BR"/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/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/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/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/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/>
              <a:t>6.º Nível da estrutura de tópicos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pt-BR"/>
              <a:t>7.º Nível da estrutura de tópicos</a:t>
            </a:r>
            <a:endParaRPr/>
          </a:p>
        </p:txBody>
      </p:sp>
      <p:pic>
        <p:nvPicPr>
          <p:cNvPr descr="" id="13" name=""/>
          <p:cNvPicPr/>
          <p:nvPr/>
        </p:nvPicPr>
        <p:blipFill>
          <a:blip r:embed="rId7"/>
          <a:stretch>
            <a:fillRect/>
          </a:stretch>
        </p:blipFill>
        <p:spPr>
          <a:xfrm>
            <a:off x="25560" y="63360"/>
            <a:ext cx="1168560" cy="154944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46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500720" y="3335400"/>
            <a:ext cx="4642920" cy="3522240"/>
          </a:xfrm>
          <a:prstGeom prst="rect">
            <a:avLst/>
          </a:prstGeom>
        </p:spPr>
      </p:pic>
      <p:sp>
        <p:nvSpPr>
          <p:cNvPr id="47" name="CustomShape 1"/>
          <p:cNvSpPr/>
          <p:nvPr/>
        </p:nvSpPr>
        <p:spPr>
          <a:xfrm>
            <a:off x="0" y="0"/>
            <a:ext cx="9143640" cy="169992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54a800"/>
              </a:gs>
            </a:gsLst>
            <a:lin ang="0"/>
          </a:gradFill>
        </p:spPr>
      </p:sp>
      <p:sp>
        <p:nvSpPr>
          <p:cNvPr id="48" name="CustomShape 2"/>
          <p:cNvSpPr/>
          <p:nvPr/>
        </p:nvSpPr>
        <p:spPr>
          <a:xfrm>
            <a:off x="3240" y="1690560"/>
            <a:ext cx="9140400" cy="8388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/>
          </a:gradFill>
        </p:spPr>
      </p:sp>
      <p:sp>
        <p:nvSpPr>
          <p:cNvPr id="49" name="PlaceHolder 3"/>
          <p:cNvSpPr>
            <a:spLocks noGrp="1"/>
          </p:cNvSpPr>
          <p:nvPr>
            <p:ph type="title"/>
          </p:nvPr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Clique para editar o formato do texto do títuloClique para editar o estilo do título mestre</a:t>
            </a:r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Clique para editar o formato do texto da estrutura de tópicos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2.º Nível da estrutura de tópicos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3.º Nível da estrutura de tópicos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4.º Nível da estrutura de tópicos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5.º Nível da estrutura de tópicos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6.º Nível da estrutura de tópicos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7.º Nível da estrutura de tópicosClique para editar os estilos do texto mestre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Segundo nível</a:t>
            </a:r>
            <a:endParaRPr/>
          </a:p>
          <a:p>
            <a:pPr lvl="1">
              <a:buSzPct val="80000"/>
              <a:buFont charset="2" typeface="Wingdings"/>
              <a:buChar char=""/>
            </a:pPr>
            <a:r>
              <a:rPr lang="pt-BR" sz="2400">
                <a:solidFill>
                  <a:srgbClr val="000000"/>
                </a:solidFill>
                <a:latin typeface="Tahoma"/>
              </a:rPr>
              <a:t>Terceiro nível</a:t>
            </a:r>
            <a:endParaRPr/>
          </a:p>
          <a:p>
            <a:pPr lvl="2">
              <a:buSzPct val="80000"/>
              <a:buFont charset="2" typeface="Wingdings"/>
              <a:buChar char=""/>
            </a:pPr>
            <a:r>
              <a:rPr lang="pt-BR" sz="2000">
                <a:solidFill>
                  <a:srgbClr val="000000"/>
                </a:solidFill>
                <a:latin typeface="Tahoma"/>
              </a:rPr>
              <a:t>Quarto nível</a:t>
            </a:r>
            <a:endParaRPr/>
          </a:p>
          <a:p>
            <a:pPr lvl="3">
              <a:buSzPct val="80000"/>
              <a:buFont charset="2" typeface="Wingdings"/>
              <a:buChar char=""/>
            </a:pPr>
            <a:r>
              <a:rPr lang="pt-BR" sz="2000">
                <a:solidFill>
                  <a:srgbClr val="000000"/>
                </a:solidFill>
                <a:latin typeface="Tahoma"/>
              </a:rPr>
              <a:t>Quinto nível</a:t>
            </a:r>
            <a:endParaRPr/>
          </a:p>
        </p:txBody>
      </p:sp>
      <p:sp>
        <p:nvSpPr>
          <p:cNvPr id="51" name="PlaceHolder 5"/>
          <p:cNvSpPr>
            <a:spLocks noGrp="1"/>
          </p:cNvSpPr>
          <p:nvPr>
            <p:ph type="dt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pt-BR">
                <a:solidFill>
                  <a:srgbClr val="000000"/>
                </a:solidFill>
                <a:latin typeface="Tahoma"/>
              </a:rPr>
              <a:t>25/10/12</a:t>
            </a:r>
            <a:endParaRPr/>
          </a:p>
        </p:txBody>
      </p:sp>
      <p:sp>
        <p:nvSpPr>
          <p:cNvPr id="52" name="PlaceHolder 6"/>
          <p:cNvSpPr>
            <a:spLocks noGrp="1"/>
          </p:cNvSpPr>
          <p:nvPr>
            <p:ph type="ftr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53" name="PlaceHolder 7"/>
          <p:cNvSpPr>
            <a:spLocks noGrp="1"/>
          </p:cNvSpPr>
          <p:nvPr>
            <p:ph type="sldNum"/>
          </p:nvPr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11A1D181-B161-4171-8151-9151610111B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  <p:pic>
        <p:nvPicPr>
          <p:cNvPr descr="" id="54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25560" y="63360"/>
            <a:ext cx="1168560" cy="1549440"/>
          </a:xfrm>
          <a:prstGeom prst="rect">
            <a:avLst/>
          </a:prstGeom>
        </p:spPr>
      </p:pic>
      <p:pic>
        <p:nvPicPr>
          <p:cNvPr descr="" id="55" name=""/>
          <p:cNvPicPr/>
          <p:nvPr/>
        </p:nvPicPr>
        <p:blipFill>
          <a:blip r:embed="rId4"/>
          <a:stretch>
            <a:fillRect/>
          </a:stretch>
        </p:blipFill>
        <p:spPr>
          <a:xfrm>
            <a:off x="25560" y="63360"/>
            <a:ext cx="1168560" cy="1549440"/>
          </a:xfrm>
          <a:prstGeom prst="rect">
            <a:avLst/>
          </a:prstGeom>
        </p:spPr>
      </p:pic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611640" y="4797000"/>
            <a:ext cx="7776360" cy="107928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b="1" lang="pt-BR" sz="3600">
                <a:solidFill>
                  <a:srgbClr val="000000"/>
                </a:solidFill>
                <a:latin typeface="Tahoma"/>
              </a:rPr>
              <a:t>Fórmulas e Funções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684360" y="3357720"/>
            <a:ext cx="799200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pt-BR" sz="3100">
                <a:solidFill>
                  <a:srgbClr val="669900"/>
                </a:solidFill>
                <a:latin typeface="Tahoma"/>
              </a:rPr>
              <a:t>Informática</a:t>
            </a:r>
            <a:endParaRPr/>
          </a:p>
        </p:txBody>
      </p:sp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Função Média</a:t>
            </a:r>
            <a:endParaRPr/>
          </a:p>
        </p:txBody>
      </p:sp>
      <p:sp>
        <p:nvSpPr>
          <p:cNvPr id="119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Realiza a média aritmética do conjunto de valores recebido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Exemplos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=MEDIA (10;20;40;80)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=MÉDIA(A2;A3; A3;B2)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=MEDIA(B1:C1; B2:C2)</a:t>
            </a:r>
            <a:endParaRPr/>
          </a:p>
          <a:p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20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118111-B101-4101-9181-C17191B1411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Funções Mínimo e Máximo</a:t>
            </a:r>
            <a:endParaRPr/>
          </a:p>
        </p:txBody>
      </p:sp>
      <p:sp>
        <p:nvSpPr>
          <p:cNvPr id="122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Mínimo: retorna o menor valor de um intervalo de valores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Máximo: retorna o maior valor de um intervalo de valores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Exemplos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MÍNIMO(5; 0; 4;-2)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MÁXIMO(D1:D10)</a:t>
            </a:r>
            <a:endParaRPr/>
          </a:p>
        </p:txBody>
      </p:sp>
      <p:sp>
        <p:nvSpPr>
          <p:cNvPr id="123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C1B161C1-51E1-4161-9191-716121D1515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Função SE</a:t>
            </a:r>
            <a:endParaRPr/>
          </a:p>
        </p:txBody>
      </p:sp>
      <p:sp>
        <p:nvSpPr>
          <p:cNvPr id="125" name="TextShape 2"/>
          <p:cNvSpPr txBox="1"/>
          <p:nvPr/>
        </p:nvSpPr>
        <p:spPr>
          <a:xfrm>
            <a:off x="467640" y="2017800"/>
            <a:ext cx="856872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Resultado depende da avaliação de uma expressão de teste (verdadeiro ou falso)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Formato: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400">
                <a:solidFill>
                  <a:srgbClr val="000000"/>
                </a:solidFill>
                <a:latin typeface="Tahoma"/>
              </a:rPr>
              <a:t>SE</a:t>
            </a:r>
            <a:r>
              <a:rPr i="1" lang="pt-BR" sz="2400">
                <a:solidFill>
                  <a:srgbClr val="000000"/>
                </a:solidFill>
                <a:latin typeface="Tahoma"/>
              </a:rPr>
              <a:t> </a:t>
            </a:r>
            <a:r>
              <a:rPr lang="pt-BR" sz="2400">
                <a:solidFill>
                  <a:srgbClr val="000000"/>
                </a:solidFill>
                <a:latin typeface="Tahoma"/>
              </a:rPr>
              <a:t>(</a:t>
            </a:r>
            <a:r>
              <a:rPr i="1" lang="pt-BR" sz="2400">
                <a:solidFill>
                  <a:srgbClr val="000000"/>
                </a:solidFill>
                <a:latin typeface="Tahoma"/>
              </a:rPr>
              <a:t>Teste; resultado_se_verdadeiro; resultado_se_falso</a:t>
            </a:r>
            <a:r>
              <a:rPr lang="pt-BR" sz="2400">
                <a:solidFill>
                  <a:srgbClr val="000000"/>
                </a:solidFill>
                <a:latin typeface="Tahoma"/>
              </a:rPr>
              <a:t>)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Exemplo: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SE (A1 &gt;= 5; 10; 20)</a:t>
            </a:r>
            <a:endParaRPr/>
          </a:p>
        </p:txBody>
      </p:sp>
      <p:sp>
        <p:nvSpPr>
          <p:cNvPr id="126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11D1B1E1-6151-4191-8141-3121B1D1F1E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Função CONT.SE</a:t>
            </a:r>
            <a:endParaRPr/>
          </a:p>
        </p:txBody>
      </p:sp>
      <p:sp>
        <p:nvSpPr>
          <p:cNvPr id="128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Realiza a contagem de acordo com uma condição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Exemplo: Quais produtos custam mais que R$ 1,00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CONT.SE (C3:C7;”&gt;=1”)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Nesse caso, cada produto que tiver preço maior ou igual a R$ 1,00 no intervalo C3:C7 irá entrar na contagem</a:t>
            </a:r>
            <a:endParaRPr/>
          </a:p>
        </p:txBody>
      </p:sp>
      <p:sp>
        <p:nvSpPr>
          <p:cNvPr id="129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81C18101-4131-41D1-B131-510101A121D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100">
                <a:solidFill>
                  <a:srgbClr val="000000"/>
                </a:solidFill>
                <a:latin typeface="Tahoma"/>
              </a:rPr>
              <a:t>Bibliografia</a:t>
            </a:r>
            <a:endParaRPr/>
          </a:p>
        </p:txBody>
      </p:sp>
      <p:sp>
        <p:nvSpPr>
          <p:cNvPr id="131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Apostilas e estudos dirigidos desenvolvidos por professores da área de Informática/IFRN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MARÇULA, Marcelo; BININI FILHO, Pio Armando. Informática, conceitos e aplicações. Ed. Erica. 3ª ed.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Outros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32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5181E141-61A1-41D1-9171-D1D1D101811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Objetivos</a:t>
            </a:r>
            <a:endParaRPr/>
          </a:p>
        </p:txBody>
      </p:sp>
      <p:sp>
        <p:nvSpPr>
          <p:cNvPr id="91" name="TextShape 2"/>
          <p:cNvSpPr txBox="1"/>
          <p:nvPr/>
        </p:nvSpPr>
        <p:spPr>
          <a:xfrm>
            <a:off x="611640" y="19890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Utilizar o recurso de fórmulas do Calc para realizarmos cálculos simples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Utilizar funções predefinidas no ambiente Calc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Soma, multiplicação, condicional, etc.</a:t>
            </a:r>
            <a:endParaRPr/>
          </a:p>
        </p:txBody>
      </p:sp>
      <p:sp>
        <p:nvSpPr>
          <p:cNvPr id="92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411131B1-61B1-4141-8151-E1F13121213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Fórmulas</a:t>
            </a:r>
            <a:endParaRPr/>
          </a:p>
        </p:txBody>
      </p:sp>
      <p:sp>
        <p:nvSpPr>
          <p:cNvPr id="94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Permite que um célula seja utilizada para exibir o resultado de alguma operação matemática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Podem atuar sobre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Valores numéricos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Valores armazenados em outras células</a:t>
            </a:r>
            <a:endParaRPr/>
          </a:p>
        </p:txBody>
      </p:sp>
      <p:sp>
        <p:nvSpPr>
          <p:cNvPr id="95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F191D151-F161-41D1-9151-91A15111B17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Fórmulas – operações básicas</a:t>
            </a:r>
            <a:endParaRPr/>
          </a:p>
        </p:txBody>
      </p:sp>
      <p:sp>
        <p:nvSpPr>
          <p:cNvPr id="97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C161E1F1-7151-4191-A1C1-A1E1A151B19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  <p:pic>
        <p:nvPicPr>
          <p:cNvPr descr="" id="98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1989000"/>
            <a:ext cx="7526160" cy="3528000"/>
          </a:xfrm>
          <a:prstGeom prst="rect">
            <a:avLst/>
          </a:prstGeom>
        </p:spPr>
      </p:pic>
      <p:sp>
        <p:nvSpPr>
          <p:cNvPr id="99" name="CustomShape 3"/>
          <p:cNvSpPr/>
          <p:nvPr/>
        </p:nvSpPr>
        <p:spPr>
          <a:xfrm>
            <a:off x="-387720" y="5638680"/>
            <a:ext cx="9919440" cy="913320"/>
          </a:xfrm>
          <a:prstGeom prst="rect">
            <a:avLst/>
          </a:prstGeom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b="1" lang="pt-BR">
                <a:solidFill>
                  <a:srgbClr val="000000"/>
                </a:solidFill>
                <a:latin typeface="Tahoma"/>
              </a:rPr>
              <a:t>Toda vez que em uma célula você desejar o resultado de alguma operação, </a:t>
            </a:r>
            <a:endParaRPr/>
          </a:p>
          <a:p>
            <a:pPr>
              <a:lnSpc>
                <a:spcPct val="100000"/>
              </a:lnSpc>
            </a:pPr>
            <a:r>
              <a:rPr b="1" lang="pt-BR">
                <a:solidFill>
                  <a:srgbClr val="000000"/>
                </a:solidFill>
                <a:latin typeface="Tahoma"/>
              </a:rPr>
              <a:t>a primeira coisa a se colocar é o sinal de = (igualdade);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Fórmula - comparação</a:t>
            </a:r>
            <a:endParaRPr/>
          </a:p>
        </p:txBody>
      </p:sp>
      <p:sp>
        <p:nvSpPr>
          <p:cNvPr id="101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 </a:t>
            </a:r>
            <a:endParaRPr/>
          </a:p>
        </p:txBody>
      </p:sp>
      <p:sp>
        <p:nvSpPr>
          <p:cNvPr id="102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9111D100-B161-4121-A131-71C13111313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  <p:pic>
        <p:nvPicPr>
          <p:cNvPr descr="" id="10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2205000"/>
            <a:ext cx="7947000" cy="3744000"/>
          </a:xfrm>
          <a:prstGeom prst="rect">
            <a:avLst/>
          </a:prstGeom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Fórmula (Prioridades)</a:t>
            </a:r>
            <a:endParaRPr/>
          </a:p>
        </p:txBody>
      </p:sp>
      <p:sp>
        <p:nvSpPr>
          <p:cNvPr id="105" name="TextShape 2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C1419171-E161-4131-A171-A1B121F1E17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  <p:pic>
        <p:nvPicPr>
          <p:cNvPr descr="" id="10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1619640" y="1917000"/>
            <a:ext cx="6035760" cy="2520000"/>
          </a:xfrm>
          <a:prstGeom prst="rect">
            <a:avLst/>
          </a:prstGeom>
        </p:spPr>
      </p:pic>
      <p:sp>
        <p:nvSpPr>
          <p:cNvPr id="107" name="CustomShape 3"/>
          <p:cNvSpPr/>
          <p:nvPr/>
        </p:nvSpPr>
        <p:spPr>
          <a:xfrm>
            <a:off x="107640" y="4653000"/>
            <a:ext cx="8280720" cy="146196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pt-BR">
                <a:solidFill>
                  <a:srgbClr val="000000"/>
                </a:solidFill>
                <a:latin typeface="Tahoma"/>
              </a:rPr>
              <a:t>O Calc utiliza as mesmas precedências da matemática: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•"/>
            </a:pPr>
            <a:r>
              <a:rPr b="1" lang="pt-BR">
                <a:solidFill>
                  <a:srgbClr val="000000"/>
                </a:solidFill>
                <a:latin typeface="Tahoma"/>
              </a:rPr>
              <a:t>multiplicação  tem prioridade sobre a adição, logo o resultado é 130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pt-BR">
                <a:solidFill>
                  <a:srgbClr val="000000"/>
                </a:solidFill>
                <a:latin typeface="Tahoma"/>
              </a:rPr>
              <a:t> </a:t>
            </a:r>
            <a:r>
              <a:rPr b="1" lang="pt-BR">
                <a:solidFill>
                  <a:srgbClr val="000000"/>
                </a:solidFill>
                <a:latin typeface="Tahoma"/>
              </a:rPr>
              <a:t>Para forçar a avaliação de uma expressão de menor precedência use parênteses. Ex.:  =(A1+A2)*B2</a:t>
            </a:r>
            <a:endParaRPr/>
          </a:p>
        </p:txBody>
      </p:sp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Exercício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Digite a tabela e complete com os dados que estão faltando através de fórmulas;</a:t>
            </a:r>
            <a:endParaRPr/>
          </a:p>
        </p:txBody>
      </p:sp>
      <p:sp>
        <p:nvSpPr>
          <p:cNvPr id="110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51A14131-01A1-41E1-8131-D181C101317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  <p:pic>
        <p:nvPicPr>
          <p:cNvPr descr="" id="111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899640" y="3002400"/>
            <a:ext cx="7416360" cy="3668040"/>
          </a:xfrm>
          <a:prstGeom prst="rect">
            <a:avLst/>
          </a:prstGeom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Funções</a:t>
            </a:r>
            <a:endParaRPr/>
          </a:p>
        </p:txBody>
      </p:sp>
      <p:sp>
        <p:nvSpPr>
          <p:cNvPr id="113" name="TextShape 2"/>
          <p:cNvSpPr txBox="1"/>
          <p:nvPr/>
        </p:nvSpPr>
        <p:spPr>
          <a:xfrm>
            <a:off x="395640" y="2061000"/>
            <a:ext cx="8748000" cy="453600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O Calc também possui diversas funções que podem ser utilizadas 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Soma, média, contagem, trigonometria, data e hora, estatística, etc. 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Formato de uma função: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i="1" lang="pt-BR" sz="2400">
                <a:solidFill>
                  <a:srgbClr val="000000"/>
                </a:solidFill>
                <a:latin typeface="Tahoma"/>
              </a:rPr>
              <a:t>NOME (ARGUMENTO_1;ARGUMENTO_2;ARGUMENTO_N)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Argumentos são os valores que a função recebe</a:t>
            </a:r>
            <a:endParaRPr/>
          </a:p>
        </p:txBody>
      </p:sp>
      <p:sp>
        <p:nvSpPr>
          <p:cNvPr id="114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716101C1-3151-41B1-91F1-E1313161C10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1258920" y="214200"/>
            <a:ext cx="7684560" cy="1461600"/>
          </a:xfrm>
          <a:prstGeom prst="rect">
            <a:avLst/>
          </a:prstGeom>
        </p:spPr>
        <p:txBody>
          <a:bodyPr anchor="b"/>
          <a:p>
            <a:pPr>
              <a:lnSpc>
                <a:spcPct val="100000"/>
              </a:lnSpc>
            </a:pPr>
            <a:r>
              <a:rPr lang="pt-BR" sz="4400">
                <a:solidFill>
                  <a:srgbClr val="000000"/>
                </a:solidFill>
                <a:latin typeface="Tahoma"/>
              </a:rPr>
              <a:t>Função Soma</a:t>
            </a:r>
            <a:endParaRPr/>
          </a:p>
        </p:txBody>
      </p:sp>
      <p:sp>
        <p:nvSpPr>
          <p:cNvPr id="116" name="TextShape 2"/>
          <p:cNvSpPr txBox="1"/>
          <p:nvPr/>
        </p:nvSpPr>
        <p:spPr>
          <a:xfrm>
            <a:off x="1182600" y="2017800"/>
            <a:ext cx="7772040" cy="411444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Soma o valor de um conjunto ou intervalo de valores</a:t>
            </a:r>
            <a:endParaRPr/>
          </a:p>
          <a:p>
            <a:pPr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3200">
                <a:solidFill>
                  <a:srgbClr val="000000"/>
                </a:solidFill>
                <a:latin typeface="Tahoma"/>
              </a:rPr>
              <a:t>Exemplos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=SOMA(1;2) – soma o valor de 1 com 2.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=SOMA(A1;A2;B2) – soma o conteúdo das células de A1, A2 e B2.</a:t>
            </a:r>
            <a:endParaRPr/>
          </a:p>
          <a:p>
            <a:pPr lvl="1">
              <a:lnSpc>
                <a:spcPct val="100000"/>
              </a:lnSpc>
              <a:buSzPct val="80000"/>
              <a:buFont charset="2" typeface="Wingdings"/>
              <a:buChar char=""/>
            </a:pPr>
            <a:r>
              <a:rPr lang="pt-BR" sz="2800">
                <a:solidFill>
                  <a:srgbClr val="000000"/>
                </a:solidFill>
                <a:latin typeface="Tahoma"/>
              </a:rPr>
              <a:t>=SOMA(B1:B10) – soma os valores das células de B1 até B10.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117" name="TextShape 3"/>
          <p:cNvSpPr txBox="1"/>
          <p:nvPr/>
        </p:nvSpPr>
        <p:spPr>
          <a:xfrm>
            <a:off x="0" y="0"/>
            <a:ext cx="-11796840" cy="-1179684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E1C141E1-5111-4141-9191-41B161B16121}" type="slidenum">
              <a:rPr lang="pt-BR">
                <a:solidFill>
                  <a:srgbClr val="000000"/>
                </a:solidFill>
                <a:latin typeface="Tahoma"/>
              </a:rPr>
              <a:t>&lt;número&gt;</a:t>
            </a:fld>
            <a:endParaRPr/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