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79" r:id="rId3"/>
    <p:sldId id="280" r:id="rId4"/>
    <p:sldId id="281" r:id="rId5"/>
    <p:sldId id="283" r:id="rId6"/>
    <p:sldId id="290" r:id="rId7"/>
    <p:sldId id="291" r:id="rId8"/>
    <p:sldId id="292" r:id="rId9"/>
    <p:sldId id="285" r:id="rId10"/>
    <p:sldId id="289" r:id="rId11"/>
    <p:sldId id="282" r:id="rId12"/>
    <p:sldId id="288" r:id="rId13"/>
    <p:sldId id="307" r:id="rId14"/>
    <p:sldId id="296" r:id="rId15"/>
    <p:sldId id="274" r:id="rId16"/>
    <p:sldId id="293" r:id="rId17"/>
    <p:sldId id="294" r:id="rId18"/>
    <p:sldId id="297" r:id="rId19"/>
    <p:sldId id="284" r:id="rId20"/>
    <p:sldId id="257" r:id="rId21"/>
    <p:sldId id="299" r:id="rId22"/>
    <p:sldId id="272" r:id="rId23"/>
    <p:sldId id="300" r:id="rId24"/>
    <p:sldId id="258" r:id="rId25"/>
    <p:sldId id="301" r:id="rId26"/>
    <p:sldId id="298" r:id="rId27"/>
    <p:sldId id="259" r:id="rId28"/>
    <p:sldId id="302" r:id="rId29"/>
    <p:sldId id="322" r:id="rId30"/>
    <p:sldId id="319" r:id="rId31"/>
    <p:sldId id="260" r:id="rId32"/>
    <p:sldId id="321" r:id="rId33"/>
    <p:sldId id="324" r:id="rId34"/>
    <p:sldId id="316" r:id="rId35"/>
    <p:sldId id="315" r:id="rId36"/>
    <p:sldId id="305" r:id="rId37"/>
    <p:sldId id="275" r:id="rId38"/>
    <p:sldId id="311" r:id="rId39"/>
    <p:sldId id="314" r:id="rId40"/>
    <p:sldId id="313" r:id="rId41"/>
    <p:sldId id="261" r:id="rId42"/>
    <p:sldId id="267" r:id="rId43"/>
    <p:sldId id="262" r:id="rId44"/>
    <p:sldId id="268" r:id="rId45"/>
    <p:sldId id="306" r:id="rId46"/>
    <p:sldId id="269" r:id="rId47"/>
    <p:sldId id="273" r:id="rId48"/>
    <p:sldId id="276" r:id="rId49"/>
    <p:sldId id="263" r:id="rId50"/>
    <p:sldId id="335" r:id="rId51"/>
    <p:sldId id="337" r:id="rId52"/>
    <p:sldId id="264" r:id="rId53"/>
    <p:sldId id="270" r:id="rId54"/>
    <p:sldId id="346" r:id="rId55"/>
    <p:sldId id="336" r:id="rId56"/>
    <p:sldId id="310" r:id="rId57"/>
    <p:sldId id="334" r:id="rId58"/>
    <p:sldId id="309" r:id="rId59"/>
    <p:sldId id="338" r:id="rId60"/>
    <p:sldId id="266" r:id="rId61"/>
    <p:sldId id="278" r:id="rId62"/>
    <p:sldId id="277" r:id="rId63"/>
    <p:sldId id="308" r:id="rId64"/>
    <p:sldId id="364" r:id="rId65"/>
    <p:sldId id="325" r:id="rId66"/>
    <p:sldId id="326" r:id="rId67"/>
    <p:sldId id="327" r:id="rId68"/>
    <p:sldId id="328" r:id="rId69"/>
    <p:sldId id="329" r:id="rId70"/>
    <p:sldId id="330" r:id="rId71"/>
    <p:sldId id="331" r:id="rId72"/>
    <p:sldId id="332" r:id="rId73"/>
    <p:sldId id="333" r:id="rId74"/>
    <p:sldId id="339" r:id="rId75"/>
    <p:sldId id="312" r:id="rId76"/>
    <p:sldId id="340" r:id="rId77"/>
    <p:sldId id="341" r:id="rId78"/>
    <p:sldId id="342" r:id="rId79"/>
    <p:sldId id="343" r:id="rId80"/>
    <p:sldId id="344" r:id="rId81"/>
    <p:sldId id="345" r:id="rId82"/>
    <p:sldId id="347" r:id="rId83"/>
    <p:sldId id="348" r:id="rId84"/>
    <p:sldId id="349" r:id="rId85"/>
    <p:sldId id="352" r:id="rId86"/>
    <p:sldId id="350" r:id="rId87"/>
    <p:sldId id="351" r:id="rId88"/>
    <p:sldId id="265" r:id="rId89"/>
    <p:sldId id="353" r:id="rId90"/>
    <p:sldId id="354" r:id="rId91"/>
    <p:sldId id="355" r:id="rId92"/>
    <p:sldId id="358" r:id="rId93"/>
    <p:sldId id="356" r:id="rId94"/>
    <p:sldId id="357" r:id="rId95"/>
    <p:sldId id="359" r:id="rId96"/>
    <p:sldId id="360" r:id="rId97"/>
    <p:sldId id="361" r:id="rId98"/>
    <p:sldId id="362" r:id="rId99"/>
    <p:sldId id="363" r:id="rId10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66FFFF"/>
    <a:srgbClr val="FF3300"/>
    <a:srgbClr val="990099"/>
    <a:srgbClr val="DDDDDD"/>
    <a:srgbClr val="00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pt-B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pt-B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pt-B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pt-B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pt-B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pt-B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pt-B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pt-B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pt-B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pt-B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pt-B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pt-B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pt-B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pt-B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pt-B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pt-B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pt-B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pt-B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pt-B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pt-B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pt-B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pt-B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pt-B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pt-B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pt-B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pt-B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pt-B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pt-B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pt-B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pt-B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pt-B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pt-B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pt-B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pt-B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pt-B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pt-B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pt-BR"/>
              </a:p>
            </p:txBody>
          </p:sp>
        </p:grpSp>
      </p:grpSp>
      <p:sp>
        <p:nvSpPr>
          <p:cNvPr id="7210" name="Rectangle 42"/>
          <p:cNvSpPr>
            <a:spLocks noGrp="1" noChangeArrowheads="1"/>
          </p:cNvSpPr>
          <p:nvPr>
            <p:ph type="ctrTitle" sz="quarter"/>
          </p:nvPr>
        </p:nvSpPr>
        <p:spPr>
          <a:xfrm>
            <a:off x="457200" y="1600200"/>
            <a:ext cx="8229600" cy="1828800"/>
          </a:xfrm>
        </p:spPr>
        <p:txBody>
          <a:bodyPr/>
          <a:lstStyle>
            <a:lvl1pPr>
              <a:defRPr sz="4800"/>
            </a:lvl1pPr>
          </a:lstStyle>
          <a:p>
            <a:r>
              <a:rPr lang="pt-BR"/>
              <a:t>Clique para editar o estilo do título mestre</a:t>
            </a:r>
          </a:p>
        </p:txBody>
      </p:sp>
      <p:sp>
        <p:nvSpPr>
          <p:cNvPr id="72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pt-BR"/>
              <a:t>Clique para editar o estilo do subtítulo mestre</a:t>
            </a:r>
          </a:p>
        </p:txBody>
      </p:sp>
      <p:sp>
        <p:nvSpPr>
          <p:cNvPr id="44" name="Rectangle 44"/>
          <p:cNvSpPr>
            <a:spLocks noGrp="1" noChangeArrowheads="1"/>
          </p:cNvSpPr>
          <p:nvPr>
            <p:ph type="dt" sz="quarter" idx="10"/>
          </p:nvPr>
        </p:nvSpPr>
        <p:spPr/>
        <p:txBody>
          <a:bodyPr/>
          <a:lstStyle>
            <a:lvl1pPr>
              <a:defRPr/>
            </a:lvl1pPr>
          </a:lstStyle>
          <a:p>
            <a:pPr>
              <a:defRPr/>
            </a:pPr>
            <a:endParaRPr lang="pt-BR"/>
          </a:p>
        </p:txBody>
      </p:sp>
      <p:sp>
        <p:nvSpPr>
          <p:cNvPr id="45" name="Rectangle 45"/>
          <p:cNvSpPr>
            <a:spLocks noGrp="1" noChangeArrowheads="1"/>
          </p:cNvSpPr>
          <p:nvPr>
            <p:ph type="ftr" sz="quarter" idx="11"/>
          </p:nvPr>
        </p:nvSpPr>
        <p:spPr/>
        <p:txBody>
          <a:bodyPr/>
          <a:lstStyle>
            <a:lvl1pPr>
              <a:defRPr/>
            </a:lvl1pPr>
          </a:lstStyle>
          <a:p>
            <a:pPr>
              <a:defRPr/>
            </a:pPr>
            <a:endParaRPr lang="pt-BR"/>
          </a:p>
        </p:txBody>
      </p:sp>
      <p:sp>
        <p:nvSpPr>
          <p:cNvPr id="46" name="Rectangle 46"/>
          <p:cNvSpPr>
            <a:spLocks noGrp="1" noChangeArrowheads="1"/>
          </p:cNvSpPr>
          <p:nvPr>
            <p:ph type="sldNum" sz="quarter" idx="12"/>
          </p:nvPr>
        </p:nvSpPr>
        <p:spPr/>
        <p:txBody>
          <a:bodyPr/>
          <a:lstStyle>
            <a:lvl1pPr>
              <a:defRPr/>
            </a:lvl1pPr>
          </a:lstStyle>
          <a:p>
            <a:pPr>
              <a:defRPr/>
            </a:pPr>
            <a:fld id="{9A872179-EE04-4FAC-9A5B-16D38600BB0E}"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4"/>
          <p:cNvSpPr>
            <a:spLocks noGrp="1" noChangeArrowheads="1"/>
          </p:cNvSpPr>
          <p:nvPr>
            <p:ph type="dt" sz="half" idx="10"/>
          </p:nvPr>
        </p:nvSpPr>
        <p:spPr>
          <a:ln/>
        </p:spPr>
        <p:txBody>
          <a:bodyPr/>
          <a:lstStyle>
            <a:lvl1pPr>
              <a:defRPr/>
            </a:lvl1pPr>
          </a:lstStyle>
          <a:p>
            <a:pPr>
              <a:defRPr/>
            </a:pPr>
            <a:endParaRPr lang="pt-B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p>
        </p:txBody>
      </p:sp>
      <p:sp>
        <p:nvSpPr>
          <p:cNvPr id="6" name="Rectangle 46"/>
          <p:cNvSpPr>
            <a:spLocks noGrp="1" noChangeArrowheads="1"/>
          </p:cNvSpPr>
          <p:nvPr>
            <p:ph type="sldNum" sz="quarter" idx="12"/>
          </p:nvPr>
        </p:nvSpPr>
        <p:spPr>
          <a:ln/>
        </p:spPr>
        <p:txBody>
          <a:bodyPr/>
          <a:lstStyle>
            <a:lvl1pPr>
              <a:defRPr/>
            </a:lvl1pPr>
          </a:lstStyle>
          <a:p>
            <a:pPr>
              <a:defRPr/>
            </a:pPr>
            <a:fld id="{19C4B23E-B063-4FA2-8665-96D0DAC260CE}"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4"/>
          <p:cNvSpPr>
            <a:spLocks noGrp="1" noChangeArrowheads="1"/>
          </p:cNvSpPr>
          <p:nvPr>
            <p:ph type="dt" sz="half" idx="10"/>
          </p:nvPr>
        </p:nvSpPr>
        <p:spPr>
          <a:ln/>
        </p:spPr>
        <p:txBody>
          <a:bodyPr/>
          <a:lstStyle>
            <a:lvl1pPr>
              <a:defRPr/>
            </a:lvl1pPr>
          </a:lstStyle>
          <a:p>
            <a:pPr>
              <a:defRPr/>
            </a:pPr>
            <a:endParaRPr lang="pt-B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p>
        </p:txBody>
      </p:sp>
      <p:sp>
        <p:nvSpPr>
          <p:cNvPr id="6" name="Rectangle 46"/>
          <p:cNvSpPr>
            <a:spLocks noGrp="1" noChangeArrowheads="1"/>
          </p:cNvSpPr>
          <p:nvPr>
            <p:ph type="sldNum" sz="quarter" idx="12"/>
          </p:nvPr>
        </p:nvSpPr>
        <p:spPr>
          <a:ln/>
        </p:spPr>
        <p:txBody>
          <a:bodyPr/>
          <a:lstStyle>
            <a:lvl1pPr>
              <a:defRPr/>
            </a:lvl1pPr>
          </a:lstStyle>
          <a:p>
            <a:pPr>
              <a:defRPr/>
            </a:pPr>
            <a:fld id="{3297732F-912C-4948-B686-9751B2C888AE}"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4"/>
          <p:cNvSpPr>
            <a:spLocks noGrp="1" noChangeArrowheads="1"/>
          </p:cNvSpPr>
          <p:nvPr>
            <p:ph type="dt" sz="half" idx="10"/>
          </p:nvPr>
        </p:nvSpPr>
        <p:spPr>
          <a:ln/>
        </p:spPr>
        <p:txBody>
          <a:bodyPr/>
          <a:lstStyle>
            <a:lvl1pPr>
              <a:defRPr/>
            </a:lvl1pPr>
          </a:lstStyle>
          <a:p>
            <a:pPr>
              <a:defRPr/>
            </a:pPr>
            <a:endParaRPr lang="pt-B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p>
        </p:txBody>
      </p:sp>
      <p:sp>
        <p:nvSpPr>
          <p:cNvPr id="6" name="Rectangle 46"/>
          <p:cNvSpPr>
            <a:spLocks noGrp="1" noChangeArrowheads="1"/>
          </p:cNvSpPr>
          <p:nvPr>
            <p:ph type="sldNum" sz="quarter" idx="12"/>
          </p:nvPr>
        </p:nvSpPr>
        <p:spPr>
          <a:ln/>
        </p:spPr>
        <p:txBody>
          <a:bodyPr/>
          <a:lstStyle>
            <a:lvl1pPr>
              <a:defRPr/>
            </a:lvl1pPr>
          </a:lstStyle>
          <a:p>
            <a:pPr>
              <a:defRPr/>
            </a:pPr>
            <a:fld id="{FB48D98A-E3E8-45FD-87EF-F017F5DE4F24}"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4"/>
          <p:cNvSpPr>
            <a:spLocks noGrp="1" noChangeArrowheads="1"/>
          </p:cNvSpPr>
          <p:nvPr>
            <p:ph type="dt" sz="half" idx="10"/>
          </p:nvPr>
        </p:nvSpPr>
        <p:spPr>
          <a:ln/>
        </p:spPr>
        <p:txBody>
          <a:bodyPr/>
          <a:lstStyle>
            <a:lvl1pPr>
              <a:defRPr/>
            </a:lvl1pPr>
          </a:lstStyle>
          <a:p>
            <a:pPr>
              <a:defRPr/>
            </a:pPr>
            <a:endParaRPr lang="pt-B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p>
        </p:txBody>
      </p:sp>
      <p:sp>
        <p:nvSpPr>
          <p:cNvPr id="6" name="Rectangle 46"/>
          <p:cNvSpPr>
            <a:spLocks noGrp="1" noChangeArrowheads="1"/>
          </p:cNvSpPr>
          <p:nvPr>
            <p:ph type="sldNum" sz="quarter" idx="12"/>
          </p:nvPr>
        </p:nvSpPr>
        <p:spPr>
          <a:ln/>
        </p:spPr>
        <p:txBody>
          <a:bodyPr/>
          <a:lstStyle>
            <a:lvl1pPr>
              <a:defRPr/>
            </a:lvl1pPr>
          </a:lstStyle>
          <a:p>
            <a:pPr>
              <a:defRPr/>
            </a:pPr>
            <a:fld id="{86044BDF-24EE-4CEF-91D9-B71C7DBC1150}"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4"/>
          <p:cNvSpPr>
            <a:spLocks noGrp="1" noChangeArrowheads="1"/>
          </p:cNvSpPr>
          <p:nvPr>
            <p:ph type="dt" sz="half" idx="10"/>
          </p:nvPr>
        </p:nvSpPr>
        <p:spPr>
          <a:ln/>
        </p:spPr>
        <p:txBody>
          <a:bodyPr/>
          <a:lstStyle>
            <a:lvl1pPr>
              <a:defRPr/>
            </a:lvl1pPr>
          </a:lstStyle>
          <a:p>
            <a:pPr>
              <a:defRPr/>
            </a:pPr>
            <a:endParaRPr lang="pt-BR"/>
          </a:p>
        </p:txBody>
      </p:sp>
      <p:sp>
        <p:nvSpPr>
          <p:cNvPr id="6" name="Rectangle 45"/>
          <p:cNvSpPr>
            <a:spLocks noGrp="1" noChangeArrowheads="1"/>
          </p:cNvSpPr>
          <p:nvPr>
            <p:ph type="ftr" sz="quarter" idx="11"/>
          </p:nvPr>
        </p:nvSpPr>
        <p:spPr>
          <a:ln/>
        </p:spPr>
        <p:txBody>
          <a:bodyPr/>
          <a:lstStyle>
            <a:lvl1pPr>
              <a:defRPr/>
            </a:lvl1pPr>
          </a:lstStyle>
          <a:p>
            <a:pPr>
              <a:defRPr/>
            </a:pPr>
            <a:endParaRPr lang="pt-BR"/>
          </a:p>
        </p:txBody>
      </p:sp>
      <p:sp>
        <p:nvSpPr>
          <p:cNvPr id="7" name="Rectangle 46"/>
          <p:cNvSpPr>
            <a:spLocks noGrp="1" noChangeArrowheads="1"/>
          </p:cNvSpPr>
          <p:nvPr>
            <p:ph type="sldNum" sz="quarter" idx="12"/>
          </p:nvPr>
        </p:nvSpPr>
        <p:spPr>
          <a:ln/>
        </p:spPr>
        <p:txBody>
          <a:bodyPr/>
          <a:lstStyle>
            <a:lvl1pPr>
              <a:defRPr/>
            </a:lvl1pPr>
          </a:lstStyle>
          <a:p>
            <a:pPr>
              <a:defRPr/>
            </a:pPr>
            <a:fld id="{2AF6C559-A293-4256-9EE9-B098B745000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4"/>
          <p:cNvSpPr>
            <a:spLocks noGrp="1" noChangeArrowheads="1"/>
          </p:cNvSpPr>
          <p:nvPr>
            <p:ph type="dt" sz="half" idx="10"/>
          </p:nvPr>
        </p:nvSpPr>
        <p:spPr>
          <a:ln/>
        </p:spPr>
        <p:txBody>
          <a:bodyPr/>
          <a:lstStyle>
            <a:lvl1pPr>
              <a:defRPr/>
            </a:lvl1pPr>
          </a:lstStyle>
          <a:p>
            <a:pPr>
              <a:defRPr/>
            </a:pPr>
            <a:endParaRPr lang="pt-BR"/>
          </a:p>
        </p:txBody>
      </p:sp>
      <p:sp>
        <p:nvSpPr>
          <p:cNvPr id="8" name="Rectangle 45"/>
          <p:cNvSpPr>
            <a:spLocks noGrp="1" noChangeArrowheads="1"/>
          </p:cNvSpPr>
          <p:nvPr>
            <p:ph type="ftr" sz="quarter" idx="11"/>
          </p:nvPr>
        </p:nvSpPr>
        <p:spPr>
          <a:ln/>
        </p:spPr>
        <p:txBody>
          <a:bodyPr/>
          <a:lstStyle>
            <a:lvl1pPr>
              <a:defRPr/>
            </a:lvl1pPr>
          </a:lstStyle>
          <a:p>
            <a:pPr>
              <a:defRPr/>
            </a:pPr>
            <a:endParaRPr lang="pt-BR"/>
          </a:p>
        </p:txBody>
      </p:sp>
      <p:sp>
        <p:nvSpPr>
          <p:cNvPr id="9" name="Rectangle 46"/>
          <p:cNvSpPr>
            <a:spLocks noGrp="1" noChangeArrowheads="1"/>
          </p:cNvSpPr>
          <p:nvPr>
            <p:ph type="sldNum" sz="quarter" idx="12"/>
          </p:nvPr>
        </p:nvSpPr>
        <p:spPr>
          <a:ln/>
        </p:spPr>
        <p:txBody>
          <a:bodyPr/>
          <a:lstStyle>
            <a:lvl1pPr>
              <a:defRPr/>
            </a:lvl1pPr>
          </a:lstStyle>
          <a:p>
            <a:pPr>
              <a:defRPr/>
            </a:pPr>
            <a:fld id="{59C0EE3C-173C-4F3B-AE65-6439DE221801}"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4"/>
          <p:cNvSpPr>
            <a:spLocks noGrp="1" noChangeArrowheads="1"/>
          </p:cNvSpPr>
          <p:nvPr>
            <p:ph type="dt" sz="half" idx="10"/>
          </p:nvPr>
        </p:nvSpPr>
        <p:spPr>
          <a:ln/>
        </p:spPr>
        <p:txBody>
          <a:bodyPr/>
          <a:lstStyle>
            <a:lvl1pPr>
              <a:defRPr/>
            </a:lvl1pPr>
          </a:lstStyle>
          <a:p>
            <a:pPr>
              <a:defRPr/>
            </a:pPr>
            <a:endParaRPr lang="pt-BR"/>
          </a:p>
        </p:txBody>
      </p:sp>
      <p:sp>
        <p:nvSpPr>
          <p:cNvPr id="4" name="Rectangle 45"/>
          <p:cNvSpPr>
            <a:spLocks noGrp="1" noChangeArrowheads="1"/>
          </p:cNvSpPr>
          <p:nvPr>
            <p:ph type="ftr" sz="quarter" idx="11"/>
          </p:nvPr>
        </p:nvSpPr>
        <p:spPr>
          <a:ln/>
        </p:spPr>
        <p:txBody>
          <a:bodyPr/>
          <a:lstStyle>
            <a:lvl1pPr>
              <a:defRPr/>
            </a:lvl1pPr>
          </a:lstStyle>
          <a:p>
            <a:pPr>
              <a:defRPr/>
            </a:pPr>
            <a:endParaRPr lang="pt-BR"/>
          </a:p>
        </p:txBody>
      </p:sp>
      <p:sp>
        <p:nvSpPr>
          <p:cNvPr id="5" name="Rectangle 46"/>
          <p:cNvSpPr>
            <a:spLocks noGrp="1" noChangeArrowheads="1"/>
          </p:cNvSpPr>
          <p:nvPr>
            <p:ph type="sldNum" sz="quarter" idx="12"/>
          </p:nvPr>
        </p:nvSpPr>
        <p:spPr>
          <a:ln/>
        </p:spPr>
        <p:txBody>
          <a:bodyPr/>
          <a:lstStyle>
            <a:lvl1pPr>
              <a:defRPr/>
            </a:lvl1pPr>
          </a:lstStyle>
          <a:p>
            <a:pPr>
              <a:defRPr/>
            </a:pPr>
            <a:fld id="{1A80DC18-A7EC-4A66-B1B4-C6D3D3943096}"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pt-BR"/>
          </a:p>
        </p:txBody>
      </p:sp>
      <p:sp>
        <p:nvSpPr>
          <p:cNvPr id="3" name="Rectangle 45"/>
          <p:cNvSpPr>
            <a:spLocks noGrp="1" noChangeArrowheads="1"/>
          </p:cNvSpPr>
          <p:nvPr>
            <p:ph type="ftr" sz="quarter" idx="11"/>
          </p:nvPr>
        </p:nvSpPr>
        <p:spPr>
          <a:ln/>
        </p:spPr>
        <p:txBody>
          <a:bodyPr/>
          <a:lstStyle>
            <a:lvl1pPr>
              <a:defRPr/>
            </a:lvl1pPr>
          </a:lstStyle>
          <a:p>
            <a:pPr>
              <a:defRPr/>
            </a:pPr>
            <a:endParaRPr lang="pt-BR"/>
          </a:p>
        </p:txBody>
      </p:sp>
      <p:sp>
        <p:nvSpPr>
          <p:cNvPr id="4" name="Rectangle 46"/>
          <p:cNvSpPr>
            <a:spLocks noGrp="1" noChangeArrowheads="1"/>
          </p:cNvSpPr>
          <p:nvPr>
            <p:ph type="sldNum" sz="quarter" idx="12"/>
          </p:nvPr>
        </p:nvSpPr>
        <p:spPr>
          <a:ln/>
        </p:spPr>
        <p:txBody>
          <a:bodyPr/>
          <a:lstStyle>
            <a:lvl1pPr>
              <a:defRPr/>
            </a:lvl1pPr>
          </a:lstStyle>
          <a:p>
            <a:pPr>
              <a:defRPr/>
            </a:pPr>
            <a:fld id="{2A72C260-B1F6-4802-A0B0-FC61282A1B58}"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4"/>
          <p:cNvSpPr>
            <a:spLocks noGrp="1" noChangeArrowheads="1"/>
          </p:cNvSpPr>
          <p:nvPr>
            <p:ph type="dt" sz="half" idx="10"/>
          </p:nvPr>
        </p:nvSpPr>
        <p:spPr>
          <a:ln/>
        </p:spPr>
        <p:txBody>
          <a:bodyPr/>
          <a:lstStyle>
            <a:lvl1pPr>
              <a:defRPr/>
            </a:lvl1pPr>
          </a:lstStyle>
          <a:p>
            <a:pPr>
              <a:defRPr/>
            </a:pPr>
            <a:endParaRPr lang="pt-BR"/>
          </a:p>
        </p:txBody>
      </p:sp>
      <p:sp>
        <p:nvSpPr>
          <p:cNvPr id="6" name="Rectangle 45"/>
          <p:cNvSpPr>
            <a:spLocks noGrp="1" noChangeArrowheads="1"/>
          </p:cNvSpPr>
          <p:nvPr>
            <p:ph type="ftr" sz="quarter" idx="11"/>
          </p:nvPr>
        </p:nvSpPr>
        <p:spPr>
          <a:ln/>
        </p:spPr>
        <p:txBody>
          <a:bodyPr/>
          <a:lstStyle>
            <a:lvl1pPr>
              <a:defRPr/>
            </a:lvl1pPr>
          </a:lstStyle>
          <a:p>
            <a:pPr>
              <a:defRPr/>
            </a:pPr>
            <a:endParaRPr lang="pt-BR"/>
          </a:p>
        </p:txBody>
      </p:sp>
      <p:sp>
        <p:nvSpPr>
          <p:cNvPr id="7" name="Rectangle 46"/>
          <p:cNvSpPr>
            <a:spLocks noGrp="1" noChangeArrowheads="1"/>
          </p:cNvSpPr>
          <p:nvPr>
            <p:ph type="sldNum" sz="quarter" idx="12"/>
          </p:nvPr>
        </p:nvSpPr>
        <p:spPr>
          <a:ln/>
        </p:spPr>
        <p:txBody>
          <a:bodyPr/>
          <a:lstStyle>
            <a:lvl1pPr>
              <a:defRPr/>
            </a:lvl1pPr>
          </a:lstStyle>
          <a:p>
            <a:pPr>
              <a:defRPr/>
            </a:pPr>
            <a:fld id="{179412ED-EB29-4858-B09E-06054E91F549}"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4"/>
          <p:cNvSpPr>
            <a:spLocks noGrp="1" noChangeArrowheads="1"/>
          </p:cNvSpPr>
          <p:nvPr>
            <p:ph type="dt" sz="half" idx="10"/>
          </p:nvPr>
        </p:nvSpPr>
        <p:spPr>
          <a:ln/>
        </p:spPr>
        <p:txBody>
          <a:bodyPr/>
          <a:lstStyle>
            <a:lvl1pPr>
              <a:defRPr/>
            </a:lvl1pPr>
          </a:lstStyle>
          <a:p>
            <a:pPr>
              <a:defRPr/>
            </a:pPr>
            <a:endParaRPr lang="pt-BR"/>
          </a:p>
        </p:txBody>
      </p:sp>
      <p:sp>
        <p:nvSpPr>
          <p:cNvPr id="6" name="Rectangle 45"/>
          <p:cNvSpPr>
            <a:spLocks noGrp="1" noChangeArrowheads="1"/>
          </p:cNvSpPr>
          <p:nvPr>
            <p:ph type="ftr" sz="quarter" idx="11"/>
          </p:nvPr>
        </p:nvSpPr>
        <p:spPr>
          <a:ln/>
        </p:spPr>
        <p:txBody>
          <a:bodyPr/>
          <a:lstStyle>
            <a:lvl1pPr>
              <a:defRPr/>
            </a:lvl1pPr>
          </a:lstStyle>
          <a:p>
            <a:pPr>
              <a:defRPr/>
            </a:pPr>
            <a:endParaRPr lang="pt-BR"/>
          </a:p>
        </p:txBody>
      </p:sp>
      <p:sp>
        <p:nvSpPr>
          <p:cNvPr id="7" name="Rectangle 46"/>
          <p:cNvSpPr>
            <a:spLocks noGrp="1" noChangeArrowheads="1"/>
          </p:cNvSpPr>
          <p:nvPr>
            <p:ph type="sldNum" sz="quarter" idx="12"/>
          </p:nvPr>
        </p:nvSpPr>
        <p:spPr>
          <a:ln/>
        </p:spPr>
        <p:txBody>
          <a:bodyPr/>
          <a:lstStyle>
            <a:lvl1pPr>
              <a:defRPr/>
            </a:lvl1pPr>
          </a:lstStyle>
          <a:p>
            <a:pPr>
              <a:defRPr/>
            </a:pPr>
            <a:fld id="{CB5AAF03-0AAC-4D6C-B03D-DE4C0062D0F1}"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61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pt-BR"/>
            </a:p>
          </p:txBody>
        </p:sp>
        <p:sp>
          <p:nvSpPr>
            <p:cNvPr id="61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pt-BR"/>
            </a:p>
          </p:txBody>
        </p:sp>
        <p:sp>
          <p:nvSpPr>
            <p:cNvPr id="61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pt-BR"/>
            </a:p>
          </p:txBody>
        </p:sp>
        <p:sp>
          <p:nvSpPr>
            <p:cNvPr id="61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pt-BR"/>
            </a:p>
          </p:txBody>
        </p:sp>
        <p:sp>
          <p:nvSpPr>
            <p:cNvPr id="61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pt-BR"/>
            </a:p>
          </p:txBody>
        </p:sp>
        <p:sp>
          <p:nvSpPr>
            <p:cNvPr id="61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pt-BR"/>
            </a:p>
          </p:txBody>
        </p:sp>
        <p:sp>
          <p:nvSpPr>
            <p:cNvPr id="61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pt-BR"/>
            </a:p>
          </p:txBody>
        </p:sp>
        <p:sp>
          <p:nvSpPr>
            <p:cNvPr id="61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pt-BR"/>
            </a:p>
          </p:txBody>
        </p:sp>
        <p:sp>
          <p:nvSpPr>
            <p:cNvPr id="61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pt-BR"/>
            </a:p>
          </p:txBody>
        </p:sp>
        <p:sp>
          <p:nvSpPr>
            <p:cNvPr id="61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pt-BR"/>
            </a:p>
          </p:txBody>
        </p:sp>
        <p:sp>
          <p:nvSpPr>
            <p:cNvPr id="61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pt-BR"/>
            </a:p>
          </p:txBody>
        </p:sp>
        <p:sp>
          <p:nvSpPr>
            <p:cNvPr id="61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pt-BR"/>
            </a:p>
          </p:txBody>
        </p:sp>
        <p:sp>
          <p:nvSpPr>
            <p:cNvPr id="61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pt-BR"/>
            </a:p>
          </p:txBody>
        </p:sp>
        <p:sp>
          <p:nvSpPr>
            <p:cNvPr id="61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pt-BR"/>
            </a:p>
          </p:txBody>
        </p:sp>
        <p:sp>
          <p:nvSpPr>
            <p:cNvPr id="61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pt-BR"/>
            </a:p>
          </p:txBody>
        </p:sp>
        <p:sp>
          <p:nvSpPr>
            <p:cNvPr id="61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pt-BR"/>
            </a:p>
          </p:txBody>
        </p:sp>
        <p:sp>
          <p:nvSpPr>
            <p:cNvPr id="61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pt-BR"/>
            </a:p>
          </p:txBody>
        </p:sp>
        <p:sp>
          <p:nvSpPr>
            <p:cNvPr id="61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pt-BR"/>
            </a:p>
          </p:txBody>
        </p:sp>
        <p:sp>
          <p:nvSpPr>
            <p:cNvPr id="61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pt-BR"/>
            </a:p>
          </p:txBody>
        </p:sp>
        <p:sp>
          <p:nvSpPr>
            <p:cNvPr id="61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pt-BR"/>
            </a:p>
          </p:txBody>
        </p:sp>
        <p:sp>
          <p:nvSpPr>
            <p:cNvPr id="61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pt-BR"/>
            </a:p>
          </p:txBody>
        </p:sp>
        <p:sp>
          <p:nvSpPr>
            <p:cNvPr id="61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pt-BR"/>
            </a:p>
          </p:txBody>
        </p:sp>
        <p:sp>
          <p:nvSpPr>
            <p:cNvPr id="61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pt-BR"/>
            </a:p>
          </p:txBody>
        </p:sp>
        <p:sp>
          <p:nvSpPr>
            <p:cNvPr id="61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pt-BR"/>
            </a:p>
          </p:txBody>
        </p:sp>
        <p:sp>
          <p:nvSpPr>
            <p:cNvPr id="61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pt-BR"/>
            </a:p>
          </p:txBody>
        </p:sp>
        <p:sp>
          <p:nvSpPr>
            <p:cNvPr id="61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pt-BR"/>
            </a:p>
          </p:txBody>
        </p:sp>
        <p:sp>
          <p:nvSpPr>
            <p:cNvPr id="61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pt-BR"/>
            </a:p>
          </p:txBody>
        </p:sp>
        <p:sp>
          <p:nvSpPr>
            <p:cNvPr id="61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pt-BR"/>
            </a:p>
          </p:txBody>
        </p:sp>
        <p:sp>
          <p:nvSpPr>
            <p:cNvPr id="61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pt-BR"/>
            </a:p>
          </p:txBody>
        </p:sp>
        <p:sp>
          <p:nvSpPr>
            <p:cNvPr id="61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pt-BR"/>
            </a:p>
          </p:txBody>
        </p:sp>
        <p:sp>
          <p:nvSpPr>
            <p:cNvPr id="61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pt-BR"/>
            </a:p>
          </p:txBody>
        </p:sp>
        <p:sp>
          <p:nvSpPr>
            <p:cNvPr id="61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a:p>
          </p:txBody>
        </p:sp>
        <p:sp>
          <p:nvSpPr>
            <p:cNvPr id="61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pt-BR"/>
            </a:p>
          </p:txBody>
        </p:sp>
        <p:sp>
          <p:nvSpPr>
            <p:cNvPr id="61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pt-BR"/>
            </a:p>
          </p:txBody>
        </p:sp>
        <p:sp>
          <p:nvSpPr>
            <p:cNvPr id="61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pt-BR"/>
            </a:p>
          </p:txBody>
        </p:sp>
        <p:sp>
          <p:nvSpPr>
            <p:cNvPr id="61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pt-BR"/>
            </a:p>
          </p:txBody>
        </p:sp>
        <p:grpSp>
          <p:nvGrpSpPr>
            <p:cNvPr id="1068" name="Group 39"/>
            <p:cNvGrpSpPr>
              <a:grpSpLocks/>
            </p:cNvGrpSpPr>
            <p:nvPr userDrawn="1"/>
          </p:nvGrpSpPr>
          <p:grpSpPr bwMode="auto">
            <a:xfrm>
              <a:off x="0" y="1632"/>
              <a:ext cx="5758" cy="1858"/>
              <a:chOff x="0" y="1632"/>
              <a:chExt cx="5758" cy="1858"/>
            </a:xfrm>
          </p:grpSpPr>
          <p:sp>
            <p:nvSpPr>
              <p:cNvPr id="61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pt-BR"/>
              </a:p>
            </p:txBody>
          </p:sp>
          <p:sp>
            <p:nvSpPr>
              <p:cNvPr id="61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pt-BR"/>
              </a:p>
            </p:txBody>
          </p:sp>
        </p:grpSp>
      </p:grpSp>
      <p:sp>
        <p:nvSpPr>
          <p:cNvPr id="61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61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pt-BR"/>
          </a:p>
        </p:txBody>
      </p:sp>
      <p:sp>
        <p:nvSpPr>
          <p:cNvPr id="61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pt-BR"/>
          </a:p>
        </p:txBody>
      </p:sp>
      <p:sp>
        <p:nvSpPr>
          <p:cNvPr id="61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44E5BA5B-901A-4A78-8379-4B18A693435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essaseoutras.com.br/respiracao-anaerobica-com-utilizacao-de-nitratos-sulfatos-carbonatos/pseudomonas-denitrificans"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essaseoutras.com.br/respiracao-anaerobica-com-utilizacao-de-nitratos-sulfatos-carbonatos/respiracao-anaerobia-2"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nfoescola.com/elementos-quimicos/fosforo/" TargetMode="External"/><Relationship Id="rId2" Type="http://schemas.openxmlformats.org/officeDocument/2006/relationships/hyperlink" Target="http://www.infoescola.com/biologia/fixacao-do-carbono/"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8" Type="http://schemas.openxmlformats.org/officeDocument/2006/relationships/hyperlink" Target="http://www.profdorival.com.br/downloads/files/Fotossintese.swf" TargetMode="External"/><Relationship Id="rId3" Type="http://schemas.openxmlformats.org/officeDocument/2006/relationships/hyperlink" Target="http://www.universitario.com.br/celo/aulas/glicolise/GLYCO2.swf" TargetMode="External"/><Relationship Id="rId7" Type="http://schemas.openxmlformats.org/officeDocument/2006/relationships/hyperlink" Target="http://www.smartkids.com.br/conteudo/desenhos-animados/fotossintese.swf" TargetMode="External"/><Relationship Id="rId2" Type="http://schemas.openxmlformats.org/officeDocument/2006/relationships/hyperlink" Target="http://200.187.4.114/conteudos-digitais/conteudo/exibir/id/1468" TargetMode="External"/><Relationship Id="rId1" Type="http://schemas.openxmlformats.org/officeDocument/2006/relationships/slideLayout" Target="../slideLayouts/slideLayout6.xml"/><Relationship Id="rId6" Type="http://schemas.openxmlformats.org/officeDocument/2006/relationships/hyperlink" Target="http://www.youtube.com/watch?v=5bk3_x28VVk&amp;feature=related" TargetMode="External"/><Relationship Id="rId5" Type="http://schemas.openxmlformats.org/officeDocument/2006/relationships/hyperlink" Target="http://www.profdorival.com.br/downloads/files/Cadeia%20Respiratoria.swf" TargetMode="External"/><Relationship Id="rId4" Type="http://schemas.openxmlformats.org/officeDocument/2006/relationships/hyperlink" Target="http://www.wiley.com/legacy/college/boyer/0470003790/animations/tca/tca.swf" TargetMode="External"/><Relationship Id="rId9" Type="http://schemas.openxmlformats.org/officeDocument/2006/relationships/hyperlink" Target="http://www.science.smith.edu/departments/Biology/Bio231/calvin3.sw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pt-BR" sz="6600" dirty="0" smtClean="0"/>
              <a:t>BIOENERGÉTICA</a:t>
            </a:r>
          </a:p>
        </p:txBody>
      </p:sp>
      <p:sp>
        <p:nvSpPr>
          <p:cNvPr id="2051" name="Rectangle 3"/>
          <p:cNvSpPr>
            <a:spLocks noGrp="1" noChangeArrowheads="1"/>
          </p:cNvSpPr>
          <p:nvPr>
            <p:ph type="subTitle" idx="1"/>
          </p:nvPr>
        </p:nvSpPr>
        <p:spPr>
          <a:xfrm>
            <a:off x="1331913" y="3573463"/>
            <a:ext cx="6400800" cy="2065337"/>
          </a:xfrm>
        </p:spPr>
        <p:txBody>
          <a:bodyPr/>
          <a:lstStyle/>
          <a:p>
            <a:pPr eaLnBrk="1" hangingPunct="1">
              <a:defRPr/>
            </a:pPr>
            <a:r>
              <a:rPr lang="pt-BR" smtClean="0">
                <a:solidFill>
                  <a:srgbClr val="FF3300"/>
                </a:solidFill>
              </a:rPr>
              <a:t>A energia e os seres vivos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a:xfrm>
            <a:off x="4284663" y="260350"/>
            <a:ext cx="4330700" cy="4530725"/>
          </a:xfrm>
        </p:spPr>
        <p:txBody>
          <a:bodyPr/>
          <a:lstStyle/>
          <a:p>
            <a:pPr>
              <a:defRPr/>
            </a:pPr>
            <a:r>
              <a:rPr lang="pt-BR" sz="2800" dirty="0" smtClean="0">
                <a:solidFill>
                  <a:srgbClr val="7030A0"/>
                </a:solidFill>
              </a:rPr>
              <a:t>Reações exergônicas (catabolismo) → que liberam energia para o trabalho celular a partir do potencial de degradação dos nutrientes orgânicos; </a:t>
            </a:r>
          </a:p>
          <a:p>
            <a:pPr>
              <a:defRPr/>
            </a:pPr>
            <a:r>
              <a:rPr lang="pt-BR" sz="2800" dirty="0" smtClean="0">
                <a:solidFill>
                  <a:srgbClr val="FF0000"/>
                </a:solidFill>
              </a:rPr>
              <a:t>Reações endergônicas (anabolismo) → que absorvem energia aplicada ao funcionamento da célula, produzindo novos componentes. </a:t>
            </a:r>
            <a:br>
              <a:rPr lang="pt-BR" sz="2800" dirty="0" smtClean="0">
                <a:solidFill>
                  <a:srgbClr val="FF0000"/>
                </a:solidFill>
              </a:rPr>
            </a:br>
            <a:endParaRPr lang="pt-BR" sz="2800" dirty="0">
              <a:solidFill>
                <a:srgbClr val="FF0000"/>
              </a:solidFill>
            </a:endParaRPr>
          </a:p>
        </p:txBody>
      </p:sp>
      <p:pic>
        <p:nvPicPr>
          <p:cNvPr id="13316" name="Picture 2" descr="http://1.bp.blogspot.com/-XVk7Jxacg3w/ToMfCFg7gpI/AAAAAAAAADw/hbrjIeqAt5E/s640/Imagem.jpg"/>
          <p:cNvPicPr>
            <a:picLocks noChangeAspect="1" noChangeArrowheads="1"/>
          </p:cNvPicPr>
          <p:nvPr/>
        </p:nvPicPr>
        <p:blipFill>
          <a:blip r:embed="rId2" cstate="print">
            <a:lum bright="-20000" contrast="30000"/>
          </a:blip>
          <a:srcRect/>
          <a:stretch>
            <a:fillRect/>
          </a:stretch>
        </p:blipFill>
        <p:spPr bwMode="auto">
          <a:xfrm>
            <a:off x="250825" y="207963"/>
            <a:ext cx="4033838" cy="653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990600"/>
          </a:xfrm>
        </p:spPr>
        <p:txBody>
          <a:bodyPr/>
          <a:lstStyle/>
          <a:p>
            <a:pPr>
              <a:defRPr/>
            </a:pPr>
            <a:r>
              <a:rPr lang="pt-BR" dirty="0" smtClean="0">
                <a:solidFill>
                  <a:srgbClr val="66FFFF"/>
                </a:solidFill>
              </a:rPr>
              <a:t>Reações químicas e Energia</a:t>
            </a:r>
            <a:endParaRPr lang="pt-BR" dirty="0">
              <a:solidFill>
                <a:srgbClr val="66FFFF"/>
              </a:solidFill>
            </a:endParaRPr>
          </a:p>
        </p:txBody>
      </p:sp>
      <p:sp>
        <p:nvSpPr>
          <p:cNvPr id="3" name="Espaço Reservado para Conteúdo 2"/>
          <p:cNvSpPr>
            <a:spLocks noGrp="1"/>
          </p:cNvSpPr>
          <p:nvPr>
            <p:ph idx="1"/>
          </p:nvPr>
        </p:nvSpPr>
        <p:spPr/>
        <p:txBody>
          <a:bodyPr/>
          <a:lstStyle/>
          <a:p>
            <a:pPr>
              <a:defRPr/>
            </a:pPr>
            <a:endParaRPr lang="pt-BR"/>
          </a:p>
        </p:txBody>
      </p:sp>
      <p:pic>
        <p:nvPicPr>
          <p:cNvPr id="14340" name="Picture 2" descr="http://www.wallstreetfitness.com.br/imgs/Fotos/como_o_metabolismo_trabalha_com_relacao_a_absorcao_energia.png"/>
          <p:cNvPicPr>
            <a:picLocks noChangeAspect="1" noChangeArrowheads="1"/>
          </p:cNvPicPr>
          <p:nvPr/>
        </p:nvPicPr>
        <p:blipFill>
          <a:blip r:embed="rId2" cstate="print"/>
          <a:srcRect/>
          <a:stretch>
            <a:fillRect/>
          </a:stretch>
        </p:blipFill>
        <p:spPr bwMode="auto">
          <a:xfrm>
            <a:off x="827088" y="1196975"/>
            <a:ext cx="7561262"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288" y="333375"/>
            <a:ext cx="8229600" cy="1828800"/>
          </a:xfrm>
        </p:spPr>
        <p:txBody>
          <a:bodyPr/>
          <a:lstStyle/>
          <a:p>
            <a:pPr algn="just">
              <a:defRPr/>
            </a:pPr>
            <a:r>
              <a:rPr lang="pt-BR" sz="3000" dirty="0" smtClean="0">
                <a:solidFill>
                  <a:srgbClr val="FFFF00"/>
                </a:solidFill>
              </a:rPr>
              <a:t>As enzimas </a:t>
            </a:r>
            <a:r>
              <a:rPr lang="pt-BR" sz="3000" smtClean="0">
                <a:solidFill>
                  <a:srgbClr val="FFFF00"/>
                </a:solidFill>
              </a:rPr>
              <a:t>são biocatalisadoras </a:t>
            </a:r>
            <a:r>
              <a:rPr lang="pt-BR" sz="3000" dirty="0" smtClean="0">
                <a:solidFill>
                  <a:srgbClr val="FFFF00"/>
                </a:solidFill>
              </a:rPr>
              <a:t>diminuindo assim a Energia de Ativação, o que leva a aceleração das reações químicas.</a:t>
            </a:r>
            <a:endParaRPr lang="pt-BR" sz="3000" dirty="0">
              <a:solidFill>
                <a:srgbClr val="FFFF00"/>
              </a:solidFill>
            </a:endParaRPr>
          </a:p>
        </p:txBody>
      </p:sp>
      <p:pic>
        <p:nvPicPr>
          <p:cNvPr id="16388" name="Picture 2" descr="http://3.bp.blogspot.com/-CxwxghdAm5g/ToMgvbNCrtI/AAAAAAAAAD0/4kjdr4jfb0w/s640/Imagem+242.jpg"/>
          <p:cNvPicPr>
            <a:picLocks noChangeAspect="1" noChangeArrowheads="1"/>
          </p:cNvPicPr>
          <p:nvPr/>
        </p:nvPicPr>
        <p:blipFill>
          <a:blip r:embed="rId2" cstate="print">
            <a:lum bright="-30000" contrast="40000"/>
          </a:blip>
          <a:srcRect/>
          <a:stretch>
            <a:fillRect/>
          </a:stretch>
        </p:blipFill>
        <p:spPr bwMode="auto">
          <a:xfrm>
            <a:off x="0" y="1916113"/>
            <a:ext cx="91313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defRPr/>
            </a:pPr>
            <a:endParaRPr lang="pt-BR"/>
          </a:p>
        </p:txBody>
      </p:sp>
      <p:pic>
        <p:nvPicPr>
          <p:cNvPr id="17411" name="Picture 2" descr="http://cdnx.sempretops.com/wp-content/uploads/6oxred.jpg"/>
          <p:cNvPicPr>
            <a:picLocks noChangeAspect="1" noChangeArrowheads="1"/>
          </p:cNvPicPr>
          <p:nvPr/>
        </p:nvPicPr>
        <p:blipFill>
          <a:blip r:embed="rId2" cstate="print"/>
          <a:srcRect/>
          <a:stretch>
            <a:fillRect/>
          </a:stretch>
        </p:blipFill>
        <p:spPr bwMode="auto">
          <a:xfrm>
            <a:off x="287338" y="57150"/>
            <a:ext cx="8605837" cy="725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18436" name="Picture 2" descr="http://www.cientic.com/imagens/qi/obterenergia/obterenergia_0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571500"/>
            <a:ext cx="8229600" cy="1143000"/>
          </a:xfrm>
        </p:spPr>
        <p:txBody>
          <a:bodyPr/>
          <a:lstStyle/>
          <a:p>
            <a:pPr eaLnBrk="1" hangingPunct="1">
              <a:defRPr/>
            </a:pPr>
            <a:r>
              <a:rPr lang="pt-BR" dirty="0" smtClean="0">
                <a:solidFill>
                  <a:srgbClr val="FF0000"/>
                </a:solidFill>
              </a:rPr>
              <a:t>ATP: a “moeda energética”</a:t>
            </a:r>
          </a:p>
        </p:txBody>
      </p:sp>
      <p:pic>
        <p:nvPicPr>
          <p:cNvPr id="19459" name="Picture 7" descr="http://biogilde.files.wordpress.com/2009/04/atp_11.png"/>
          <p:cNvPicPr>
            <a:picLocks noChangeAspect="1" noChangeArrowheads="1"/>
          </p:cNvPicPr>
          <p:nvPr/>
        </p:nvPicPr>
        <p:blipFill>
          <a:blip r:embed="rId2" cstate="print"/>
          <a:srcRect/>
          <a:stretch>
            <a:fillRect/>
          </a:stretch>
        </p:blipFill>
        <p:spPr bwMode="auto">
          <a:xfrm>
            <a:off x="350838" y="1844675"/>
            <a:ext cx="8469312"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0"/>
            <a:ext cx="8229600" cy="908050"/>
          </a:xfrm>
        </p:spPr>
        <p:txBody>
          <a:bodyPr/>
          <a:lstStyle/>
          <a:p>
            <a:pPr>
              <a:defRPr/>
            </a:pPr>
            <a:r>
              <a:rPr lang="pt-BR" dirty="0" smtClean="0">
                <a:solidFill>
                  <a:srgbClr val="FF0000"/>
                </a:solidFill>
              </a:rPr>
              <a:t>A</a:t>
            </a:r>
            <a:r>
              <a:rPr lang="pt-BR" dirty="0" smtClean="0"/>
              <a:t>denosina </a:t>
            </a:r>
            <a:r>
              <a:rPr lang="pt-BR" dirty="0" smtClean="0">
                <a:solidFill>
                  <a:srgbClr val="FF0000"/>
                </a:solidFill>
              </a:rPr>
              <a:t>T</a:t>
            </a:r>
            <a:r>
              <a:rPr lang="pt-BR" dirty="0" smtClean="0"/>
              <a:t>ri</a:t>
            </a:r>
            <a:r>
              <a:rPr lang="pt-BR" dirty="0" smtClean="0">
                <a:solidFill>
                  <a:srgbClr val="FF0000"/>
                </a:solidFill>
              </a:rPr>
              <a:t>f</a:t>
            </a:r>
            <a:r>
              <a:rPr lang="pt-BR" dirty="0" smtClean="0"/>
              <a:t>osfato (</a:t>
            </a:r>
            <a:r>
              <a:rPr lang="pt-BR" dirty="0" smtClean="0">
                <a:solidFill>
                  <a:srgbClr val="FF0000"/>
                </a:solidFill>
              </a:rPr>
              <a:t>ATP</a:t>
            </a:r>
            <a:r>
              <a:rPr lang="pt-BR" dirty="0" smtClean="0"/>
              <a:t>)</a:t>
            </a:r>
            <a:endParaRPr lang="pt-BR" dirty="0"/>
          </a:p>
        </p:txBody>
      </p:sp>
      <p:sp>
        <p:nvSpPr>
          <p:cNvPr id="3" name="Espaço Reservado para Conteúdo 2"/>
          <p:cNvSpPr>
            <a:spLocks noGrp="1"/>
          </p:cNvSpPr>
          <p:nvPr>
            <p:ph idx="1"/>
          </p:nvPr>
        </p:nvSpPr>
        <p:spPr/>
        <p:txBody>
          <a:bodyPr/>
          <a:lstStyle/>
          <a:p>
            <a:pPr>
              <a:defRPr/>
            </a:pPr>
            <a:endParaRPr lang="pt-BR" dirty="0"/>
          </a:p>
        </p:txBody>
      </p:sp>
      <p:pic>
        <p:nvPicPr>
          <p:cNvPr id="20484" name="Picture 2" descr="http://2.bp.blogspot.com/_htsEYY73V58/S-CaCdIOWpI/AAAAAAAAAHw/dHFA48wWn4s/s1600/ATPADP2+copy.jpg"/>
          <p:cNvPicPr>
            <a:picLocks noChangeAspect="1" noChangeArrowheads="1"/>
          </p:cNvPicPr>
          <p:nvPr/>
        </p:nvPicPr>
        <p:blipFill>
          <a:blip r:embed="rId2" cstate="print"/>
          <a:srcRect/>
          <a:stretch>
            <a:fillRect/>
          </a:stretch>
        </p:blipFill>
        <p:spPr bwMode="auto">
          <a:xfrm>
            <a:off x="395288" y="1554163"/>
            <a:ext cx="8280400" cy="5303837"/>
          </a:xfrm>
          <a:prstGeom prst="rect">
            <a:avLst/>
          </a:prstGeom>
          <a:noFill/>
          <a:ln w="9525">
            <a:noFill/>
            <a:miter lim="800000"/>
            <a:headEnd/>
            <a:tailEnd/>
          </a:ln>
        </p:spPr>
      </p:pic>
      <p:sp>
        <p:nvSpPr>
          <p:cNvPr id="5" name="Rectangle 3"/>
          <p:cNvSpPr txBox="1">
            <a:spLocks noChangeArrowheads="1"/>
          </p:cNvSpPr>
          <p:nvPr/>
        </p:nvSpPr>
        <p:spPr bwMode="auto">
          <a:xfrm>
            <a:off x="395288" y="765175"/>
            <a:ext cx="8229600" cy="1071563"/>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r>
              <a:rPr lang="pt-BR" sz="5500" kern="0">
                <a:effectLst>
                  <a:outerShdw blurRad="38100" dist="38100" dir="2700000" algn="tl">
                    <a:srgbClr val="000000"/>
                  </a:outerShdw>
                </a:effectLst>
                <a:latin typeface="+mn-lt"/>
              </a:rPr>
              <a:t>   </a:t>
            </a:r>
            <a:r>
              <a:rPr lang="pt-BR" sz="5500" kern="0">
                <a:solidFill>
                  <a:srgbClr val="FF3300"/>
                </a:solidFill>
                <a:effectLst>
                  <a:outerShdw blurRad="38100" dist="38100" dir="2700000" algn="tl">
                    <a:srgbClr val="000000"/>
                  </a:outerShdw>
                </a:effectLst>
                <a:latin typeface="+mn-lt"/>
              </a:rPr>
              <a:t>ATP                 ADP + P</a:t>
            </a:r>
            <a:endParaRPr lang="pt-BR" sz="5500" kern="0" dirty="0">
              <a:solidFill>
                <a:srgbClr val="FF3300"/>
              </a:solidFill>
              <a:effectLst>
                <a:outerShdw blurRad="38100" dist="38100" dir="2700000" algn="tl">
                  <a:srgbClr val="000000"/>
                </a:outerShdw>
              </a:effectLst>
              <a:latin typeface="+mn-lt"/>
            </a:endParaRPr>
          </a:p>
        </p:txBody>
      </p:sp>
      <p:sp>
        <p:nvSpPr>
          <p:cNvPr id="6" name="Seta para a esquerda e para a direita 5"/>
          <p:cNvSpPr/>
          <p:nvPr/>
        </p:nvSpPr>
        <p:spPr>
          <a:xfrm>
            <a:off x="2627313" y="981075"/>
            <a:ext cx="2643187"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Importância do ATP </a:t>
            </a:r>
            <a:endParaRPr lang="pt-BR" dirty="0"/>
          </a:p>
        </p:txBody>
      </p:sp>
      <p:sp>
        <p:nvSpPr>
          <p:cNvPr id="3" name="Espaço Reservado para Conteúdo 2"/>
          <p:cNvSpPr>
            <a:spLocks noGrp="1"/>
          </p:cNvSpPr>
          <p:nvPr>
            <p:ph idx="1"/>
          </p:nvPr>
        </p:nvSpPr>
        <p:spPr/>
        <p:txBody>
          <a:bodyPr/>
          <a:lstStyle/>
          <a:p>
            <a:pPr>
              <a:defRPr/>
            </a:pPr>
            <a:endParaRPr lang="pt-BR"/>
          </a:p>
        </p:txBody>
      </p:sp>
      <p:pic>
        <p:nvPicPr>
          <p:cNvPr id="21508" name="Picture 2" descr="http://www.sobiologia.com.br/conteudos/figuras/bioquimica/ADP.jpg"/>
          <p:cNvPicPr>
            <a:picLocks noChangeAspect="1" noChangeArrowheads="1"/>
          </p:cNvPicPr>
          <p:nvPr/>
        </p:nvPicPr>
        <p:blipFill>
          <a:blip r:embed="rId2" cstate="print"/>
          <a:srcRect/>
          <a:stretch>
            <a:fillRect/>
          </a:stretch>
        </p:blipFill>
        <p:spPr bwMode="auto">
          <a:xfrm>
            <a:off x="179388" y="1412875"/>
            <a:ext cx="87312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22532" name="Picture 2" descr="http://www.cientic.com/imagens/qi/obterenergia/obterenergia_0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88" y="0"/>
            <a:ext cx="8229600" cy="1143000"/>
          </a:xfrm>
        </p:spPr>
        <p:txBody>
          <a:bodyPr/>
          <a:lstStyle/>
          <a:p>
            <a:pPr>
              <a:defRPr/>
            </a:pPr>
            <a:r>
              <a:rPr lang="pt-BR" dirty="0" smtClean="0"/>
              <a:t>Calorias e ATP</a:t>
            </a:r>
            <a:endParaRPr lang="pt-BR" dirty="0"/>
          </a:p>
        </p:txBody>
      </p:sp>
      <p:sp>
        <p:nvSpPr>
          <p:cNvPr id="3" name="Espaço Reservado para Conteúdo 2"/>
          <p:cNvSpPr>
            <a:spLocks noGrp="1"/>
          </p:cNvSpPr>
          <p:nvPr>
            <p:ph idx="1"/>
          </p:nvPr>
        </p:nvSpPr>
        <p:spPr>
          <a:xfrm>
            <a:off x="0" y="908050"/>
            <a:ext cx="8820150" cy="5689600"/>
          </a:xfrm>
        </p:spPr>
        <p:txBody>
          <a:bodyPr/>
          <a:lstStyle/>
          <a:p>
            <a:pPr algn="just">
              <a:buFont typeface="Wingdings" pitchFamily="2" charset="2"/>
              <a:buNone/>
              <a:defRPr/>
            </a:pPr>
            <a:r>
              <a:rPr lang="pt-BR" sz="2400" dirty="0" smtClean="0">
                <a:solidFill>
                  <a:srgbClr val="FF0000"/>
                </a:solidFill>
              </a:rPr>
              <a:t>    A </a:t>
            </a:r>
            <a:r>
              <a:rPr lang="pt-BR" sz="2400" dirty="0" smtClean="0">
                <a:solidFill>
                  <a:srgbClr val="FFFF00"/>
                </a:solidFill>
              </a:rPr>
              <a:t>glicose</a:t>
            </a:r>
            <a:r>
              <a:rPr lang="pt-BR" sz="2400" dirty="0" smtClean="0">
                <a:solidFill>
                  <a:srgbClr val="FF0000"/>
                </a:solidFill>
              </a:rPr>
              <a:t> armazena cerca de </a:t>
            </a:r>
            <a:r>
              <a:rPr lang="pt-BR" sz="2400" dirty="0" smtClean="0">
                <a:solidFill>
                  <a:srgbClr val="FFFF00"/>
                </a:solidFill>
              </a:rPr>
              <a:t>686 mil calorias por mol</a:t>
            </a:r>
            <a:r>
              <a:rPr lang="pt-BR" sz="2400" dirty="0" smtClean="0">
                <a:solidFill>
                  <a:srgbClr val="FF0000"/>
                </a:solidFill>
              </a:rPr>
              <a:t>, valor que pode ser determinado através de um calorímetro. Considerando que na </a:t>
            </a:r>
            <a:r>
              <a:rPr lang="pt-BR" sz="2400" dirty="0" smtClean="0">
                <a:solidFill>
                  <a:srgbClr val="FFFF00"/>
                </a:solidFill>
              </a:rPr>
              <a:t>conversão de ATP em </a:t>
            </a:r>
            <a:r>
              <a:rPr lang="pt-BR" sz="2400" dirty="0" err="1" smtClean="0">
                <a:solidFill>
                  <a:srgbClr val="FFFF00"/>
                </a:solidFill>
              </a:rPr>
              <a:t>ADP</a:t>
            </a:r>
            <a:r>
              <a:rPr lang="pt-BR" sz="2400" dirty="0" smtClean="0">
                <a:solidFill>
                  <a:srgbClr val="FF0000"/>
                </a:solidFill>
              </a:rPr>
              <a:t> há </a:t>
            </a:r>
            <a:r>
              <a:rPr lang="pt-BR" sz="2400" dirty="0" smtClean="0">
                <a:solidFill>
                  <a:srgbClr val="FFFF00"/>
                </a:solidFill>
              </a:rPr>
              <a:t>liberação de aproximadamente 8.000 calorias por mol </a:t>
            </a:r>
            <a:r>
              <a:rPr lang="pt-BR" sz="2400" dirty="0" smtClean="0">
                <a:solidFill>
                  <a:srgbClr val="FF0000"/>
                </a:solidFill>
              </a:rPr>
              <a:t>e que a degradação total de um mol de glicose produz 36 moléculas de ATP, podemos concluir que </a:t>
            </a:r>
            <a:r>
              <a:rPr lang="pt-BR" sz="2400" dirty="0" smtClean="0">
                <a:solidFill>
                  <a:srgbClr val="FFFF00"/>
                </a:solidFill>
              </a:rPr>
              <a:t>as células conseguem transferir, para o ATP, cerca de 288 mil calorias por mol de glicose. </a:t>
            </a:r>
          </a:p>
          <a:p>
            <a:pPr algn="just">
              <a:buFont typeface="Wingdings" pitchFamily="2" charset="2"/>
              <a:buNone/>
              <a:defRPr/>
            </a:pPr>
            <a:r>
              <a:rPr lang="pt-BR" sz="2400" dirty="0" smtClean="0">
                <a:solidFill>
                  <a:srgbClr val="FFFF00"/>
                </a:solidFill>
              </a:rPr>
              <a:t>    </a:t>
            </a:r>
            <a:r>
              <a:rPr lang="pt-BR" sz="2400" dirty="0" smtClean="0">
                <a:solidFill>
                  <a:srgbClr val="FF0000"/>
                </a:solidFill>
              </a:rPr>
              <a:t>Desta forma, </a:t>
            </a:r>
            <a:r>
              <a:rPr lang="pt-BR" sz="2400" dirty="0" smtClean="0">
                <a:solidFill>
                  <a:srgbClr val="66FFFF"/>
                </a:solidFill>
              </a:rPr>
              <a:t>a respiração aeróbia coloca cerca de 40% de energia contida a disposição</a:t>
            </a:r>
            <a:r>
              <a:rPr lang="pt-BR" sz="2400" dirty="0" smtClean="0">
                <a:solidFill>
                  <a:srgbClr val="FF0000"/>
                </a:solidFill>
              </a:rPr>
              <a:t> da célula para uso posterior nos diversos trabalhos celulares. Embora, a primeira vista, possa parecer que os sistemas biológicos sejam pouco capazes do ponto de vista energético, eles são, em verdade, muito mais eficientes que os sistemas inorgânicos</a:t>
            </a:r>
            <a:endParaRPr lang="pt-BR" sz="2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750" y="0"/>
            <a:ext cx="8229600" cy="1143000"/>
          </a:xfrm>
        </p:spPr>
        <p:txBody>
          <a:bodyPr/>
          <a:lstStyle/>
          <a:p>
            <a:pPr>
              <a:defRPr/>
            </a:pPr>
            <a:r>
              <a:rPr lang="pt-BR" dirty="0" smtClean="0">
                <a:solidFill>
                  <a:srgbClr val="FF0000"/>
                </a:solidFill>
              </a:rPr>
              <a:t>Energia</a:t>
            </a:r>
            <a:endParaRPr lang="pt-BR" dirty="0">
              <a:solidFill>
                <a:srgbClr val="FF0000"/>
              </a:solidFill>
            </a:endParaRPr>
          </a:p>
        </p:txBody>
      </p:sp>
      <p:sp>
        <p:nvSpPr>
          <p:cNvPr id="3" name="Espaço Reservado para Conteúdo 2"/>
          <p:cNvSpPr>
            <a:spLocks noGrp="1"/>
          </p:cNvSpPr>
          <p:nvPr>
            <p:ph idx="1"/>
          </p:nvPr>
        </p:nvSpPr>
        <p:spPr>
          <a:xfrm>
            <a:off x="457200" y="5661025"/>
            <a:ext cx="8229600" cy="469900"/>
          </a:xfrm>
        </p:spPr>
        <p:txBody>
          <a:bodyPr/>
          <a:lstStyle/>
          <a:p>
            <a:pPr algn="just">
              <a:defRPr/>
            </a:pPr>
            <a:r>
              <a:rPr lang="pt-BR" dirty="0" smtClean="0">
                <a:solidFill>
                  <a:srgbClr val="990099"/>
                </a:solidFill>
              </a:rPr>
              <a:t>É a capacidade de produzir um trabalho ou realizar uma ação.</a:t>
            </a:r>
            <a:endParaRPr lang="pt-BR" dirty="0">
              <a:solidFill>
                <a:srgbClr val="990099"/>
              </a:solidFill>
            </a:endParaRPr>
          </a:p>
        </p:txBody>
      </p:sp>
      <p:pic>
        <p:nvPicPr>
          <p:cNvPr id="4100" name="Picture 2" descr="http://janainaejose.pbworks.com/f/Fontes%20d%20energia.gif"/>
          <p:cNvPicPr>
            <a:picLocks noChangeAspect="1" noChangeArrowheads="1"/>
          </p:cNvPicPr>
          <p:nvPr/>
        </p:nvPicPr>
        <p:blipFill>
          <a:blip r:embed="rId2" cstate="print">
            <a:lum bright="-20000" contrast="30000"/>
          </a:blip>
          <a:srcRect/>
          <a:stretch>
            <a:fillRect/>
          </a:stretch>
        </p:blipFill>
        <p:spPr bwMode="auto">
          <a:xfrm>
            <a:off x="107950" y="1125538"/>
            <a:ext cx="8878888"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692150"/>
            <a:ext cx="8229600" cy="1143000"/>
          </a:xfrm>
        </p:spPr>
        <p:txBody>
          <a:bodyPr/>
          <a:lstStyle/>
          <a:p>
            <a:pPr eaLnBrk="1" hangingPunct="1">
              <a:defRPr/>
            </a:pPr>
            <a:r>
              <a:rPr lang="pt-BR" dirty="0" smtClean="0"/>
              <a:t>Respiração celular aeróbica</a:t>
            </a:r>
          </a:p>
        </p:txBody>
      </p:sp>
      <p:sp>
        <p:nvSpPr>
          <p:cNvPr id="8195" name="Rectangle 3"/>
          <p:cNvSpPr>
            <a:spLocks noGrp="1" noChangeArrowheads="1"/>
          </p:cNvSpPr>
          <p:nvPr>
            <p:ph type="body" idx="1"/>
          </p:nvPr>
        </p:nvSpPr>
        <p:spPr>
          <a:xfrm>
            <a:off x="457200" y="1916113"/>
            <a:ext cx="8229600" cy="4214812"/>
          </a:xfrm>
        </p:spPr>
        <p:txBody>
          <a:bodyPr/>
          <a:lstStyle/>
          <a:p>
            <a:pPr eaLnBrk="1" hangingPunct="1">
              <a:buFont typeface="Wingdings" pitchFamily="2" charset="2"/>
              <a:buNone/>
              <a:defRPr/>
            </a:pPr>
            <a:endParaRPr lang="pt-BR" dirty="0" smtClean="0"/>
          </a:p>
          <a:p>
            <a:pPr eaLnBrk="1" hangingPunct="1">
              <a:buFont typeface="Wingdings" pitchFamily="2" charset="2"/>
              <a:buNone/>
              <a:defRPr/>
            </a:pPr>
            <a:r>
              <a:rPr lang="pt-BR" dirty="0" smtClean="0">
                <a:solidFill>
                  <a:srgbClr val="66FF33"/>
                </a:solidFill>
              </a:rPr>
              <a:t>Equação resumida:</a:t>
            </a:r>
          </a:p>
          <a:p>
            <a:pPr eaLnBrk="1" hangingPunct="1">
              <a:buFont typeface="Wingdings" pitchFamily="2" charset="2"/>
              <a:buNone/>
              <a:defRPr/>
            </a:pPr>
            <a:endParaRPr lang="pt-BR" sz="1000" dirty="0" smtClean="0">
              <a:solidFill>
                <a:srgbClr val="66FF33"/>
              </a:solidFill>
            </a:endParaRPr>
          </a:p>
          <a:p>
            <a:pPr eaLnBrk="1" hangingPunct="1">
              <a:buFont typeface="Wingdings" pitchFamily="2" charset="2"/>
              <a:buNone/>
              <a:defRPr/>
            </a:pPr>
            <a:endParaRPr lang="pt-BR" sz="1000" dirty="0" smtClean="0">
              <a:solidFill>
                <a:srgbClr val="66FF33"/>
              </a:solidFill>
            </a:endParaRPr>
          </a:p>
          <a:p>
            <a:pPr algn="ctr" eaLnBrk="1" hangingPunct="1">
              <a:buFont typeface="Wingdings" pitchFamily="2" charset="2"/>
              <a:buNone/>
              <a:defRPr/>
            </a:pPr>
            <a:r>
              <a:rPr lang="pt-BR" sz="3600" dirty="0" err="1" smtClean="0">
                <a:solidFill>
                  <a:srgbClr val="66FF33"/>
                </a:solidFill>
              </a:rPr>
              <a:t>C</a:t>
            </a:r>
            <a:r>
              <a:rPr lang="pt-BR" sz="3600" baseline="-25000" dirty="0" err="1" smtClean="0">
                <a:solidFill>
                  <a:srgbClr val="66FF33"/>
                </a:solidFill>
              </a:rPr>
              <a:t>6</a:t>
            </a:r>
            <a:r>
              <a:rPr lang="pt-BR" sz="3600" dirty="0" err="1" smtClean="0">
                <a:solidFill>
                  <a:srgbClr val="66FF33"/>
                </a:solidFill>
              </a:rPr>
              <a:t>H</a:t>
            </a:r>
            <a:r>
              <a:rPr lang="pt-BR" sz="3600" baseline="-25000" dirty="0" err="1" smtClean="0">
                <a:solidFill>
                  <a:srgbClr val="66FF33"/>
                </a:solidFill>
              </a:rPr>
              <a:t>12</a:t>
            </a:r>
            <a:r>
              <a:rPr lang="pt-BR" sz="3600" dirty="0" err="1" smtClean="0">
                <a:solidFill>
                  <a:srgbClr val="66FF33"/>
                </a:solidFill>
              </a:rPr>
              <a:t>O</a:t>
            </a:r>
            <a:r>
              <a:rPr lang="pt-BR" sz="3600" baseline="-25000" dirty="0" err="1" smtClean="0">
                <a:solidFill>
                  <a:srgbClr val="66FF33"/>
                </a:solidFill>
              </a:rPr>
              <a:t>6</a:t>
            </a:r>
            <a:r>
              <a:rPr lang="pt-BR" sz="3600" dirty="0" smtClean="0">
                <a:solidFill>
                  <a:srgbClr val="66FF33"/>
                </a:solidFill>
              </a:rPr>
              <a:t> + </a:t>
            </a:r>
            <a:r>
              <a:rPr lang="pt-BR" sz="3600" dirty="0" err="1" smtClean="0">
                <a:solidFill>
                  <a:srgbClr val="66FF33"/>
                </a:solidFill>
              </a:rPr>
              <a:t>O</a:t>
            </a:r>
            <a:r>
              <a:rPr lang="pt-BR" sz="3600" baseline="-25000" dirty="0" err="1" smtClean="0">
                <a:solidFill>
                  <a:srgbClr val="66FF33"/>
                </a:solidFill>
              </a:rPr>
              <a:t>2</a:t>
            </a:r>
            <a:r>
              <a:rPr lang="pt-BR" sz="3600" dirty="0" smtClean="0">
                <a:solidFill>
                  <a:srgbClr val="66FF33"/>
                </a:solidFill>
              </a:rPr>
              <a:t> </a:t>
            </a:r>
            <a:r>
              <a:rPr lang="pt-BR" sz="3600" dirty="0" smtClean="0">
                <a:solidFill>
                  <a:srgbClr val="66FF33"/>
                </a:solidFill>
                <a:cs typeface="Arial" charset="0"/>
              </a:rPr>
              <a:t>→</a:t>
            </a:r>
            <a:r>
              <a:rPr lang="pt-BR" sz="3600" dirty="0" smtClean="0">
                <a:solidFill>
                  <a:srgbClr val="66FF33"/>
                </a:solidFill>
              </a:rPr>
              <a:t> </a:t>
            </a:r>
            <a:r>
              <a:rPr lang="pt-BR" sz="3600" dirty="0" err="1" smtClean="0">
                <a:solidFill>
                  <a:srgbClr val="66FF33"/>
                </a:solidFill>
              </a:rPr>
              <a:t>CO</a:t>
            </a:r>
            <a:r>
              <a:rPr lang="pt-BR" sz="3600" baseline="-25000" dirty="0" err="1" smtClean="0">
                <a:solidFill>
                  <a:srgbClr val="66FF33"/>
                </a:solidFill>
              </a:rPr>
              <a:t>2</a:t>
            </a:r>
            <a:r>
              <a:rPr lang="pt-BR" sz="3600" dirty="0" smtClean="0">
                <a:solidFill>
                  <a:srgbClr val="66FF33"/>
                </a:solidFill>
              </a:rPr>
              <a:t> + </a:t>
            </a:r>
            <a:r>
              <a:rPr lang="pt-BR" sz="3600" dirty="0" err="1" smtClean="0">
                <a:solidFill>
                  <a:srgbClr val="66FF33"/>
                </a:solidFill>
              </a:rPr>
              <a:t>H</a:t>
            </a:r>
            <a:r>
              <a:rPr lang="pt-BR" sz="3600" baseline="-25000" dirty="0" err="1" smtClean="0">
                <a:solidFill>
                  <a:srgbClr val="66FF33"/>
                </a:solidFill>
              </a:rPr>
              <a:t>2</a:t>
            </a:r>
            <a:r>
              <a:rPr lang="pt-BR" sz="3600" dirty="0" err="1" smtClean="0">
                <a:solidFill>
                  <a:srgbClr val="66FF33"/>
                </a:solidFill>
              </a:rPr>
              <a:t>O</a:t>
            </a:r>
            <a:r>
              <a:rPr lang="pt-BR" sz="3600" dirty="0" smtClean="0">
                <a:solidFill>
                  <a:srgbClr val="66FF33"/>
                </a:solidFill>
              </a:rPr>
              <a:t> + energia</a:t>
            </a:r>
          </a:p>
          <a:p>
            <a:pPr eaLnBrk="1" hangingPunct="1">
              <a:buFont typeface="Wingdings" pitchFamily="2" charset="2"/>
              <a:buNone/>
              <a:defRPr/>
            </a:pPr>
            <a:endParaRPr lang="pt-BR" sz="1000" dirty="0" smtClean="0">
              <a:solidFill>
                <a:srgbClr val="66FF33"/>
              </a:solidFill>
            </a:endParaRPr>
          </a:p>
          <a:p>
            <a:pPr algn="ctr" eaLnBrk="1" hangingPunct="1">
              <a:buFont typeface="Wingdings" pitchFamily="2" charset="2"/>
              <a:buNone/>
              <a:defRPr/>
            </a:pPr>
            <a:r>
              <a:rPr lang="pt-BR" sz="2800" dirty="0" smtClean="0">
                <a:solidFill>
                  <a:srgbClr val="66FF33"/>
                </a:solidFill>
              </a:rPr>
              <a:t>Saldo energético: 38 ATP (</a:t>
            </a:r>
            <a:r>
              <a:rPr lang="pt-BR" sz="2800" dirty="0" smtClean="0">
                <a:solidFill>
                  <a:srgbClr val="FF0000"/>
                </a:solidFill>
              </a:rPr>
              <a:t>30 ATP</a:t>
            </a:r>
            <a:r>
              <a:rPr lang="pt-BR" sz="2800" dirty="0" smtClean="0">
                <a:solidFill>
                  <a:srgbClr val="66FF33"/>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26628" name="Picture 2" descr="http://www.cientic.com/imagens/qi/obterenergia/obterenergia_08.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549275"/>
            <a:ext cx="9144000" cy="5576888"/>
          </a:xfrm>
        </p:spPr>
        <p:txBody>
          <a:bodyPr/>
          <a:lstStyle/>
          <a:p>
            <a:pPr algn="ctr" eaLnBrk="1" hangingPunct="1">
              <a:buFont typeface="Wingdings" pitchFamily="2" charset="2"/>
              <a:buNone/>
              <a:defRPr/>
            </a:pPr>
            <a:r>
              <a:rPr lang="pt-BR" sz="2800" b="1" smtClean="0">
                <a:solidFill>
                  <a:srgbClr val="66FF33"/>
                </a:solidFill>
              </a:rPr>
              <a:t>Mitocôndrias:</a:t>
            </a:r>
            <a:r>
              <a:rPr lang="pt-BR" sz="2800" smtClean="0">
                <a:solidFill>
                  <a:srgbClr val="66FF33"/>
                </a:solidFill>
              </a:rPr>
              <a:t> respiração celular (produção de energia)</a:t>
            </a:r>
          </a:p>
        </p:txBody>
      </p:sp>
      <p:pic>
        <p:nvPicPr>
          <p:cNvPr id="27651" name="Picture 6" descr="mitocondria4"/>
          <p:cNvPicPr>
            <a:picLocks noChangeAspect="1" noChangeArrowheads="1"/>
          </p:cNvPicPr>
          <p:nvPr/>
        </p:nvPicPr>
        <p:blipFill>
          <a:blip r:embed="rId2" cstate="print"/>
          <a:srcRect/>
          <a:stretch>
            <a:fillRect/>
          </a:stretch>
        </p:blipFill>
        <p:spPr bwMode="auto">
          <a:xfrm>
            <a:off x="684213" y="1522413"/>
            <a:ext cx="7272337" cy="5335587"/>
          </a:xfrm>
          <a:prstGeom prst="rect">
            <a:avLst/>
          </a:prstGeom>
          <a:noFill/>
          <a:ln w="9525">
            <a:noFill/>
            <a:miter lim="800000"/>
            <a:headEnd/>
            <a:tailEnd/>
          </a:ln>
        </p:spPr>
      </p:pic>
      <p:pic>
        <p:nvPicPr>
          <p:cNvPr id="27652" name="Picture 8" descr="a3%20mitochondria"/>
          <p:cNvPicPr>
            <a:picLocks noChangeAspect="1" noChangeArrowheads="1"/>
          </p:cNvPicPr>
          <p:nvPr/>
        </p:nvPicPr>
        <p:blipFill>
          <a:blip r:embed="rId3" cstate="print"/>
          <a:srcRect t="11755" b="31995"/>
          <a:stretch>
            <a:fillRect/>
          </a:stretch>
        </p:blipFill>
        <p:spPr bwMode="auto">
          <a:xfrm>
            <a:off x="5076825" y="1125538"/>
            <a:ext cx="35814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28676" name="Picture 2" descr="http://www.cientic.com/imagens/qi/obterenergia/obterenergia_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914400"/>
            <a:ext cx="3810000" cy="1728788"/>
          </a:xfrm>
        </p:spPr>
        <p:txBody>
          <a:bodyPr/>
          <a:lstStyle/>
          <a:p>
            <a:pPr eaLnBrk="1" hangingPunct="1">
              <a:defRPr/>
            </a:pPr>
            <a:r>
              <a:rPr lang="pt-BR" sz="4000" dirty="0" smtClean="0"/>
              <a:t>Fases da </a:t>
            </a:r>
            <a:br>
              <a:rPr lang="pt-BR" sz="4000" dirty="0" smtClean="0"/>
            </a:br>
            <a:r>
              <a:rPr lang="pt-BR" sz="4000" dirty="0" smtClean="0"/>
              <a:t>respiração </a:t>
            </a:r>
            <a:br>
              <a:rPr lang="pt-BR" sz="4000" dirty="0" smtClean="0"/>
            </a:br>
            <a:r>
              <a:rPr lang="pt-BR" sz="4000" dirty="0" smtClean="0"/>
              <a:t>aeróbica</a:t>
            </a:r>
          </a:p>
        </p:txBody>
      </p:sp>
      <p:sp>
        <p:nvSpPr>
          <p:cNvPr id="9219" name="Rectangle 3"/>
          <p:cNvSpPr>
            <a:spLocks noGrp="1" noChangeArrowheads="1"/>
          </p:cNvSpPr>
          <p:nvPr>
            <p:ph type="body" idx="1"/>
          </p:nvPr>
        </p:nvSpPr>
        <p:spPr>
          <a:xfrm>
            <a:off x="609600" y="2971800"/>
            <a:ext cx="2603500" cy="2773363"/>
          </a:xfrm>
        </p:spPr>
        <p:txBody>
          <a:bodyPr/>
          <a:lstStyle/>
          <a:p>
            <a:pPr algn="ctr" eaLnBrk="1" hangingPunct="1">
              <a:buFont typeface="Wingdings" pitchFamily="2" charset="2"/>
              <a:buNone/>
              <a:defRPr/>
            </a:pPr>
            <a:r>
              <a:rPr lang="pt-BR" dirty="0" err="1" smtClean="0">
                <a:solidFill>
                  <a:srgbClr val="66FF33"/>
                </a:solidFill>
              </a:rPr>
              <a:t>Glicólise</a:t>
            </a:r>
            <a:r>
              <a:rPr lang="pt-BR" dirty="0" smtClean="0">
                <a:solidFill>
                  <a:srgbClr val="66FF33"/>
                </a:solidFill>
              </a:rPr>
              <a:t> </a:t>
            </a:r>
          </a:p>
          <a:p>
            <a:pPr algn="ctr" eaLnBrk="1" hangingPunct="1">
              <a:buFont typeface="Wingdings" pitchFamily="2" charset="2"/>
              <a:buNone/>
              <a:defRPr/>
            </a:pPr>
            <a:r>
              <a:rPr lang="pt-BR" sz="2800" dirty="0" smtClean="0">
                <a:solidFill>
                  <a:srgbClr val="66FF33"/>
                </a:solidFill>
              </a:rPr>
              <a:t>(citoplasma)</a:t>
            </a:r>
          </a:p>
          <a:p>
            <a:pPr algn="ctr" eaLnBrk="1" hangingPunct="1">
              <a:buFont typeface="Wingdings" pitchFamily="2" charset="2"/>
              <a:buNone/>
              <a:defRPr/>
            </a:pPr>
            <a:r>
              <a:rPr lang="pt-BR" sz="2400" dirty="0" smtClean="0">
                <a:solidFill>
                  <a:srgbClr val="66FF33"/>
                </a:solidFill>
              </a:rPr>
              <a:t>Saldo energético:</a:t>
            </a:r>
            <a:endParaRPr lang="pt-BR" sz="2800" dirty="0" smtClean="0">
              <a:solidFill>
                <a:srgbClr val="66FF33"/>
              </a:solidFill>
            </a:endParaRPr>
          </a:p>
          <a:p>
            <a:pPr algn="ctr" eaLnBrk="1" hangingPunct="1">
              <a:buFont typeface="Wingdings" pitchFamily="2" charset="2"/>
              <a:buNone/>
              <a:defRPr/>
            </a:pPr>
            <a:r>
              <a:rPr lang="pt-BR" sz="2800" dirty="0" smtClean="0">
                <a:solidFill>
                  <a:srgbClr val="66FF33"/>
                </a:solidFill>
              </a:rPr>
              <a:t>2 ATP</a:t>
            </a:r>
          </a:p>
        </p:txBody>
      </p:sp>
      <p:pic>
        <p:nvPicPr>
          <p:cNvPr id="29700" name="Picture 6"/>
          <p:cNvPicPr>
            <a:picLocks noChangeAspect="1" noChangeArrowheads="1"/>
          </p:cNvPicPr>
          <p:nvPr/>
        </p:nvPicPr>
        <p:blipFill>
          <a:blip r:embed="rId2" cstate="print"/>
          <a:srcRect/>
          <a:stretch>
            <a:fillRect/>
          </a:stretch>
        </p:blipFill>
        <p:spPr bwMode="auto">
          <a:xfrm>
            <a:off x="3851275" y="188913"/>
            <a:ext cx="4319588"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30724" name="Picture 2" descr="http://www.cientic.com/imagens/qi/obterenergia/obterenergia_1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31748" name="Picture 2" descr="http://www.cientic.com/imagens/qi/obterenergia/obterenergia_06.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836613"/>
            <a:ext cx="8229600" cy="5294312"/>
          </a:xfrm>
        </p:spPr>
        <p:txBody>
          <a:bodyPr/>
          <a:lstStyle/>
          <a:p>
            <a:pPr eaLnBrk="1" hangingPunct="1">
              <a:buFont typeface="Wingdings" pitchFamily="2" charset="2"/>
              <a:buNone/>
              <a:defRPr/>
            </a:pPr>
            <a:r>
              <a:rPr lang="pt-BR" dirty="0" smtClean="0">
                <a:solidFill>
                  <a:srgbClr val="0066FF"/>
                </a:solidFill>
              </a:rPr>
              <a:t>Ciclo de Krebs</a:t>
            </a:r>
          </a:p>
          <a:p>
            <a:pPr eaLnBrk="1" hangingPunct="1">
              <a:buFont typeface="Wingdings" pitchFamily="2" charset="2"/>
              <a:buNone/>
              <a:defRPr/>
            </a:pPr>
            <a:r>
              <a:rPr lang="pt-BR" sz="1800" dirty="0" smtClean="0">
                <a:solidFill>
                  <a:srgbClr val="0066FF"/>
                </a:solidFill>
              </a:rPr>
              <a:t>   (</a:t>
            </a:r>
            <a:r>
              <a:rPr lang="pt-BR" sz="2000" dirty="0" smtClean="0">
                <a:solidFill>
                  <a:srgbClr val="0066FF"/>
                </a:solidFill>
              </a:rPr>
              <a:t>matriz mitocondrial)</a:t>
            </a:r>
          </a:p>
        </p:txBody>
      </p:sp>
      <p:pic>
        <p:nvPicPr>
          <p:cNvPr id="33795" name="Picture 4"/>
          <p:cNvPicPr>
            <a:picLocks noChangeAspect="1" noChangeArrowheads="1"/>
          </p:cNvPicPr>
          <p:nvPr/>
        </p:nvPicPr>
        <p:blipFill>
          <a:blip r:embed="rId2" cstate="print"/>
          <a:srcRect/>
          <a:stretch>
            <a:fillRect/>
          </a:stretch>
        </p:blipFill>
        <p:spPr bwMode="auto">
          <a:xfrm>
            <a:off x="468313" y="2486025"/>
            <a:ext cx="5183187" cy="4183063"/>
          </a:xfrm>
          <a:prstGeom prst="rect">
            <a:avLst/>
          </a:prstGeom>
          <a:noFill/>
          <a:ln w="9525">
            <a:noFill/>
            <a:miter lim="800000"/>
            <a:headEnd/>
            <a:tailEnd/>
          </a:ln>
        </p:spPr>
      </p:pic>
      <p:pic>
        <p:nvPicPr>
          <p:cNvPr id="33796" name="Picture 5"/>
          <p:cNvPicPr>
            <a:picLocks noChangeAspect="1" noChangeArrowheads="1"/>
          </p:cNvPicPr>
          <p:nvPr/>
        </p:nvPicPr>
        <p:blipFill>
          <a:blip r:embed="rId3" cstate="print"/>
          <a:srcRect/>
          <a:stretch>
            <a:fillRect/>
          </a:stretch>
        </p:blipFill>
        <p:spPr bwMode="auto">
          <a:xfrm>
            <a:off x="3671888" y="333375"/>
            <a:ext cx="5472112" cy="2060575"/>
          </a:xfrm>
          <a:prstGeom prst="rect">
            <a:avLst/>
          </a:prstGeom>
          <a:noFill/>
          <a:ln w="9525">
            <a:noFill/>
            <a:miter lim="800000"/>
            <a:headEnd/>
            <a:tailEnd/>
          </a:ln>
        </p:spPr>
      </p:pic>
      <p:sp>
        <p:nvSpPr>
          <p:cNvPr id="33797" name="Arc 6"/>
          <p:cNvSpPr>
            <a:spLocks/>
          </p:cNvSpPr>
          <p:nvPr/>
        </p:nvSpPr>
        <p:spPr bwMode="auto">
          <a:xfrm rot="1050268">
            <a:off x="1331913" y="3068638"/>
            <a:ext cx="288925" cy="431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333333"/>
            </a:solidFill>
            <a:round/>
            <a:headEnd/>
            <a:tailEnd/>
          </a:ln>
        </p:spPr>
        <p:txBody>
          <a:bodyPr wrap="none" anchor="ctr"/>
          <a:lstStyle/>
          <a:p>
            <a:endParaRPr lang="pt-BR"/>
          </a:p>
        </p:txBody>
      </p:sp>
      <p:sp>
        <p:nvSpPr>
          <p:cNvPr id="33798" name="Line 8"/>
          <p:cNvSpPr>
            <a:spLocks noChangeShapeType="1"/>
          </p:cNvSpPr>
          <p:nvPr/>
        </p:nvSpPr>
        <p:spPr bwMode="auto">
          <a:xfrm flipH="1" flipV="1">
            <a:off x="1258888" y="2924175"/>
            <a:ext cx="215900" cy="144463"/>
          </a:xfrm>
          <a:prstGeom prst="line">
            <a:avLst/>
          </a:prstGeom>
          <a:noFill/>
          <a:ln w="9525">
            <a:solidFill>
              <a:srgbClr val="333333"/>
            </a:solidFill>
            <a:round/>
            <a:headEnd/>
            <a:tailEnd type="triangle" w="med" len="med"/>
          </a:ln>
        </p:spPr>
        <p:txBody>
          <a:bodyPr/>
          <a:lstStyle/>
          <a:p>
            <a:endParaRPr lang="pt-BR"/>
          </a:p>
        </p:txBody>
      </p:sp>
      <p:sp>
        <p:nvSpPr>
          <p:cNvPr id="33799" name="Text Box 9"/>
          <p:cNvSpPr txBox="1">
            <a:spLocks noChangeArrowheads="1"/>
          </p:cNvSpPr>
          <p:nvPr/>
        </p:nvSpPr>
        <p:spPr bwMode="auto">
          <a:xfrm>
            <a:off x="827088" y="2781300"/>
            <a:ext cx="503237" cy="274638"/>
          </a:xfrm>
          <a:prstGeom prst="rect">
            <a:avLst/>
          </a:prstGeom>
          <a:noFill/>
          <a:ln w="9525">
            <a:noFill/>
            <a:miter lim="800000"/>
            <a:headEnd/>
            <a:tailEnd/>
          </a:ln>
        </p:spPr>
        <p:txBody>
          <a:bodyPr>
            <a:spAutoFit/>
          </a:bodyPr>
          <a:lstStyle/>
          <a:p>
            <a:pPr>
              <a:spcBef>
                <a:spcPct val="50000"/>
              </a:spcBef>
            </a:pPr>
            <a:r>
              <a:rPr lang="pt-BR" sz="1200" b="1">
                <a:solidFill>
                  <a:srgbClr val="333333"/>
                </a:solidFill>
              </a:rPr>
              <a:t>ATP</a:t>
            </a:r>
          </a:p>
        </p:txBody>
      </p:sp>
      <p:sp>
        <p:nvSpPr>
          <p:cNvPr id="33800" name="Text Box 10"/>
          <p:cNvSpPr txBox="1">
            <a:spLocks noChangeArrowheads="1"/>
          </p:cNvSpPr>
          <p:nvPr/>
        </p:nvSpPr>
        <p:spPr bwMode="auto">
          <a:xfrm>
            <a:off x="6227763" y="3644900"/>
            <a:ext cx="2382837" cy="1800225"/>
          </a:xfrm>
          <a:prstGeom prst="rect">
            <a:avLst/>
          </a:prstGeom>
          <a:noFill/>
          <a:ln w="9525">
            <a:noFill/>
            <a:miter lim="800000"/>
            <a:headEnd/>
            <a:tailEnd/>
          </a:ln>
        </p:spPr>
        <p:txBody>
          <a:bodyPr>
            <a:spAutoFit/>
          </a:bodyPr>
          <a:lstStyle/>
          <a:p>
            <a:pPr algn="ctr">
              <a:spcBef>
                <a:spcPct val="50000"/>
              </a:spcBef>
            </a:pPr>
            <a:r>
              <a:rPr lang="pt-BR" sz="2000" b="1">
                <a:solidFill>
                  <a:srgbClr val="000066"/>
                </a:solidFill>
              </a:rPr>
              <a:t>Saldo energético: </a:t>
            </a:r>
          </a:p>
          <a:p>
            <a:pPr algn="ctr">
              <a:spcBef>
                <a:spcPct val="50000"/>
              </a:spcBef>
            </a:pPr>
            <a:r>
              <a:rPr lang="pt-BR" sz="2800" b="1">
                <a:solidFill>
                  <a:srgbClr val="000066"/>
                </a:solidFill>
              </a:rPr>
              <a:t>2 ATP</a:t>
            </a:r>
          </a:p>
          <a:p>
            <a:pPr algn="ctr">
              <a:spcBef>
                <a:spcPct val="50000"/>
              </a:spcBef>
            </a:pPr>
            <a:r>
              <a:rPr lang="pt-BR" sz="2000" b="1">
                <a:solidFill>
                  <a:srgbClr val="000066"/>
                </a:solidFill>
              </a:rPr>
              <a:t>1 ATP para cada ácido pirúvico</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34820" name="Picture 2" descr="http://www.cientic.com/imagens/qi/obterenergia/obterenergia_1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35844" name="Picture 2" descr="http://www.cientic.com/imagens/qi/obterenergia/obterenergia_16.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solidFill>
                  <a:srgbClr val="FF0000"/>
                </a:solidFill>
              </a:rPr>
              <a:t>Energia e vida</a:t>
            </a:r>
            <a:endParaRPr lang="pt-BR" dirty="0">
              <a:solidFill>
                <a:srgbClr val="FF0000"/>
              </a:solidFill>
            </a:endParaRPr>
          </a:p>
        </p:txBody>
      </p:sp>
      <p:sp>
        <p:nvSpPr>
          <p:cNvPr id="3" name="Espaço Reservado para Conteúdo 2"/>
          <p:cNvSpPr>
            <a:spLocks noGrp="1"/>
          </p:cNvSpPr>
          <p:nvPr>
            <p:ph idx="1"/>
          </p:nvPr>
        </p:nvSpPr>
        <p:spPr>
          <a:xfrm>
            <a:off x="457200" y="5732463"/>
            <a:ext cx="8229600" cy="865187"/>
          </a:xfrm>
        </p:spPr>
        <p:txBody>
          <a:bodyPr/>
          <a:lstStyle/>
          <a:p>
            <a:pPr>
              <a:defRPr/>
            </a:pPr>
            <a:r>
              <a:rPr lang="pt-BR" sz="2800" dirty="0" smtClean="0">
                <a:solidFill>
                  <a:srgbClr val="990099"/>
                </a:solidFill>
              </a:rPr>
              <a:t>A cada nível temos menos energia disponível.</a:t>
            </a:r>
            <a:endParaRPr lang="pt-BR" sz="2800" dirty="0">
              <a:solidFill>
                <a:srgbClr val="990099"/>
              </a:solidFill>
            </a:endParaRPr>
          </a:p>
        </p:txBody>
      </p:sp>
      <p:pic>
        <p:nvPicPr>
          <p:cNvPr id="5124" name="Picture 4" descr="http://4.bp.blogspot.com/-pMX3ONSXW9I/T-z3VfJlB6I/AAAAAAAAAnQ/scoEqcEnwLI/s1600/fluxo+de+energia.jpg"/>
          <p:cNvPicPr>
            <a:picLocks noChangeAspect="1" noChangeArrowheads="1"/>
          </p:cNvPicPr>
          <p:nvPr/>
        </p:nvPicPr>
        <p:blipFill>
          <a:blip r:embed="rId2" cstate="print">
            <a:lum bright="-20000" contrast="40000"/>
          </a:blip>
          <a:srcRect/>
          <a:stretch>
            <a:fillRect/>
          </a:stretch>
        </p:blipFill>
        <p:spPr bwMode="auto">
          <a:xfrm>
            <a:off x="42863" y="1341438"/>
            <a:ext cx="9056687"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dirty="0"/>
          </a:p>
        </p:txBody>
      </p:sp>
      <p:sp>
        <p:nvSpPr>
          <p:cNvPr id="37892" name="AutoShape 2" descr="http://dc350.4shared.com/img/S9VHUDTz/s7/Ciclo_de_Kreb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37893" name="AutoShape 4" descr="http://dc350.4shared.com/img/S9VHUDTz/s7/Ciclo_de_Kreb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37894" name="AutoShape 6" descr="http://dc350.4shared.com/img/S9VHUDTz/s7/Ciclo_de_Kreb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pic>
        <p:nvPicPr>
          <p:cNvPr id="37895" name="Picture 7"/>
          <p:cNvPicPr>
            <a:picLocks noChangeAspect="1" noChangeArrowheads="1"/>
          </p:cNvPicPr>
          <p:nvPr/>
        </p:nvPicPr>
        <p:blipFill>
          <a:blip r:embed="rId2" cstate="print"/>
          <a:srcRect/>
          <a:stretch>
            <a:fillRect/>
          </a:stretch>
        </p:blipFill>
        <p:spPr bwMode="auto">
          <a:xfrm>
            <a:off x="0" y="269875"/>
            <a:ext cx="9144000"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23850" y="1600200"/>
            <a:ext cx="3106738" cy="4530725"/>
          </a:xfrm>
        </p:spPr>
        <p:txBody>
          <a:bodyPr/>
          <a:lstStyle/>
          <a:p>
            <a:pPr algn="ctr" eaLnBrk="1" hangingPunct="1">
              <a:buFont typeface="Wingdings" pitchFamily="2" charset="2"/>
              <a:buNone/>
              <a:defRPr/>
            </a:pPr>
            <a:r>
              <a:rPr lang="pt-BR" smtClean="0">
                <a:solidFill>
                  <a:srgbClr val="FFFF00"/>
                </a:solidFill>
              </a:rPr>
              <a:t>Cadeia </a:t>
            </a:r>
          </a:p>
          <a:p>
            <a:pPr algn="ctr" eaLnBrk="1" hangingPunct="1">
              <a:buFont typeface="Wingdings" pitchFamily="2" charset="2"/>
              <a:buNone/>
              <a:defRPr/>
            </a:pPr>
            <a:r>
              <a:rPr lang="pt-BR" smtClean="0">
                <a:solidFill>
                  <a:srgbClr val="FFFF00"/>
                </a:solidFill>
              </a:rPr>
              <a:t>respiratória</a:t>
            </a:r>
          </a:p>
          <a:p>
            <a:pPr algn="ctr" eaLnBrk="1" hangingPunct="1">
              <a:buFont typeface="Wingdings" pitchFamily="2" charset="2"/>
              <a:buNone/>
              <a:defRPr/>
            </a:pPr>
            <a:r>
              <a:rPr lang="pt-BR" sz="2000" smtClean="0">
                <a:solidFill>
                  <a:srgbClr val="FFFF00"/>
                </a:solidFill>
              </a:rPr>
              <a:t>(cristas mitocondriais)</a:t>
            </a:r>
          </a:p>
          <a:p>
            <a:pPr algn="ctr" eaLnBrk="1" hangingPunct="1">
              <a:buFont typeface="Wingdings" pitchFamily="2" charset="2"/>
              <a:buNone/>
              <a:defRPr/>
            </a:pPr>
            <a:r>
              <a:rPr lang="pt-BR" sz="2000" smtClean="0">
                <a:solidFill>
                  <a:srgbClr val="FFFF00"/>
                </a:solidFill>
              </a:rPr>
              <a:t>Saldo energético:</a:t>
            </a:r>
            <a:r>
              <a:rPr lang="pt-BR" sz="1800" smtClean="0">
                <a:solidFill>
                  <a:srgbClr val="FFFF00"/>
                </a:solidFill>
              </a:rPr>
              <a:t> </a:t>
            </a:r>
          </a:p>
          <a:p>
            <a:pPr algn="ctr" eaLnBrk="1" hangingPunct="1">
              <a:buFont typeface="Wingdings" pitchFamily="2" charset="2"/>
              <a:buNone/>
              <a:defRPr/>
            </a:pPr>
            <a:r>
              <a:rPr lang="pt-BR" sz="2400" smtClean="0">
                <a:solidFill>
                  <a:srgbClr val="FFFF00"/>
                </a:solidFill>
              </a:rPr>
              <a:t>34 ATP</a:t>
            </a:r>
          </a:p>
        </p:txBody>
      </p:sp>
      <p:pic>
        <p:nvPicPr>
          <p:cNvPr id="39939" name="Picture 4"/>
          <p:cNvPicPr>
            <a:picLocks noChangeAspect="1" noChangeArrowheads="1"/>
          </p:cNvPicPr>
          <p:nvPr/>
        </p:nvPicPr>
        <p:blipFill>
          <a:blip r:embed="rId2" cstate="print"/>
          <a:srcRect/>
          <a:stretch>
            <a:fillRect/>
          </a:stretch>
        </p:blipFill>
        <p:spPr bwMode="auto">
          <a:xfrm>
            <a:off x="3429000" y="152400"/>
            <a:ext cx="3702050" cy="6524625"/>
          </a:xfrm>
          <a:prstGeom prst="rect">
            <a:avLst/>
          </a:prstGeom>
          <a:noFill/>
          <a:ln w="9525">
            <a:noFill/>
            <a:miter lim="800000"/>
            <a:headEnd/>
            <a:tailEnd/>
          </a:ln>
        </p:spPr>
      </p:pic>
      <p:sp>
        <p:nvSpPr>
          <p:cNvPr id="39940" name="Rectangle 5"/>
          <p:cNvSpPr>
            <a:spLocks noChangeArrowheads="1"/>
          </p:cNvSpPr>
          <p:nvPr/>
        </p:nvSpPr>
        <p:spPr bwMode="auto">
          <a:xfrm>
            <a:off x="6372125" y="152400"/>
            <a:ext cx="792163" cy="4292600"/>
          </a:xfrm>
          <a:prstGeom prst="rect">
            <a:avLst/>
          </a:prstGeom>
          <a:solidFill>
            <a:schemeClr val="bg1"/>
          </a:solidFill>
          <a:ln w="9525">
            <a:noFill/>
            <a:miter lim="800000"/>
            <a:headEnd/>
            <a:tailEnd/>
          </a:ln>
        </p:spPr>
        <p:txBody>
          <a:bodyPr wrap="none" anchor="ctr"/>
          <a:lstStyle/>
          <a:p>
            <a:endParaRPr lang="pt-BR"/>
          </a:p>
        </p:txBody>
      </p:sp>
      <p:sp>
        <p:nvSpPr>
          <p:cNvPr id="39941" name="Rectangle 6"/>
          <p:cNvSpPr>
            <a:spLocks noChangeArrowheads="1"/>
          </p:cNvSpPr>
          <p:nvPr/>
        </p:nvSpPr>
        <p:spPr bwMode="auto">
          <a:xfrm>
            <a:off x="6324600" y="6324600"/>
            <a:ext cx="792163" cy="287338"/>
          </a:xfrm>
          <a:prstGeom prst="rect">
            <a:avLst/>
          </a:prstGeom>
          <a:solidFill>
            <a:schemeClr val="bg1"/>
          </a:solidFill>
          <a:ln w="9525">
            <a:solidFill>
              <a:schemeClr val="bg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40964" name="Picture 2" descr="http://www.cientic.com/imagens/qi/obterenergia/obterenergia_18.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dirty="0"/>
          </a:p>
        </p:txBody>
      </p:sp>
      <p:pic>
        <p:nvPicPr>
          <p:cNvPr id="41988" name="Picture 5"/>
          <p:cNvPicPr>
            <a:picLocks noChangeAspect="1" noChangeArrowheads="1"/>
          </p:cNvPicPr>
          <p:nvPr/>
        </p:nvPicPr>
        <p:blipFill>
          <a:blip r:embed="rId2" cstate="print"/>
          <a:srcRect/>
          <a:stretch>
            <a:fillRect/>
          </a:stretch>
        </p:blipFill>
        <p:spPr bwMode="auto">
          <a:xfrm>
            <a:off x="0" y="909638"/>
            <a:ext cx="9163050" cy="5038725"/>
          </a:xfrm>
          <a:prstGeom prst="rect">
            <a:avLst/>
          </a:prstGeom>
          <a:noFill/>
          <a:ln w="9525">
            <a:noFill/>
            <a:miter lim="800000"/>
            <a:headEnd/>
            <a:tailEnd/>
          </a:ln>
        </p:spPr>
      </p:pic>
      <p:sp>
        <p:nvSpPr>
          <p:cNvPr id="41989" name="CaixaDeTexto 6"/>
          <p:cNvSpPr txBox="1">
            <a:spLocks noChangeArrowheads="1"/>
          </p:cNvSpPr>
          <p:nvPr/>
        </p:nvSpPr>
        <p:spPr bwMode="auto">
          <a:xfrm>
            <a:off x="1042988" y="2276475"/>
            <a:ext cx="1800225" cy="369888"/>
          </a:xfrm>
          <a:prstGeom prst="rect">
            <a:avLst/>
          </a:prstGeom>
          <a:noFill/>
          <a:ln w="9525">
            <a:noFill/>
            <a:miter lim="800000"/>
            <a:headEnd/>
            <a:tailEnd/>
          </a:ln>
        </p:spPr>
        <p:txBody>
          <a:bodyPr>
            <a:spAutoFit/>
          </a:bodyPr>
          <a:lstStyle/>
          <a:p>
            <a:r>
              <a:rPr lang="pt-BR" b="1">
                <a:solidFill>
                  <a:srgbClr val="FF0000"/>
                </a:solidFill>
              </a:rPr>
              <a:t>CITOPLASMA</a:t>
            </a:r>
          </a:p>
        </p:txBody>
      </p:sp>
      <p:sp>
        <p:nvSpPr>
          <p:cNvPr id="41990" name="CaixaDeTexto 7"/>
          <p:cNvSpPr txBox="1">
            <a:spLocks noChangeArrowheads="1"/>
          </p:cNvSpPr>
          <p:nvPr/>
        </p:nvSpPr>
        <p:spPr bwMode="auto">
          <a:xfrm>
            <a:off x="539750" y="4365625"/>
            <a:ext cx="576263" cy="368300"/>
          </a:xfrm>
          <a:prstGeom prst="rect">
            <a:avLst/>
          </a:prstGeom>
          <a:noFill/>
          <a:ln w="9525">
            <a:noFill/>
            <a:miter lim="800000"/>
            <a:headEnd/>
            <a:tailEnd/>
          </a:ln>
        </p:spPr>
        <p:txBody>
          <a:bodyPr>
            <a:spAutoFit/>
          </a:bodyPr>
          <a:lstStyle/>
          <a:p>
            <a:r>
              <a:rPr lang="pt-BR" b="1">
                <a:solidFill>
                  <a:srgbClr val="FF0000"/>
                </a:solidFill>
              </a:rPr>
              <a:t>6C</a:t>
            </a:r>
          </a:p>
        </p:txBody>
      </p:sp>
      <p:sp>
        <p:nvSpPr>
          <p:cNvPr id="41991" name="CaixaDeTexto 8"/>
          <p:cNvSpPr txBox="1">
            <a:spLocks noChangeArrowheads="1"/>
          </p:cNvSpPr>
          <p:nvPr/>
        </p:nvSpPr>
        <p:spPr bwMode="auto">
          <a:xfrm>
            <a:off x="2339975" y="4500563"/>
            <a:ext cx="576263" cy="368300"/>
          </a:xfrm>
          <a:prstGeom prst="rect">
            <a:avLst/>
          </a:prstGeom>
          <a:noFill/>
          <a:ln w="9525">
            <a:noFill/>
            <a:miter lim="800000"/>
            <a:headEnd/>
            <a:tailEnd/>
          </a:ln>
        </p:spPr>
        <p:txBody>
          <a:bodyPr>
            <a:spAutoFit/>
          </a:bodyPr>
          <a:lstStyle/>
          <a:p>
            <a:r>
              <a:rPr lang="pt-BR" b="1">
                <a:solidFill>
                  <a:srgbClr val="FF0000"/>
                </a:solidFill>
              </a:rPr>
              <a:t>3C</a:t>
            </a:r>
          </a:p>
        </p:txBody>
      </p:sp>
      <p:sp>
        <p:nvSpPr>
          <p:cNvPr id="41992" name="CaixaDeTexto 10"/>
          <p:cNvSpPr txBox="1">
            <a:spLocks noChangeArrowheads="1"/>
          </p:cNvSpPr>
          <p:nvPr/>
        </p:nvSpPr>
        <p:spPr bwMode="auto">
          <a:xfrm>
            <a:off x="1187450" y="5157788"/>
            <a:ext cx="1655763" cy="368300"/>
          </a:xfrm>
          <a:prstGeom prst="rect">
            <a:avLst/>
          </a:prstGeom>
          <a:noFill/>
          <a:ln w="9525">
            <a:noFill/>
            <a:miter lim="800000"/>
            <a:headEnd/>
            <a:tailEnd/>
          </a:ln>
        </p:spPr>
        <p:txBody>
          <a:bodyPr>
            <a:spAutoFit/>
          </a:bodyPr>
          <a:lstStyle/>
          <a:p>
            <a:r>
              <a:rPr lang="pt-BR" b="1">
                <a:solidFill>
                  <a:srgbClr val="FF0000"/>
                </a:solidFill>
              </a:rPr>
              <a:t>GLICÓLISE</a:t>
            </a:r>
          </a:p>
        </p:txBody>
      </p:sp>
      <p:sp>
        <p:nvSpPr>
          <p:cNvPr id="41993" name="CaixaDeTexto 11"/>
          <p:cNvSpPr txBox="1">
            <a:spLocks noChangeArrowheads="1"/>
          </p:cNvSpPr>
          <p:nvPr/>
        </p:nvSpPr>
        <p:spPr bwMode="auto">
          <a:xfrm>
            <a:off x="5508625" y="2482850"/>
            <a:ext cx="576263" cy="369888"/>
          </a:xfrm>
          <a:prstGeom prst="rect">
            <a:avLst/>
          </a:prstGeom>
          <a:noFill/>
          <a:ln w="9525">
            <a:noFill/>
            <a:miter lim="800000"/>
            <a:headEnd/>
            <a:tailEnd/>
          </a:ln>
        </p:spPr>
        <p:txBody>
          <a:bodyPr>
            <a:spAutoFit/>
          </a:bodyPr>
          <a:lstStyle/>
          <a:p>
            <a:r>
              <a:rPr lang="pt-BR" b="1">
                <a:solidFill>
                  <a:srgbClr val="FF0000"/>
                </a:solidFill>
              </a:rPr>
              <a:t>3C</a:t>
            </a:r>
          </a:p>
        </p:txBody>
      </p:sp>
      <p:sp>
        <p:nvSpPr>
          <p:cNvPr id="41994" name="CaixaDeTexto 12"/>
          <p:cNvSpPr txBox="1">
            <a:spLocks noChangeArrowheads="1"/>
          </p:cNvSpPr>
          <p:nvPr/>
        </p:nvSpPr>
        <p:spPr bwMode="auto">
          <a:xfrm>
            <a:off x="6516688" y="2492375"/>
            <a:ext cx="576262" cy="369888"/>
          </a:xfrm>
          <a:prstGeom prst="rect">
            <a:avLst/>
          </a:prstGeom>
          <a:noFill/>
          <a:ln w="9525">
            <a:noFill/>
            <a:miter lim="800000"/>
            <a:headEnd/>
            <a:tailEnd/>
          </a:ln>
        </p:spPr>
        <p:txBody>
          <a:bodyPr>
            <a:spAutoFit/>
          </a:bodyPr>
          <a:lstStyle/>
          <a:p>
            <a:r>
              <a:rPr lang="pt-BR" b="1">
                <a:solidFill>
                  <a:srgbClr val="FF0000"/>
                </a:solidFill>
              </a:rPr>
              <a:t>2C</a:t>
            </a:r>
          </a:p>
        </p:txBody>
      </p:sp>
      <p:sp>
        <p:nvSpPr>
          <p:cNvPr id="41995" name="CaixaDeTexto 13"/>
          <p:cNvSpPr txBox="1">
            <a:spLocks noChangeArrowheads="1"/>
          </p:cNvSpPr>
          <p:nvPr/>
        </p:nvSpPr>
        <p:spPr bwMode="auto">
          <a:xfrm>
            <a:off x="3995738" y="4508500"/>
            <a:ext cx="576262" cy="369888"/>
          </a:xfrm>
          <a:prstGeom prst="rect">
            <a:avLst/>
          </a:prstGeom>
          <a:noFill/>
          <a:ln w="9525">
            <a:noFill/>
            <a:miter lim="800000"/>
            <a:headEnd/>
            <a:tailEnd/>
          </a:ln>
        </p:spPr>
        <p:txBody>
          <a:bodyPr>
            <a:spAutoFit/>
          </a:bodyPr>
          <a:lstStyle/>
          <a:p>
            <a:r>
              <a:rPr lang="pt-BR" b="1">
                <a:solidFill>
                  <a:srgbClr val="FF0000"/>
                </a:solidFill>
              </a:rPr>
              <a:t>2C</a:t>
            </a:r>
          </a:p>
        </p:txBody>
      </p:sp>
      <p:sp>
        <p:nvSpPr>
          <p:cNvPr id="41996" name="CaixaDeTexto 15"/>
          <p:cNvSpPr txBox="1">
            <a:spLocks noChangeArrowheads="1"/>
          </p:cNvSpPr>
          <p:nvPr/>
        </p:nvSpPr>
        <p:spPr bwMode="auto">
          <a:xfrm>
            <a:off x="4643438" y="4941888"/>
            <a:ext cx="1657350" cy="460375"/>
          </a:xfrm>
          <a:prstGeom prst="rect">
            <a:avLst/>
          </a:prstGeom>
          <a:noFill/>
          <a:ln w="9525">
            <a:noFill/>
            <a:miter lim="800000"/>
            <a:headEnd/>
            <a:tailEnd/>
          </a:ln>
        </p:spPr>
        <p:txBody>
          <a:bodyPr>
            <a:spAutoFit/>
          </a:bodyPr>
          <a:lstStyle/>
          <a:p>
            <a:pPr algn="ctr"/>
            <a:r>
              <a:rPr lang="pt-BR" sz="1200" b="1">
                <a:solidFill>
                  <a:srgbClr val="FF0000"/>
                </a:solidFill>
              </a:rPr>
              <a:t>CICLO DE </a:t>
            </a:r>
          </a:p>
          <a:p>
            <a:pPr algn="ctr"/>
            <a:r>
              <a:rPr lang="pt-BR" sz="1200" b="1">
                <a:solidFill>
                  <a:srgbClr val="FF0000"/>
                </a:solidFill>
              </a:rPr>
              <a:t>KREBS</a:t>
            </a:r>
          </a:p>
        </p:txBody>
      </p:sp>
      <p:sp>
        <p:nvSpPr>
          <p:cNvPr id="41997" name="CaixaDeTexto 16"/>
          <p:cNvSpPr txBox="1">
            <a:spLocks noChangeArrowheads="1"/>
          </p:cNvSpPr>
          <p:nvPr/>
        </p:nvSpPr>
        <p:spPr bwMode="auto">
          <a:xfrm>
            <a:off x="7019925" y="2997200"/>
            <a:ext cx="1655763" cy="338138"/>
          </a:xfrm>
          <a:prstGeom prst="rect">
            <a:avLst/>
          </a:prstGeom>
          <a:noFill/>
          <a:ln w="9525">
            <a:noFill/>
            <a:miter lim="800000"/>
            <a:headEnd/>
            <a:tailEnd/>
          </a:ln>
        </p:spPr>
        <p:txBody>
          <a:bodyPr>
            <a:spAutoFit/>
          </a:bodyPr>
          <a:lstStyle/>
          <a:p>
            <a:r>
              <a:rPr lang="pt-BR" sz="1600" b="1">
                <a:solidFill>
                  <a:srgbClr val="FF0000"/>
                </a:solidFill>
              </a:rPr>
              <a:t>MITOCÔNDRIA</a:t>
            </a:r>
          </a:p>
        </p:txBody>
      </p:sp>
      <p:sp>
        <p:nvSpPr>
          <p:cNvPr id="41998" name="CaixaDeTexto 17"/>
          <p:cNvSpPr txBox="1">
            <a:spLocks noChangeArrowheads="1"/>
          </p:cNvSpPr>
          <p:nvPr/>
        </p:nvSpPr>
        <p:spPr bwMode="auto">
          <a:xfrm>
            <a:off x="6443663" y="3789363"/>
            <a:ext cx="1657350" cy="368300"/>
          </a:xfrm>
          <a:prstGeom prst="rect">
            <a:avLst/>
          </a:prstGeom>
          <a:noFill/>
          <a:ln w="9525">
            <a:noFill/>
            <a:miter lim="800000"/>
            <a:headEnd/>
            <a:tailEnd/>
          </a:ln>
        </p:spPr>
        <p:txBody>
          <a:bodyPr>
            <a:spAutoFit/>
          </a:bodyPr>
          <a:lstStyle/>
          <a:p>
            <a:r>
              <a:rPr lang="pt-BR" b="1">
                <a:solidFill>
                  <a:srgbClr val="FF0000"/>
                </a:solidFill>
              </a:rPr>
              <a:t>NAD</a:t>
            </a:r>
          </a:p>
        </p:txBody>
      </p:sp>
      <p:sp>
        <p:nvSpPr>
          <p:cNvPr id="41999" name="CaixaDeTexto 18"/>
          <p:cNvSpPr txBox="1">
            <a:spLocks noChangeArrowheads="1"/>
          </p:cNvSpPr>
          <p:nvPr/>
        </p:nvSpPr>
        <p:spPr bwMode="auto">
          <a:xfrm>
            <a:off x="6443663" y="4356100"/>
            <a:ext cx="1657350" cy="368300"/>
          </a:xfrm>
          <a:prstGeom prst="rect">
            <a:avLst/>
          </a:prstGeom>
          <a:noFill/>
          <a:ln w="9525">
            <a:noFill/>
            <a:miter lim="800000"/>
            <a:headEnd/>
            <a:tailEnd/>
          </a:ln>
        </p:spPr>
        <p:txBody>
          <a:bodyPr>
            <a:spAutoFit/>
          </a:bodyPr>
          <a:lstStyle/>
          <a:p>
            <a:r>
              <a:rPr lang="pt-BR" b="1">
                <a:solidFill>
                  <a:srgbClr val="FF0000"/>
                </a:solidFill>
              </a:rPr>
              <a:t>FAD</a:t>
            </a:r>
          </a:p>
        </p:txBody>
      </p:sp>
      <p:sp>
        <p:nvSpPr>
          <p:cNvPr id="16" name="CaixaDeTexto 15"/>
          <p:cNvSpPr txBox="1">
            <a:spLocks noChangeArrowheads="1"/>
          </p:cNvSpPr>
          <p:nvPr/>
        </p:nvSpPr>
        <p:spPr bwMode="auto">
          <a:xfrm>
            <a:off x="7180263" y="4652963"/>
            <a:ext cx="1182687" cy="738187"/>
          </a:xfrm>
          <a:prstGeom prst="rect">
            <a:avLst/>
          </a:prstGeom>
          <a:noFill/>
          <a:ln w="9525">
            <a:noFill/>
            <a:miter lim="800000"/>
            <a:headEnd/>
            <a:tailEnd/>
          </a:ln>
        </p:spPr>
        <p:txBody>
          <a:bodyPr>
            <a:spAutoFit/>
          </a:bodyPr>
          <a:lstStyle/>
          <a:p>
            <a:pPr algn="ctr"/>
            <a:r>
              <a:rPr lang="pt-BR" sz="1400" b="1">
                <a:solidFill>
                  <a:srgbClr val="FF0000"/>
                </a:solidFill>
              </a:rPr>
              <a:t>CADEIA</a:t>
            </a:r>
          </a:p>
          <a:p>
            <a:pPr algn="ctr"/>
            <a:r>
              <a:rPr lang="pt-BR" sz="1400" b="1">
                <a:solidFill>
                  <a:srgbClr val="FF0000"/>
                </a:solidFill>
              </a:rPr>
              <a:t>RESPIRAT.</a:t>
            </a:r>
          </a:p>
          <a:p>
            <a:pPr algn="ctr"/>
            <a:r>
              <a:rPr lang="pt-BR" sz="1400" b="1">
                <a:solidFill>
                  <a:srgbClr val="FF0000"/>
                </a:solidFill>
              </a:rPr>
              <a:t>(C.T.E.)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style.rotation</p:attrName>
                                        </p:attrNameLst>
                                      </p:cBhvr>
                                      <p:tavLst>
                                        <p:tav tm="0">
                                          <p:val>
                                            <p:fltVal val="720"/>
                                          </p:val>
                                        </p:tav>
                                        <p:tav tm="100000">
                                          <p:val>
                                            <p:fltVal val="0"/>
                                          </p:val>
                                        </p:tav>
                                      </p:tavLst>
                                    </p:anim>
                                    <p:anim calcmode="lin" valueType="num">
                                      <p:cBhvr>
                                        <p:cTn id="9" dur="2000" fill="hold"/>
                                        <p:tgtEl>
                                          <p:spTgt spid="16"/>
                                        </p:tgtEl>
                                        <p:attrNameLst>
                                          <p:attrName>ppt_h</p:attrName>
                                        </p:attrNameLst>
                                      </p:cBhvr>
                                      <p:tavLst>
                                        <p:tav tm="0">
                                          <p:val>
                                            <p:fltVal val="0"/>
                                          </p:val>
                                        </p:tav>
                                        <p:tav tm="100000">
                                          <p:val>
                                            <p:strVal val="#ppt_h"/>
                                          </p:val>
                                        </p:tav>
                                      </p:tavLst>
                                    </p:anim>
                                    <p:anim calcmode="lin" valueType="num">
                                      <p:cBhvr>
                                        <p:cTn id="10"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813" y="277813"/>
            <a:ext cx="7138987" cy="1143000"/>
          </a:xfrm>
        </p:spPr>
        <p:txBody>
          <a:bodyPr/>
          <a:lstStyle/>
          <a:p>
            <a:pPr>
              <a:defRPr/>
            </a:pPr>
            <a:r>
              <a:rPr lang="pt-BR" dirty="0" smtClean="0"/>
              <a:t>A câmara de gás cianeto </a:t>
            </a:r>
            <a:br>
              <a:rPr lang="pt-BR" dirty="0" smtClean="0"/>
            </a:br>
            <a:r>
              <a:rPr lang="pt-BR" dirty="0" smtClean="0"/>
              <a:t>(cianureto)</a:t>
            </a:r>
            <a:endParaRPr lang="pt-BR" dirty="0"/>
          </a:p>
        </p:txBody>
      </p:sp>
      <p:sp>
        <p:nvSpPr>
          <p:cNvPr id="3" name="Espaço Reservado para Conteúdo 2"/>
          <p:cNvSpPr>
            <a:spLocks noGrp="1"/>
          </p:cNvSpPr>
          <p:nvPr>
            <p:ph idx="1"/>
          </p:nvPr>
        </p:nvSpPr>
        <p:spPr>
          <a:xfrm>
            <a:off x="1692275" y="1600200"/>
            <a:ext cx="6994525" cy="4530725"/>
          </a:xfrm>
        </p:spPr>
        <p:txBody>
          <a:bodyPr/>
          <a:lstStyle/>
          <a:p>
            <a:pPr algn="just">
              <a:defRPr/>
            </a:pPr>
            <a:r>
              <a:rPr lang="pt-BR" sz="1400" b="1" dirty="0" smtClean="0">
                <a:solidFill>
                  <a:schemeClr val="accent4">
                    <a:lumMod val="10000"/>
                  </a:schemeClr>
                </a:solidFill>
                <a:effectLst/>
              </a:rPr>
              <a:t>A Câmara de gás é um dos suportes utilizados pela justiça para execução de condenados a morte.</a:t>
            </a:r>
          </a:p>
          <a:p>
            <a:pPr algn="just">
              <a:defRPr/>
            </a:pPr>
            <a:r>
              <a:rPr lang="pt-BR" sz="1400" b="1" dirty="0" smtClean="0">
                <a:solidFill>
                  <a:schemeClr val="accent4">
                    <a:lumMod val="10000"/>
                  </a:schemeClr>
                </a:solidFill>
                <a:effectLst/>
              </a:rPr>
              <a:t>Foi criada nos EUA, inspirado no uso de gases tóxicos durante a Primeira Guerra Mundial.</a:t>
            </a:r>
          </a:p>
          <a:p>
            <a:pPr algn="just">
              <a:defRPr/>
            </a:pPr>
            <a:r>
              <a:rPr lang="pt-BR" sz="1400" b="1" dirty="0" smtClean="0">
                <a:solidFill>
                  <a:schemeClr val="accent4">
                    <a:lumMod val="10000"/>
                  </a:schemeClr>
                </a:solidFill>
                <a:effectLst/>
              </a:rPr>
              <a:t>O primeiro condenado à morte a ser executado na câmara de gás foi um chinês de nome </a:t>
            </a:r>
            <a:r>
              <a:rPr lang="pt-BR" sz="1400" b="1" dirty="0" err="1" smtClean="0">
                <a:solidFill>
                  <a:schemeClr val="accent4">
                    <a:lumMod val="10000"/>
                  </a:schemeClr>
                </a:solidFill>
                <a:effectLst/>
              </a:rPr>
              <a:t>Gee</a:t>
            </a:r>
            <a:r>
              <a:rPr lang="pt-BR" sz="1400" b="1" dirty="0" smtClean="0">
                <a:solidFill>
                  <a:schemeClr val="accent4">
                    <a:lumMod val="10000"/>
                  </a:schemeClr>
                </a:solidFill>
                <a:effectLst/>
              </a:rPr>
              <a:t> Jon, no estado norte-americano de Nevada, em 1924.</a:t>
            </a:r>
          </a:p>
          <a:p>
            <a:pPr algn="just">
              <a:defRPr/>
            </a:pPr>
            <a:r>
              <a:rPr lang="pt-BR" sz="1400" b="1" dirty="0" smtClean="0">
                <a:solidFill>
                  <a:schemeClr val="accent4">
                    <a:lumMod val="10000"/>
                  </a:schemeClr>
                </a:solidFill>
                <a:effectLst/>
              </a:rPr>
              <a:t>Na Alemanha nazista na II Guerra Mundial essas câmaras eram muito solicitadas, em campos de extermínio (em Varsóvia) do lado polonês na eliminação sistemática de seus prisioneiros.</a:t>
            </a:r>
          </a:p>
          <a:p>
            <a:pPr algn="just">
              <a:defRPr/>
            </a:pPr>
            <a:r>
              <a:rPr lang="pt-BR" sz="1400" b="1" dirty="0" smtClean="0">
                <a:solidFill>
                  <a:schemeClr val="accent4">
                    <a:lumMod val="10000"/>
                  </a:schemeClr>
                </a:solidFill>
                <a:effectLst/>
              </a:rPr>
              <a:t>Nestas câmaras, hermeticamente vedadas, um poderoso e mortal gás chamado Zyklon B era injetado em quantidades no interior. O "Zyklon B" era o nome comercial, mas na verdade, tratava-se do ácido cianídrico um gás muito utilizado até hoje nas câmaras de gás norte americanas. O ácido cianídrico usado para esse fim é uma pastilha forma cristais que uma vez exposto ao ar entra em processo de sublimação e após algumas horas começa a liberar o gás mortífero e altamente letal quando inalado. Para se ter uma ideia, mesmo em pequenas doses, </a:t>
            </a:r>
            <a:r>
              <a:rPr lang="pt-BR" sz="1400" b="1" dirty="0" smtClean="0">
                <a:solidFill>
                  <a:srgbClr val="FF0000"/>
                </a:solidFill>
                <a:effectLst/>
              </a:rPr>
              <a:t>ao ser respirado o gás cianídrico entra pela corrente sanguínea, até chegar às células, onde bloqueia a ação das mitocôndrias, e desse modo as células ficam sem produzir energia, ocorrendo a seguir a morte por asfixia.</a:t>
            </a:r>
            <a:r>
              <a:rPr lang="pt-BR" sz="1400" b="1" dirty="0" smtClean="0">
                <a:solidFill>
                  <a:schemeClr val="accent4">
                    <a:lumMod val="10000"/>
                  </a:schemeClr>
                </a:solidFill>
                <a:effectLst/>
              </a:rPr>
              <a:t> O gás também é usado em grandes celeiros na eliminação do caruncho (pragas).</a:t>
            </a:r>
          </a:p>
          <a:p>
            <a:pPr algn="just">
              <a:defRPr/>
            </a:pPr>
            <a:endParaRPr lang="pt-BR" sz="1400" b="1" dirty="0" smtClean="0">
              <a:solidFill>
                <a:schemeClr val="accent4">
                  <a:lumMod val="10000"/>
                </a:schemeClr>
              </a:solidFill>
              <a:effectLst/>
            </a:endParaRPr>
          </a:p>
          <a:p>
            <a:pPr algn="r">
              <a:defRPr/>
            </a:pPr>
            <a:r>
              <a:rPr lang="pt-BR" sz="1400" b="1" dirty="0" smtClean="0">
                <a:effectLst/>
              </a:rPr>
              <a:t>http://pt.wikipedia.org/wiki/C%</a:t>
            </a:r>
            <a:r>
              <a:rPr lang="pt-BR" sz="1400" b="1" dirty="0" err="1" smtClean="0">
                <a:effectLst/>
              </a:rPr>
              <a:t>C3</a:t>
            </a:r>
            <a:r>
              <a:rPr lang="pt-BR" sz="1400" b="1" dirty="0" smtClean="0">
                <a:effectLst/>
              </a:rPr>
              <a:t>%</a:t>
            </a:r>
            <a:r>
              <a:rPr lang="pt-BR" sz="1400" b="1" dirty="0" err="1" smtClean="0">
                <a:effectLst/>
              </a:rPr>
              <a:t>A2mara</a:t>
            </a:r>
            <a:r>
              <a:rPr lang="pt-BR" sz="1400" b="1" dirty="0" smtClean="0">
                <a:effectLst/>
              </a:rPr>
              <a:t>_</a:t>
            </a:r>
            <a:r>
              <a:rPr lang="pt-BR" sz="1400" b="1" dirty="0" err="1" smtClean="0">
                <a:effectLst/>
              </a:rPr>
              <a:t>de_g</a:t>
            </a:r>
            <a:r>
              <a:rPr lang="pt-BR" sz="1400" b="1" dirty="0" smtClean="0">
                <a:effectLst/>
              </a:rPr>
              <a:t>%</a:t>
            </a:r>
            <a:r>
              <a:rPr lang="pt-BR" sz="1400" b="1" dirty="0" err="1" smtClean="0">
                <a:effectLst/>
              </a:rPr>
              <a:t>C3</a:t>
            </a:r>
            <a:r>
              <a:rPr lang="pt-BR" sz="1400" b="1" dirty="0" smtClean="0">
                <a:effectLst/>
              </a:rPr>
              <a:t>%</a:t>
            </a:r>
            <a:r>
              <a:rPr lang="pt-BR" sz="1400" b="1" dirty="0" err="1" smtClean="0">
                <a:effectLst/>
              </a:rPr>
              <a:t>A1s</a:t>
            </a:r>
            <a:endParaRPr lang="pt-BR" sz="1400" b="1" dirty="0" smtClean="0">
              <a:solidFill>
                <a:schemeClr val="accent4">
                  <a:lumMod val="10000"/>
                </a:schemeClr>
              </a:solidFill>
              <a:effectLst/>
            </a:endParaRPr>
          </a:p>
          <a:p>
            <a:pPr algn="just">
              <a:defRPr/>
            </a:pPr>
            <a:endParaRPr lang="pt-BR" sz="1400" b="1" dirty="0">
              <a:solidFill>
                <a:schemeClr val="accent4">
                  <a:lumMod val="10000"/>
                </a:schemeClr>
              </a:solidFill>
              <a:effectLst/>
            </a:endParaRPr>
          </a:p>
        </p:txBody>
      </p:sp>
      <p:pic>
        <p:nvPicPr>
          <p:cNvPr id="43012" name="Picture 2" descr="http://upload.wikimedia.org/wikipedia/commons/thumb/b/be/Cyanide-montage.png/150px-Cyanide-montage.png"/>
          <p:cNvPicPr>
            <a:picLocks noChangeAspect="1" noChangeArrowheads="1"/>
          </p:cNvPicPr>
          <p:nvPr/>
        </p:nvPicPr>
        <p:blipFill>
          <a:blip r:embed="rId2" cstate="print"/>
          <a:srcRect/>
          <a:stretch>
            <a:fillRect/>
          </a:stretch>
        </p:blipFill>
        <p:spPr bwMode="auto">
          <a:xfrm>
            <a:off x="107950" y="2565400"/>
            <a:ext cx="1655763" cy="3752850"/>
          </a:xfrm>
          <a:prstGeom prst="rect">
            <a:avLst/>
          </a:prstGeom>
          <a:noFill/>
          <a:ln w="9525">
            <a:noFill/>
            <a:miter lim="800000"/>
            <a:headEnd/>
            <a:tailEnd/>
          </a:ln>
        </p:spPr>
      </p:pic>
      <p:pic>
        <p:nvPicPr>
          <p:cNvPr id="43013" name="Picture 8" descr="Gaschamber.jpg"/>
          <p:cNvPicPr>
            <a:picLocks noChangeAspect="1" noChangeArrowheads="1"/>
          </p:cNvPicPr>
          <p:nvPr/>
        </p:nvPicPr>
        <p:blipFill>
          <a:blip r:embed="rId3" cstate="print"/>
          <a:srcRect/>
          <a:stretch>
            <a:fillRect/>
          </a:stretch>
        </p:blipFill>
        <p:spPr bwMode="auto">
          <a:xfrm>
            <a:off x="250825" y="188913"/>
            <a:ext cx="142875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990600"/>
          </a:xfrm>
        </p:spPr>
        <p:txBody>
          <a:bodyPr/>
          <a:lstStyle/>
          <a:p>
            <a:pPr>
              <a:defRPr/>
            </a:pPr>
            <a:r>
              <a:rPr lang="pt-BR" dirty="0" smtClean="0"/>
              <a:t>Ação do Cianeto</a:t>
            </a:r>
            <a:endParaRPr lang="pt-BR" dirty="0"/>
          </a:p>
        </p:txBody>
      </p:sp>
      <p:sp>
        <p:nvSpPr>
          <p:cNvPr id="3" name="Espaço Reservado para Conteúdo 2"/>
          <p:cNvSpPr>
            <a:spLocks noGrp="1"/>
          </p:cNvSpPr>
          <p:nvPr>
            <p:ph idx="1"/>
          </p:nvPr>
        </p:nvSpPr>
        <p:spPr>
          <a:xfrm>
            <a:off x="250825" y="1125538"/>
            <a:ext cx="8569325" cy="4746625"/>
          </a:xfrm>
        </p:spPr>
        <p:txBody>
          <a:bodyPr/>
          <a:lstStyle/>
          <a:p>
            <a:pPr algn="just">
              <a:defRPr/>
            </a:pPr>
            <a:r>
              <a:rPr lang="pt-BR" sz="1200" dirty="0" smtClean="0">
                <a:solidFill>
                  <a:schemeClr val="accent4">
                    <a:lumMod val="10000"/>
                  </a:schemeClr>
                </a:solidFill>
                <a:effectLst/>
                <a:latin typeface="Verdana" pitchFamily="34" charset="0"/>
                <a:ea typeface="Verdana" pitchFamily="34" charset="0"/>
                <a:cs typeface="Verdana" pitchFamily="34" charset="0"/>
              </a:rPr>
              <a:t>O cianeto tem uma elevada afinidade por metais, formando complexos com cations metálicos em locais catalíticos de várias enzimas importantes e inibindo as suas funções como é o caso do metabolismo do glicogênio e dos lípideos.</a:t>
            </a:r>
          </a:p>
          <a:p>
            <a:pPr algn="just">
              <a:defRPr/>
            </a:pPr>
            <a:r>
              <a:rPr lang="pt-BR" sz="1200" dirty="0" smtClean="0">
                <a:solidFill>
                  <a:schemeClr val="accent4">
                    <a:lumMod val="10000"/>
                  </a:schemeClr>
                </a:solidFill>
                <a:effectLst/>
                <a:latin typeface="Verdana" pitchFamily="34" charset="0"/>
                <a:ea typeface="Verdana" pitchFamily="34" charset="0"/>
                <a:cs typeface="Verdana" pitchFamily="34" charset="0"/>
              </a:rPr>
              <a:t>Mas a toxicidade do cianeto é maioritariamente devida à ligação reversível ao ferro no estado férrico (Fe (III) ou </a:t>
            </a:r>
            <a:r>
              <a:rPr lang="pt-BR" sz="1200" dirty="0" err="1" smtClean="0">
                <a:solidFill>
                  <a:schemeClr val="accent4">
                    <a:lumMod val="10000"/>
                  </a:schemeClr>
                </a:solidFill>
                <a:effectLst/>
                <a:latin typeface="Verdana" pitchFamily="34" charset="0"/>
                <a:ea typeface="Verdana" pitchFamily="34" charset="0"/>
                <a:cs typeface="Verdana" pitchFamily="34" charset="0"/>
              </a:rPr>
              <a:t>Fe</a:t>
            </a:r>
            <a:r>
              <a:rPr lang="pt-BR" sz="1200" baseline="30000" dirty="0" err="1" smtClean="0">
                <a:solidFill>
                  <a:schemeClr val="accent4">
                    <a:lumMod val="10000"/>
                  </a:schemeClr>
                </a:solidFill>
                <a:effectLst/>
                <a:latin typeface="Verdana" pitchFamily="34" charset="0"/>
                <a:ea typeface="Verdana" pitchFamily="34" charset="0"/>
                <a:cs typeface="Verdana" pitchFamily="34" charset="0"/>
              </a:rPr>
              <a:t>3</a:t>
            </a:r>
            <a:r>
              <a:rPr lang="pt-BR" sz="1200" baseline="30000" dirty="0" smtClean="0">
                <a:solidFill>
                  <a:schemeClr val="accent4">
                    <a:lumMod val="10000"/>
                  </a:schemeClr>
                </a:solidFill>
                <a:effectLst/>
                <a:latin typeface="Verdana" pitchFamily="34" charset="0"/>
                <a:ea typeface="Verdana" pitchFamily="34" charset="0"/>
                <a:cs typeface="Verdana" pitchFamily="34" charset="0"/>
              </a:rPr>
              <a:t>+</a:t>
            </a:r>
            <a:r>
              <a:rPr lang="pt-BR" sz="1200" dirty="0" smtClean="0">
                <a:solidFill>
                  <a:schemeClr val="accent4">
                    <a:lumMod val="10000"/>
                  </a:schemeClr>
                </a:solidFill>
                <a:effectLst/>
                <a:latin typeface="Verdana" pitchFamily="34" charset="0"/>
                <a:ea typeface="Verdana" pitchFamily="34" charset="0"/>
                <a:cs typeface="Verdana" pitchFamily="34" charset="0"/>
              </a:rPr>
              <a:t>) da enzima citocromo oxidase mitocondrial (citocromo a-</a:t>
            </a:r>
            <a:r>
              <a:rPr lang="pt-BR" sz="1200" dirty="0" err="1" smtClean="0">
                <a:solidFill>
                  <a:schemeClr val="accent4">
                    <a:lumMod val="10000"/>
                  </a:schemeClr>
                </a:solidFill>
                <a:effectLst/>
                <a:latin typeface="Verdana" pitchFamily="34" charset="0"/>
                <a:ea typeface="Verdana" pitchFamily="34" charset="0"/>
                <a:cs typeface="Verdana" pitchFamily="34" charset="0"/>
              </a:rPr>
              <a:t>a3</a:t>
            </a:r>
            <a:r>
              <a:rPr lang="pt-BR" sz="1200" dirty="0" smtClean="0">
                <a:solidFill>
                  <a:schemeClr val="accent4">
                    <a:lumMod val="10000"/>
                  </a:schemeClr>
                </a:solidFill>
                <a:effectLst/>
                <a:latin typeface="Verdana" pitchFamily="34" charset="0"/>
                <a:ea typeface="Verdana" pitchFamily="34" charset="0"/>
                <a:cs typeface="Verdana" pitchFamily="34" charset="0"/>
              </a:rPr>
              <a:t>) da cadeia transportadora de elétrons. O citocromo a-</a:t>
            </a:r>
            <a:r>
              <a:rPr lang="pt-BR" sz="1200" dirty="0" err="1" smtClean="0">
                <a:solidFill>
                  <a:schemeClr val="accent4">
                    <a:lumMod val="10000"/>
                  </a:schemeClr>
                </a:solidFill>
                <a:effectLst/>
                <a:latin typeface="Verdana" pitchFamily="34" charset="0"/>
                <a:ea typeface="Verdana" pitchFamily="34" charset="0"/>
                <a:cs typeface="Verdana" pitchFamily="34" charset="0"/>
              </a:rPr>
              <a:t>a3</a:t>
            </a:r>
            <a:r>
              <a:rPr lang="pt-BR" sz="1200" dirty="0" smtClean="0">
                <a:solidFill>
                  <a:schemeClr val="accent4">
                    <a:lumMod val="10000"/>
                  </a:schemeClr>
                </a:solidFill>
                <a:effectLst/>
                <a:latin typeface="Verdana" pitchFamily="34" charset="0"/>
                <a:ea typeface="Verdana" pitchFamily="34" charset="0"/>
                <a:cs typeface="Verdana" pitchFamily="34" charset="0"/>
              </a:rPr>
              <a:t> medeia a transferência de elétrons para o oxigênio molecular, o último passo da fosforilação oxidativa. Ao bloquear esta enzima, a célula é incapaz de utilizar o oxigênio e usa um metabolismo anaeróbio reduzindo o piruvato a ácido láctico (fermentação láctica), o que resulta em anóxia tecidular e no rápido desenvolvimento de acidose láctica. Há também uma alteração no metabolismo da célula uma vez que há uma depleção na produção de ATP. Como o oxigênio não é utilizado ao nível das células, há uma maior tensão periférica de oxigênio uma vez que não há dissociação da oxiemoglobina, por essa razão um indivíduo com intoxicação por cianeto fica rosado. O efeito causado pelo cianeto é denominado hipóxia histotóxica. O efeito causado pela depleção de ATP afeta todas as células mas o cérebro e o coração são os mais susceptíveis, pelo que após uma intoxicação por cianeto podem ocorrer arritmias cardíacas e outras alterações resultando numa circulação deficiente e em anóxia isquêmica. A morte pode ser resultante do dano das células que controlam a respiração ao nível do sistema nervoso central, uma vez que estas são muito sensíveis à hipóxia, provocando incapacidade em respirar.</a:t>
            </a:r>
          </a:p>
          <a:p>
            <a:pPr algn="just">
              <a:defRPr/>
            </a:pPr>
            <a:r>
              <a:rPr lang="pt-BR" sz="1200" dirty="0" smtClean="0">
                <a:solidFill>
                  <a:schemeClr val="accent4">
                    <a:lumMod val="10000"/>
                  </a:schemeClr>
                </a:solidFill>
                <a:effectLst/>
                <a:latin typeface="Verdana" pitchFamily="34" charset="0"/>
                <a:ea typeface="Verdana" pitchFamily="34" charset="0"/>
                <a:cs typeface="Verdana" pitchFamily="34" charset="0"/>
              </a:rPr>
              <a:t>O cianeto é considerado uma neurotoxina específica e está frequentemente associado a elevados níveis de cálcio celular e à inibição de antioxidantes, o que conduz à formação de espécies reativas de oxigênio (</a:t>
            </a:r>
            <a:r>
              <a:rPr lang="pt-BR" sz="1200" dirty="0" err="1" smtClean="0">
                <a:solidFill>
                  <a:schemeClr val="accent4">
                    <a:lumMod val="10000"/>
                  </a:schemeClr>
                </a:solidFill>
                <a:effectLst/>
                <a:latin typeface="Verdana" pitchFamily="34" charset="0"/>
                <a:ea typeface="Verdana" pitchFamily="34" charset="0"/>
                <a:cs typeface="Verdana" pitchFamily="34" charset="0"/>
              </a:rPr>
              <a:t>ROS</a:t>
            </a:r>
            <a:r>
              <a:rPr lang="pt-BR" sz="1200" dirty="0" smtClean="0">
                <a:solidFill>
                  <a:schemeClr val="accent4">
                    <a:lumMod val="10000"/>
                  </a:schemeClr>
                </a:solidFill>
                <a:effectLst/>
                <a:latin typeface="Verdana" pitchFamily="34" charset="0"/>
                <a:ea typeface="Verdana" pitchFamily="34" charset="0"/>
                <a:cs typeface="Verdana" pitchFamily="34" charset="0"/>
              </a:rPr>
              <a:t>) e consequente peroxidação lipídica.</a:t>
            </a:r>
          </a:p>
          <a:p>
            <a:pPr algn="just">
              <a:defRPr/>
            </a:pPr>
            <a:r>
              <a:rPr lang="pt-BR" sz="1200" dirty="0" smtClean="0">
                <a:solidFill>
                  <a:schemeClr val="accent4">
                    <a:lumMod val="10000"/>
                  </a:schemeClr>
                </a:solidFill>
                <a:effectLst/>
                <a:latin typeface="Verdana" pitchFamily="34" charset="0"/>
                <a:ea typeface="Verdana" pitchFamily="34" charset="0"/>
                <a:cs typeface="Verdana" pitchFamily="34" charset="0"/>
              </a:rPr>
              <a:t>O mecanismo de aumento do cálcio celular envolve a libertação do glutamato armazenado o que origina ativação dos canais de cálcio sensíveis à voltagem, ativação de receptores do </a:t>
            </a:r>
            <a:r>
              <a:rPr lang="pt-BR" sz="1200" dirty="0" err="1" smtClean="0">
                <a:solidFill>
                  <a:schemeClr val="accent4">
                    <a:lumMod val="10000"/>
                  </a:schemeClr>
                </a:solidFill>
                <a:effectLst/>
                <a:latin typeface="Verdana" pitchFamily="34" charset="0"/>
                <a:ea typeface="Verdana" pitchFamily="34" charset="0"/>
                <a:cs typeface="Verdana" pitchFamily="34" charset="0"/>
              </a:rPr>
              <a:t>N-metil-D-aspartato</a:t>
            </a:r>
            <a:r>
              <a:rPr lang="pt-BR" sz="1200" dirty="0" smtClean="0">
                <a:solidFill>
                  <a:schemeClr val="accent4">
                    <a:lumMod val="10000"/>
                  </a:schemeClr>
                </a:solidFill>
                <a:effectLst/>
                <a:latin typeface="Verdana" pitchFamily="34" charset="0"/>
                <a:ea typeface="Verdana" pitchFamily="34" charset="0"/>
                <a:cs typeface="Verdana" pitchFamily="34" charset="0"/>
              </a:rPr>
              <a:t> (NMDA) e mobilização de reservas de cálcio intracelulares. Pensa-se que o aumento do cálcio </a:t>
            </a:r>
            <a:r>
              <a:rPr lang="pt-BR" sz="1200" dirty="0" err="1" smtClean="0">
                <a:solidFill>
                  <a:schemeClr val="accent4">
                    <a:lumMod val="10000"/>
                  </a:schemeClr>
                </a:solidFill>
                <a:effectLst/>
                <a:latin typeface="Verdana" pitchFamily="34" charset="0"/>
                <a:ea typeface="Verdana" pitchFamily="34" charset="0"/>
                <a:cs typeface="Verdana" pitchFamily="34" charset="0"/>
              </a:rPr>
              <a:t>activa</a:t>
            </a:r>
            <a:r>
              <a:rPr lang="pt-BR" sz="1200" dirty="0" smtClean="0">
                <a:solidFill>
                  <a:schemeClr val="accent4">
                    <a:lumMod val="10000"/>
                  </a:schemeClr>
                </a:solidFill>
                <a:effectLst/>
                <a:latin typeface="Verdana" pitchFamily="34" charset="0"/>
                <a:ea typeface="Verdana" pitchFamily="34" charset="0"/>
                <a:cs typeface="Verdana" pitchFamily="34" charset="0"/>
              </a:rPr>
              <a:t> a protease que converte a xantina </a:t>
            </a:r>
            <a:r>
              <a:rPr lang="pt-BR" sz="1200" dirty="0" err="1" smtClean="0">
                <a:solidFill>
                  <a:schemeClr val="accent4">
                    <a:lumMod val="10000"/>
                  </a:schemeClr>
                </a:solidFill>
                <a:effectLst/>
                <a:latin typeface="Verdana" pitchFamily="34" charset="0"/>
                <a:ea typeface="Verdana" pitchFamily="34" charset="0"/>
                <a:cs typeface="Verdana" pitchFamily="34" charset="0"/>
              </a:rPr>
              <a:t>desidrogenase</a:t>
            </a:r>
            <a:r>
              <a:rPr lang="pt-BR" sz="1200" dirty="0" smtClean="0">
                <a:solidFill>
                  <a:schemeClr val="accent4">
                    <a:lumMod val="10000"/>
                  </a:schemeClr>
                </a:solidFill>
                <a:effectLst/>
                <a:latin typeface="Verdana" pitchFamily="34" charset="0"/>
                <a:ea typeface="Verdana" pitchFamily="34" charset="0"/>
                <a:cs typeface="Verdana" pitchFamily="34" charset="0"/>
              </a:rPr>
              <a:t> em xantina oxidase que na presença de oxigênio catalisa a formação de radicais livres que iniciam a peroxidação lipídica. A peroxidação lipídica vai provocar disfunção mitocondrial e consequente libertação do citocromo C que desencadeia mecanismos de morte celular. Se as células forem as do sistema nervoso pode-se falar em morte neuronal e neurodegeneração.</a:t>
            </a:r>
          </a:p>
          <a:p>
            <a:pPr algn="just">
              <a:defRPr/>
            </a:pPr>
            <a:endParaRPr lang="pt-BR" sz="1200" dirty="0">
              <a:solidFill>
                <a:schemeClr val="accent4">
                  <a:lumMod val="10000"/>
                </a:schemeClr>
              </a:solidFill>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45060" name="Picture 2" descr="http://www.cientic.com/imagens/qi/obterenergia/obterenergia_2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563" y="285750"/>
            <a:ext cx="6972300" cy="722313"/>
          </a:xfrm>
        </p:spPr>
        <p:txBody>
          <a:bodyPr/>
          <a:lstStyle/>
          <a:p>
            <a:pPr>
              <a:defRPr/>
            </a:pPr>
            <a:r>
              <a:rPr lang="pt-BR" dirty="0" smtClean="0"/>
              <a:t>SALDO ATUAL DE ATP</a:t>
            </a:r>
            <a:endParaRPr lang="pt-BR" dirty="0"/>
          </a:p>
        </p:txBody>
      </p:sp>
      <p:pic>
        <p:nvPicPr>
          <p:cNvPr id="46083" name="Picture 3"/>
          <p:cNvPicPr>
            <a:picLocks noGrp="1" noChangeAspect="1" noChangeArrowheads="1"/>
          </p:cNvPicPr>
          <p:nvPr>
            <p:ph idx="1"/>
          </p:nvPr>
        </p:nvPicPr>
        <p:blipFill>
          <a:blip r:embed="rId2" cstate="print"/>
          <a:srcRect/>
          <a:stretch>
            <a:fillRect/>
          </a:stretch>
        </p:blipFill>
        <p:spPr>
          <a:xfrm>
            <a:off x="249238" y="1143000"/>
            <a:ext cx="8680450" cy="5516563"/>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0"/>
            <a:ext cx="8229600" cy="703263"/>
          </a:xfrm>
        </p:spPr>
        <p:txBody>
          <a:bodyPr/>
          <a:lstStyle/>
          <a:p>
            <a:pPr>
              <a:defRPr/>
            </a:pPr>
            <a:r>
              <a:rPr lang="pt-BR" sz="2000" b="1" dirty="0" smtClean="0">
                <a:solidFill>
                  <a:schemeClr val="tx1"/>
                </a:solidFill>
              </a:rPr>
              <a:t>Fontes energéticas para respiração</a:t>
            </a:r>
            <a:endParaRPr lang="pt-BR" sz="2000" b="1" dirty="0">
              <a:solidFill>
                <a:schemeClr val="tx1"/>
              </a:solidFill>
            </a:endParaRPr>
          </a:p>
        </p:txBody>
      </p:sp>
      <p:sp>
        <p:nvSpPr>
          <p:cNvPr id="3" name="Espaço Reservado para Conteúdo 2"/>
          <p:cNvSpPr>
            <a:spLocks noGrp="1"/>
          </p:cNvSpPr>
          <p:nvPr>
            <p:ph idx="1"/>
          </p:nvPr>
        </p:nvSpPr>
        <p:spPr/>
        <p:txBody>
          <a:bodyPr/>
          <a:lstStyle/>
          <a:p>
            <a:pPr>
              <a:defRPr/>
            </a:pPr>
            <a:endParaRPr lang="pt-BR"/>
          </a:p>
        </p:txBody>
      </p:sp>
      <p:pic>
        <p:nvPicPr>
          <p:cNvPr id="47108" name="Picture 2" descr="http://s3.amazonaws.com/magoo/ABAAAAt5oAC-0.png"/>
          <p:cNvPicPr>
            <a:picLocks noChangeAspect="1" noChangeArrowheads="1"/>
          </p:cNvPicPr>
          <p:nvPr/>
        </p:nvPicPr>
        <p:blipFill>
          <a:blip r:embed="rId2" cstate="print"/>
          <a:srcRect/>
          <a:stretch>
            <a:fillRect/>
          </a:stretch>
        </p:blipFill>
        <p:spPr bwMode="auto">
          <a:xfrm>
            <a:off x="0" y="549275"/>
            <a:ext cx="9144000" cy="63087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sp>
        <p:nvSpPr>
          <p:cNvPr id="5" name="Retângulo 4"/>
          <p:cNvSpPr/>
          <p:nvPr/>
        </p:nvSpPr>
        <p:spPr>
          <a:xfrm>
            <a:off x="431800" y="333375"/>
            <a:ext cx="8461375" cy="63087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t-BR" sz="2400" b="1" dirty="0">
                <a:solidFill>
                  <a:srgbClr val="002060"/>
                </a:solidFill>
              </a:rPr>
              <a:t>Respiração anaeróbia</a:t>
            </a:r>
          </a:p>
          <a:p>
            <a:pPr algn="just">
              <a:defRPr/>
            </a:pPr>
            <a:endParaRPr lang="pt-BR" sz="2000" dirty="0">
              <a:solidFill>
                <a:srgbClr val="002060"/>
              </a:solidFill>
            </a:endParaRPr>
          </a:p>
          <a:p>
            <a:pPr algn="just">
              <a:defRPr/>
            </a:pPr>
            <a:r>
              <a:rPr lang="pt-BR" sz="2000" dirty="0">
                <a:solidFill>
                  <a:srgbClr val="002060"/>
                </a:solidFill>
              </a:rPr>
              <a:t> Um restrito grupo de bactérias utilizam compostos inorgânicos como aceptor final de elétrons</a:t>
            </a:r>
          </a:p>
          <a:p>
            <a:pPr algn="just">
              <a:defRPr/>
            </a:pPr>
            <a:r>
              <a:rPr lang="pt-BR" sz="2000" dirty="0">
                <a:solidFill>
                  <a:srgbClr val="002060"/>
                </a:solidFill>
              </a:rPr>
              <a:t>• O aceptor final de elétrons é uma substância inorgânica diferente de oxigênio. Geralmente substâncias oxidadas: NITRATOS, SULFATOS </a:t>
            </a:r>
            <a:r>
              <a:rPr lang="pt-BR" sz="2000" dirty="0" err="1">
                <a:solidFill>
                  <a:srgbClr val="002060"/>
                </a:solidFill>
              </a:rPr>
              <a:t>ECARBONATOS</a:t>
            </a:r>
            <a:r>
              <a:rPr lang="pt-BR" sz="2000" dirty="0">
                <a:solidFill>
                  <a:srgbClr val="002060"/>
                </a:solidFill>
              </a:rPr>
              <a:t>.</a:t>
            </a:r>
          </a:p>
          <a:p>
            <a:pPr algn="just">
              <a:defRPr/>
            </a:pPr>
            <a:r>
              <a:rPr lang="pt-BR" sz="2000" dirty="0">
                <a:solidFill>
                  <a:srgbClr val="002060"/>
                </a:solidFill>
              </a:rPr>
              <a:t>	Bactérias tais como: </a:t>
            </a:r>
          </a:p>
          <a:p>
            <a:pPr algn="just">
              <a:defRPr/>
            </a:pPr>
            <a:r>
              <a:rPr lang="pt-BR" sz="2000" dirty="0">
                <a:solidFill>
                  <a:srgbClr val="002060"/>
                </a:solidFill>
              </a:rPr>
              <a:t>• </a:t>
            </a:r>
            <a:r>
              <a:rPr lang="pt-BR" sz="2000" b="1" i="1" dirty="0" err="1">
                <a:solidFill>
                  <a:srgbClr val="FF0000"/>
                </a:solidFill>
              </a:rPr>
              <a:t>Pseudomonas</a:t>
            </a:r>
            <a:r>
              <a:rPr lang="pt-BR" sz="2000" b="1" dirty="0">
                <a:solidFill>
                  <a:srgbClr val="FF0000"/>
                </a:solidFill>
              </a:rPr>
              <a:t> e </a:t>
            </a:r>
            <a:r>
              <a:rPr lang="pt-BR" sz="2000" b="1" i="1" dirty="0">
                <a:solidFill>
                  <a:srgbClr val="FF0000"/>
                </a:solidFill>
              </a:rPr>
              <a:t>Bacillus</a:t>
            </a:r>
            <a:r>
              <a:rPr lang="pt-BR" sz="2000" b="1" dirty="0">
                <a:solidFill>
                  <a:srgbClr val="FF0000"/>
                </a:solidFill>
              </a:rPr>
              <a:t> podem utilizar o íon nitrato (</a:t>
            </a:r>
            <a:r>
              <a:rPr lang="pt-BR" sz="2000" b="1" dirty="0" err="1">
                <a:solidFill>
                  <a:srgbClr val="FF0000"/>
                </a:solidFill>
              </a:rPr>
              <a:t>NO</a:t>
            </a:r>
            <a:r>
              <a:rPr lang="pt-BR" sz="2000" b="1" baseline="40000" dirty="0" err="1">
                <a:solidFill>
                  <a:srgbClr val="FF0000"/>
                </a:solidFill>
              </a:rPr>
              <a:t>3</a:t>
            </a:r>
            <a:r>
              <a:rPr lang="pt-BR" sz="2000" b="1" baseline="40000" dirty="0">
                <a:solidFill>
                  <a:srgbClr val="FF0000"/>
                </a:solidFill>
              </a:rPr>
              <a:t>-</a:t>
            </a:r>
            <a:r>
              <a:rPr lang="pt-BR" sz="2000" b="1" dirty="0">
                <a:solidFill>
                  <a:srgbClr val="FF0000"/>
                </a:solidFill>
              </a:rPr>
              <a:t>) como aceptor final de elétrons. O íon nitrato é reduzido a íon nitrito (</a:t>
            </a:r>
            <a:r>
              <a:rPr lang="pt-BR" sz="2000" b="1" dirty="0" err="1">
                <a:solidFill>
                  <a:srgbClr val="FF0000"/>
                </a:solidFill>
              </a:rPr>
              <a:t>NO</a:t>
            </a:r>
            <a:r>
              <a:rPr lang="pt-BR" sz="2000" b="1" baseline="40000" dirty="0" err="1">
                <a:solidFill>
                  <a:srgbClr val="FF0000"/>
                </a:solidFill>
              </a:rPr>
              <a:t>2</a:t>
            </a:r>
            <a:r>
              <a:rPr lang="pt-BR" sz="2000" b="1" baseline="40000" dirty="0">
                <a:solidFill>
                  <a:srgbClr val="FF0000"/>
                </a:solidFill>
              </a:rPr>
              <a:t>-</a:t>
            </a:r>
            <a:r>
              <a:rPr lang="pt-BR" sz="2000" b="1" dirty="0">
                <a:solidFill>
                  <a:srgbClr val="FF0000"/>
                </a:solidFill>
              </a:rPr>
              <a:t>), oxido nitroso (</a:t>
            </a:r>
            <a:r>
              <a:rPr lang="pt-BR" sz="2000" b="1" dirty="0" err="1">
                <a:solidFill>
                  <a:srgbClr val="FF0000"/>
                </a:solidFill>
              </a:rPr>
              <a:t>N</a:t>
            </a:r>
            <a:r>
              <a:rPr lang="pt-BR" sz="2000" b="1" baseline="-30000" dirty="0" err="1">
                <a:solidFill>
                  <a:srgbClr val="FF0000"/>
                </a:solidFill>
              </a:rPr>
              <a:t>2</a:t>
            </a:r>
            <a:r>
              <a:rPr lang="pt-BR" sz="2000" b="1" dirty="0" err="1">
                <a:solidFill>
                  <a:srgbClr val="FF0000"/>
                </a:solidFill>
              </a:rPr>
              <a:t>O</a:t>
            </a:r>
            <a:r>
              <a:rPr lang="pt-BR" sz="2000" b="1" dirty="0">
                <a:solidFill>
                  <a:srgbClr val="FF0000"/>
                </a:solidFill>
              </a:rPr>
              <a:t>) ou gás nitrogênio (</a:t>
            </a:r>
            <a:r>
              <a:rPr lang="pt-BR" sz="2000" b="1" dirty="0" err="1">
                <a:solidFill>
                  <a:srgbClr val="FF0000"/>
                </a:solidFill>
              </a:rPr>
              <a:t>N</a:t>
            </a:r>
            <a:r>
              <a:rPr lang="pt-BR" sz="2000" b="1" baseline="-30000" dirty="0" err="1">
                <a:solidFill>
                  <a:srgbClr val="FF0000"/>
                </a:solidFill>
              </a:rPr>
              <a:t>2</a:t>
            </a:r>
            <a:r>
              <a:rPr lang="pt-BR" sz="2000" b="1" dirty="0">
                <a:solidFill>
                  <a:srgbClr val="FF0000"/>
                </a:solidFill>
              </a:rPr>
              <a:t>).</a:t>
            </a:r>
          </a:p>
          <a:p>
            <a:pPr algn="just">
              <a:defRPr/>
            </a:pPr>
            <a:r>
              <a:rPr lang="pt-BR" sz="2000" dirty="0">
                <a:solidFill>
                  <a:srgbClr val="002060"/>
                </a:solidFill>
              </a:rPr>
              <a:t>• </a:t>
            </a:r>
            <a:r>
              <a:rPr lang="pt-BR" sz="2000" b="1" i="1" dirty="0" err="1">
                <a:solidFill>
                  <a:srgbClr val="7030A0"/>
                </a:solidFill>
              </a:rPr>
              <a:t>Desulfovibrio</a:t>
            </a:r>
            <a:r>
              <a:rPr lang="pt-BR" sz="2000" b="1" dirty="0">
                <a:solidFill>
                  <a:srgbClr val="7030A0"/>
                </a:solidFill>
              </a:rPr>
              <a:t> e </a:t>
            </a:r>
            <a:r>
              <a:rPr lang="pt-BR" sz="2000" b="1" i="1" dirty="0" err="1">
                <a:solidFill>
                  <a:srgbClr val="7030A0"/>
                </a:solidFill>
              </a:rPr>
              <a:t>Desulfotomaculum</a:t>
            </a:r>
            <a:r>
              <a:rPr lang="pt-BR" sz="2000" b="1" dirty="0">
                <a:solidFill>
                  <a:srgbClr val="7030A0"/>
                </a:solidFill>
              </a:rPr>
              <a:t> utilizam sulfatos (</a:t>
            </a:r>
            <a:r>
              <a:rPr lang="pt-BR" sz="2000" b="1" dirty="0" err="1">
                <a:solidFill>
                  <a:srgbClr val="7030A0"/>
                </a:solidFill>
              </a:rPr>
              <a:t>SO</a:t>
            </a:r>
            <a:r>
              <a:rPr lang="pt-BR" sz="2000" b="1" baseline="-30000" dirty="0" err="1">
                <a:solidFill>
                  <a:srgbClr val="7030A0"/>
                </a:solidFill>
              </a:rPr>
              <a:t>4</a:t>
            </a:r>
            <a:r>
              <a:rPr lang="pt-BR" sz="2000" b="1" baseline="40000" dirty="0" err="1">
                <a:solidFill>
                  <a:srgbClr val="7030A0"/>
                </a:solidFill>
              </a:rPr>
              <a:t>2</a:t>
            </a:r>
            <a:r>
              <a:rPr lang="pt-BR" sz="2000" b="1" baseline="40000" dirty="0">
                <a:solidFill>
                  <a:srgbClr val="7030A0"/>
                </a:solidFill>
              </a:rPr>
              <a:t>-</a:t>
            </a:r>
            <a:r>
              <a:rPr lang="pt-BR" sz="2000" b="1" dirty="0">
                <a:solidFill>
                  <a:srgbClr val="7030A0"/>
                </a:solidFill>
              </a:rPr>
              <a:t>) como aceptor final de elétrons para formar sulfeto de hidrogênio (</a:t>
            </a:r>
            <a:r>
              <a:rPr lang="pt-BR" sz="2000" b="1" dirty="0" err="1">
                <a:solidFill>
                  <a:srgbClr val="7030A0"/>
                </a:solidFill>
              </a:rPr>
              <a:t>H</a:t>
            </a:r>
            <a:r>
              <a:rPr lang="pt-BR" sz="2000" b="1" baseline="-30000" dirty="0" err="1">
                <a:solidFill>
                  <a:srgbClr val="7030A0"/>
                </a:solidFill>
              </a:rPr>
              <a:t>2</a:t>
            </a:r>
            <a:r>
              <a:rPr lang="pt-BR" sz="2000" b="1" dirty="0" err="1">
                <a:solidFill>
                  <a:srgbClr val="7030A0"/>
                </a:solidFill>
              </a:rPr>
              <a:t>S</a:t>
            </a:r>
            <a:r>
              <a:rPr lang="pt-BR" sz="2000" b="1" dirty="0">
                <a:solidFill>
                  <a:srgbClr val="7030A0"/>
                </a:solidFill>
              </a:rPr>
              <a:t>).</a:t>
            </a:r>
          </a:p>
          <a:p>
            <a:pPr algn="just">
              <a:defRPr/>
            </a:pPr>
            <a:r>
              <a:rPr lang="pt-BR" sz="2000" dirty="0">
                <a:solidFill>
                  <a:srgbClr val="002060"/>
                </a:solidFill>
              </a:rPr>
              <a:t>• </a:t>
            </a:r>
            <a:r>
              <a:rPr lang="pt-BR" sz="2000" b="1" dirty="0">
                <a:solidFill>
                  <a:srgbClr val="000066"/>
                </a:solidFill>
              </a:rPr>
              <a:t>Bactérias </a:t>
            </a:r>
            <a:r>
              <a:rPr lang="pt-BR" sz="2000" b="1" dirty="0" err="1">
                <a:solidFill>
                  <a:srgbClr val="000066"/>
                </a:solidFill>
              </a:rPr>
              <a:t>metanogênicas</a:t>
            </a:r>
            <a:r>
              <a:rPr lang="pt-BR" sz="2000" b="1" dirty="0">
                <a:solidFill>
                  <a:srgbClr val="000066"/>
                </a:solidFill>
              </a:rPr>
              <a:t> utilizam carbonato (</a:t>
            </a:r>
            <a:r>
              <a:rPr lang="pt-BR" sz="2000" b="1" dirty="0" err="1">
                <a:solidFill>
                  <a:srgbClr val="000066"/>
                </a:solidFill>
              </a:rPr>
              <a:t>CO</a:t>
            </a:r>
            <a:r>
              <a:rPr lang="pt-BR" sz="2000" b="1" baseline="-30000" dirty="0" err="1">
                <a:solidFill>
                  <a:srgbClr val="000066"/>
                </a:solidFill>
              </a:rPr>
              <a:t>3</a:t>
            </a:r>
            <a:r>
              <a:rPr lang="pt-BR" sz="2000" b="1" baseline="40000" dirty="0" err="1">
                <a:solidFill>
                  <a:srgbClr val="000066"/>
                </a:solidFill>
              </a:rPr>
              <a:t>2</a:t>
            </a:r>
            <a:r>
              <a:rPr lang="pt-BR" sz="2000" b="1" baseline="40000" dirty="0">
                <a:solidFill>
                  <a:srgbClr val="000066"/>
                </a:solidFill>
              </a:rPr>
              <a:t>-</a:t>
            </a:r>
            <a:r>
              <a:rPr lang="pt-BR" sz="2000" b="1" dirty="0">
                <a:solidFill>
                  <a:srgbClr val="000066"/>
                </a:solidFill>
              </a:rPr>
              <a:t>) para formar metano (</a:t>
            </a:r>
            <a:r>
              <a:rPr lang="pt-BR" sz="2000" b="1" dirty="0" err="1">
                <a:solidFill>
                  <a:srgbClr val="000066"/>
                </a:solidFill>
              </a:rPr>
              <a:t>CH</a:t>
            </a:r>
            <a:r>
              <a:rPr lang="pt-BR" sz="2000" b="1" baseline="-30000" dirty="0" err="1">
                <a:solidFill>
                  <a:srgbClr val="000066"/>
                </a:solidFill>
              </a:rPr>
              <a:t>4</a:t>
            </a:r>
            <a:r>
              <a:rPr lang="pt-BR" sz="2000" b="1" dirty="0">
                <a:solidFill>
                  <a:srgbClr val="000066"/>
                </a:solidFill>
              </a:rPr>
              <a:t>).</a:t>
            </a:r>
          </a:p>
          <a:p>
            <a:pPr algn="just">
              <a:defRPr/>
            </a:pPr>
            <a:endParaRPr lang="pt-BR" sz="2000" dirty="0">
              <a:solidFill>
                <a:srgbClr val="002060"/>
              </a:solidFill>
            </a:endParaRPr>
          </a:p>
          <a:p>
            <a:pPr algn="just">
              <a:defRPr/>
            </a:pPr>
            <a:r>
              <a:rPr lang="pt-BR" sz="2000" b="1" dirty="0">
                <a:solidFill>
                  <a:srgbClr val="002060"/>
                </a:solidFill>
              </a:rPr>
              <a:t>Rendimento: </a:t>
            </a:r>
            <a:r>
              <a:rPr lang="pt-BR" sz="2000" dirty="0">
                <a:solidFill>
                  <a:srgbClr val="002060"/>
                </a:solidFill>
              </a:rPr>
              <a:t>mais baixo que a respiração aeróbica, somente uma parte do </a:t>
            </a:r>
            <a:r>
              <a:rPr lang="pt-BR" sz="2000" dirty="0" err="1">
                <a:solidFill>
                  <a:srgbClr val="002060"/>
                </a:solidFill>
              </a:rPr>
              <a:t>TCA</a:t>
            </a:r>
            <a:r>
              <a:rPr lang="pt-BR" sz="2000" dirty="0">
                <a:solidFill>
                  <a:srgbClr val="002060"/>
                </a:solidFill>
              </a:rPr>
              <a:t> funciona sob condições anaeróbias e nem todos os transportadores participam da cadeia.</a:t>
            </a:r>
          </a:p>
          <a:p>
            <a:pPr algn="just">
              <a:defRPr/>
            </a:pPr>
            <a:endParaRPr lang="pt-BR" sz="900" dirty="0"/>
          </a:p>
          <a:p>
            <a:pPr algn="r">
              <a:defRPr/>
            </a:pPr>
            <a:r>
              <a:rPr lang="pt-BR" sz="900" dirty="0"/>
              <a:t>http://www.scribd.com/doc/17919137/Resp-Anaerobic-A-Fermentacao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20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0"/>
            <a:ext cx="8229600" cy="1143000"/>
          </a:xfrm>
        </p:spPr>
        <p:txBody>
          <a:bodyPr/>
          <a:lstStyle/>
          <a:p>
            <a:pPr>
              <a:defRPr/>
            </a:pPr>
            <a:r>
              <a:rPr lang="pt-BR" dirty="0" smtClean="0">
                <a:solidFill>
                  <a:schemeClr val="tx1"/>
                </a:solidFill>
              </a:rPr>
              <a:t>Alimentos e energia</a:t>
            </a:r>
            <a:endParaRPr lang="pt-BR" dirty="0">
              <a:solidFill>
                <a:schemeClr val="tx1"/>
              </a:solidFill>
            </a:endParaRPr>
          </a:p>
        </p:txBody>
      </p:sp>
      <p:sp>
        <p:nvSpPr>
          <p:cNvPr id="3" name="Espaço Reservado para Conteúdo 2"/>
          <p:cNvSpPr>
            <a:spLocks noGrp="1"/>
          </p:cNvSpPr>
          <p:nvPr>
            <p:ph idx="1"/>
          </p:nvPr>
        </p:nvSpPr>
        <p:spPr>
          <a:xfrm>
            <a:off x="6443663" y="1052513"/>
            <a:ext cx="2700337" cy="4530725"/>
          </a:xfrm>
        </p:spPr>
        <p:txBody>
          <a:bodyPr/>
          <a:lstStyle/>
          <a:p>
            <a:pPr algn="ctr">
              <a:buFont typeface="Wingdings" pitchFamily="2" charset="2"/>
              <a:buNone/>
              <a:defRPr/>
            </a:pPr>
            <a:r>
              <a:rPr lang="pt-BR" sz="3600" dirty="0" smtClean="0">
                <a:solidFill>
                  <a:srgbClr val="990099"/>
                </a:solidFill>
              </a:rPr>
              <a:t>  Nos alimentos a energia é indicada por calorias (Cal) </a:t>
            </a:r>
          </a:p>
          <a:p>
            <a:pPr algn="ctr">
              <a:buFont typeface="Wingdings" pitchFamily="2" charset="2"/>
              <a:buNone/>
              <a:defRPr/>
            </a:pPr>
            <a:r>
              <a:rPr lang="pt-BR" sz="3600" dirty="0" smtClean="0">
                <a:solidFill>
                  <a:srgbClr val="990099"/>
                </a:solidFill>
              </a:rPr>
              <a:t>ou Joules (J).</a:t>
            </a:r>
          </a:p>
          <a:p>
            <a:pPr>
              <a:defRPr/>
            </a:pPr>
            <a:endParaRPr lang="pt-BR" sz="3600" dirty="0" smtClean="0">
              <a:solidFill>
                <a:srgbClr val="990099"/>
              </a:solidFill>
            </a:endParaRPr>
          </a:p>
          <a:p>
            <a:pPr>
              <a:defRPr/>
            </a:pPr>
            <a:endParaRPr lang="pt-BR" sz="3600" dirty="0">
              <a:solidFill>
                <a:srgbClr val="990099"/>
              </a:solidFill>
            </a:endParaRPr>
          </a:p>
        </p:txBody>
      </p:sp>
      <p:pic>
        <p:nvPicPr>
          <p:cNvPr id="6148" name="Picture 2" descr="http://tremdocerrado.com/2/images/stories/tremdocerrado/valores%20nutricionais.jpg"/>
          <p:cNvPicPr>
            <a:picLocks noChangeAspect="1" noChangeArrowheads="1"/>
          </p:cNvPicPr>
          <p:nvPr/>
        </p:nvPicPr>
        <p:blipFill>
          <a:blip r:embed="rId2" cstate="print">
            <a:lum bright="-20000" contrast="40000"/>
          </a:blip>
          <a:srcRect/>
          <a:stretch>
            <a:fillRect/>
          </a:stretch>
        </p:blipFill>
        <p:spPr bwMode="auto">
          <a:xfrm>
            <a:off x="106363" y="879475"/>
            <a:ext cx="6467475" cy="594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0"/>
            <a:ext cx="8229600" cy="908050"/>
          </a:xfrm>
        </p:spPr>
        <p:txBody>
          <a:bodyPr/>
          <a:lstStyle/>
          <a:p>
            <a:pPr algn="just">
              <a:defRPr/>
            </a:pPr>
            <a:r>
              <a:rPr lang="pt-BR" sz="1400" b="1" dirty="0" smtClean="0">
                <a:solidFill>
                  <a:srgbClr val="002060"/>
                </a:solidFill>
                <a:effectLst/>
                <a:latin typeface="Verdana" pitchFamily="34" charset="0"/>
              </a:rPr>
              <a:t>Respira</a:t>
            </a:r>
            <a:r>
              <a:rPr lang="pt-BR" sz="1400" b="1" dirty="0" smtClean="0">
                <a:solidFill>
                  <a:srgbClr val="002060"/>
                </a:solidFill>
                <a:effectLst/>
              </a:rPr>
              <a:t>ç</a:t>
            </a:r>
            <a:r>
              <a:rPr lang="pt-BR" sz="1400" b="1" dirty="0" smtClean="0">
                <a:solidFill>
                  <a:srgbClr val="002060"/>
                </a:solidFill>
                <a:effectLst/>
                <a:latin typeface="Verdana" pitchFamily="34" charset="0"/>
              </a:rPr>
              <a:t>ão Anaer</a:t>
            </a:r>
            <a:r>
              <a:rPr lang="pt-BR" sz="1400" b="1" dirty="0" smtClean="0">
                <a:solidFill>
                  <a:srgbClr val="002060"/>
                </a:solidFill>
                <a:effectLst/>
              </a:rPr>
              <a:t>ó</a:t>
            </a:r>
            <a:r>
              <a:rPr lang="pt-BR" sz="1400" b="1" dirty="0" smtClean="0">
                <a:solidFill>
                  <a:srgbClr val="002060"/>
                </a:solidFill>
                <a:effectLst/>
                <a:latin typeface="Verdana" pitchFamily="34" charset="0"/>
              </a:rPr>
              <a:t>bia com Utiliza</a:t>
            </a:r>
            <a:r>
              <a:rPr lang="pt-BR" sz="1400" b="1" dirty="0" smtClean="0">
                <a:solidFill>
                  <a:srgbClr val="002060"/>
                </a:solidFill>
                <a:effectLst/>
              </a:rPr>
              <a:t>ç</a:t>
            </a:r>
            <a:r>
              <a:rPr lang="pt-BR" sz="1400" b="1" dirty="0" smtClean="0">
                <a:solidFill>
                  <a:srgbClr val="002060"/>
                </a:solidFill>
                <a:effectLst/>
                <a:latin typeface="Verdana" pitchFamily="34" charset="0"/>
              </a:rPr>
              <a:t>ão de Nitratos, Sulfatos e Carbonatos</a:t>
            </a:r>
            <a:br>
              <a:rPr lang="pt-BR" sz="1400" b="1" dirty="0" smtClean="0">
                <a:solidFill>
                  <a:srgbClr val="002060"/>
                </a:solidFill>
                <a:effectLst/>
                <a:latin typeface="Verdana" pitchFamily="34" charset="0"/>
              </a:rPr>
            </a:br>
            <a:endParaRPr lang="pt-BR" sz="1400" dirty="0">
              <a:solidFill>
                <a:srgbClr val="002060"/>
              </a:solidFill>
            </a:endParaRPr>
          </a:p>
        </p:txBody>
      </p:sp>
      <p:pic>
        <p:nvPicPr>
          <p:cNvPr id="49155" name="Picture 2" descr="pseudomonas denitrificans Respiração Anaeróbia com Utilização de Nitratos, Sulfatos e Carbonatos">
            <a:hlinkClick r:id="rId2"/>
          </p:cNvPr>
          <p:cNvPicPr>
            <a:picLocks noChangeAspect="1" noChangeArrowheads="1"/>
          </p:cNvPicPr>
          <p:nvPr/>
        </p:nvPicPr>
        <p:blipFill>
          <a:blip r:embed="rId3" cstate="print"/>
          <a:srcRect/>
          <a:stretch>
            <a:fillRect/>
          </a:stretch>
        </p:blipFill>
        <p:spPr bwMode="auto">
          <a:xfrm>
            <a:off x="2916238" y="5084763"/>
            <a:ext cx="1800225" cy="1695450"/>
          </a:xfrm>
          <a:prstGeom prst="rect">
            <a:avLst/>
          </a:prstGeom>
          <a:noFill/>
          <a:ln w="9525">
            <a:noFill/>
            <a:miter lim="800000"/>
            <a:headEnd/>
            <a:tailEnd/>
          </a:ln>
        </p:spPr>
      </p:pic>
      <p:sp>
        <p:nvSpPr>
          <p:cNvPr id="49156" name="Retângulo 6"/>
          <p:cNvSpPr>
            <a:spLocks noChangeArrowheads="1"/>
          </p:cNvSpPr>
          <p:nvPr/>
        </p:nvSpPr>
        <p:spPr bwMode="auto">
          <a:xfrm>
            <a:off x="539750" y="517525"/>
            <a:ext cx="8353425" cy="4832350"/>
          </a:xfrm>
          <a:prstGeom prst="rect">
            <a:avLst/>
          </a:prstGeom>
          <a:noFill/>
          <a:ln w="9525">
            <a:noFill/>
            <a:miter lim="800000"/>
            <a:headEnd/>
            <a:tailEnd/>
          </a:ln>
        </p:spPr>
        <p:txBody>
          <a:bodyPr>
            <a:spAutoFit/>
          </a:bodyPr>
          <a:lstStyle/>
          <a:p>
            <a:pPr algn="just" eaLnBrk="0" hangingPunct="0"/>
            <a:r>
              <a:rPr lang="pt-BR" sz="1400">
                <a:solidFill>
                  <a:srgbClr val="002060"/>
                </a:solidFill>
                <a:latin typeface="Verdana" pitchFamily="34" charset="0"/>
              </a:rPr>
              <a:t>           Embora a</a:t>
            </a:r>
            <a:r>
              <a:rPr lang="pt-BR" sz="1400">
                <a:solidFill>
                  <a:srgbClr val="002060"/>
                </a:solidFill>
              </a:rPr>
              <a:t> </a:t>
            </a:r>
            <a:r>
              <a:rPr lang="pt-BR" sz="1400" b="1">
                <a:solidFill>
                  <a:srgbClr val="002060"/>
                </a:solidFill>
                <a:latin typeface="Verdana" pitchFamily="34" charset="0"/>
              </a:rPr>
              <a:t>Respira</a:t>
            </a:r>
            <a:r>
              <a:rPr lang="pt-BR" sz="1400" b="1">
                <a:solidFill>
                  <a:srgbClr val="002060"/>
                </a:solidFill>
              </a:rPr>
              <a:t>ç</a:t>
            </a:r>
            <a:r>
              <a:rPr lang="pt-BR" sz="1400" b="1">
                <a:solidFill>
                  <a:srgbClr val="002060"/>
                </a:solidFill>
                <a:latin typeface="Verdana" pitchFamily="34" charset="0"/>
              </a:rPr>
              <a:t>ão Aer</a:t>
            </a:r>
            <a:r>
              <a:rPr lang="pt-BR" sz="1400" b="1">
                <a:solidFill>
                  <a:srgbClr val="002060"/>
                </a:solidFill>
              </a:rPr>
              <a:t>ó</a:t>
            </a:r>
            <a:r>
              <a:rPr lang="pt-BR" sz="1400" b="1">
                <a:solidFill>
                  <a:srgbClr val="002060"/>
                </a:solidFill>
                <a:latin typeface="Verdana" pitchFamily="34" charset="0"/>
              </a:rPr>
              <a:t>bia</a:t>
            </a:r>
            <a:r>
              <a:rPr lang="pt-BR" sz="1400" b="1">
                <a:solidFill>
                  <a:srgbClr val="002060"/>
                </a:solidFill>
              </a:rPr>
              <a:t> </a:t>
            </a:r>
            <a:r>
              <a:rPr lang="pt-BR" sz="1400">
                <a:solidFill>
                  <a:srgbClr val="002060"/>
                </a:solidFill>
                <a:latin typeface="Verdana" pitchFamily="34" charset="0"/>
              </a:rPr>
              <a:t>seja</a:t>
            </a:r>
            <a:r>
              <a:rPr lang="pt-BR" sz="1400">
                <a:solidFill>
                  <a:srgbClr val="002060"/>
                </a:solidFill>
              </a:rPr>
              <a:t> </a:t>
            </a:r>
            <a:r>
              <a:rPr lang="pt-BR" sz="1400">
                <a:solidFill>
                  <a:srgbClr val="002060"/>
                </a:solidFill>
                <a:latin typeface="Verdana" pitchFamily="34" charset="0"/>
              </a:rPr>
              <a:t>mais usada entre os seres vivos, existem</a:t>
            </a:r>
            <a:r>
              <a:rPr lang="pt-BR" sz="1400">
                <a:solidFill>
                  <a:srgbClr val="002060"/>
                </a:solidFill>
              </a:rPr>
              <a:t> </a:t>
            </a:r>
            <a:r>
              <a:rPr lang="pt-BR" sz="1400">
                <a:solidFill>
                  <a:srgbClr val="002060"/>
                </a:solidFill>
                <a:latin typeface="Verdana" pitchFamily="34" charset="0"/>
              </a:rPr>
              <a:t>alguns que não utilizam oxigênio</a:t>
            </a:r>
            <a:r>
              <a:rPr lang="pt-BR" sz="1400">
                <a:solidFill>
                  <a:srgbClr val="002060"/>
                </a:solidFill>
              </a:rPr>
              <a:t> </a:t>
            </a:r>
            <a:r>
              <a:rPr lang="pt-BR" sz="1400">
                <a:solidFill>
                  <a:srgbClr val="002060"/>
                </a:solidFill>
                <a:latin typeface="Verdana" pitchFamily="34" charset="0"/>
              </a:rPr>
              <a:t>livre durante este processo, o que recebe o nome de</a:t>
            </a:r>
            <a:r>
              <a:rPr lang="pt-BR" sz="1400">
                <a:solidFill>
                  <a:srgbClr val="002060"/>
                </a:solidFill>
              </a:rPr>
              <a:t> </a:t>
            </a:r>
            <a:r>
              <a:rPr lang="pt-BR" sz="1400" b="1">
                <a:solidFill>
                  <a:srgbClr val="002060"/>
                </a:solidFill>
                <a:latin typeface="Verdana" pitchFamily="34" charset="0"/>
              </a:rPr>
              <a:t>Respira</a:t>
            </a:r>
            <a:r>
              <a:rPr lang="pt-BR" sz="1400" b="1">
                <a:solidFill>
                  <a:srgbClr val="002060"/>
                </a:solidFill>
              </a:rPr>
              <a:t>ç</a:t>
            </a:r>
            <a:r>
              <a:rPr lang="pt-BR" sz="1400" b="1">
                <a:solidFill>
                  <a:srgbClr val="002060"/>
                </a:solidFill>
                <a:latin typeface="Verdana" pitchFamily="34" charset="0"/>
              </a:rPr>
              <a:t>ão Anaer</a:t>
            </a:r>
            <a:r>
              <a:rPr lang="pt-BR" sz="1400" b="1">
                <a:solidFill>
                  <a:srgbClr val="002060"/>
                </a:solidFill>
              </a:rPr>
              <a:t>ó</a:t>
            </a:r>
            <a:r>
              <a:rPr lang="pt-BR" sz="1400" b="1">
                <a:solidFill>
                  <a:srgbClr val="002060"/>
                </a:solidFill>
                <a:latin typeface="Verdana" pitchFamily="34" charset="0"/>
              </a:rPr>
              <a:t>bia</a:t>
            </a:r>
            <a:r>
              <a:rPr lang="pt-BR" sz="1400">
                <a:solidFill>
                  <a:srgbClr val="002060"/>
                </a:solidFill>
                <a:latin typeface="Verdana" pitchFamily="34" charset="0"/>
              </a:rPr>
              <a:t>. Mas o que </a:t>
            </a:r>
            <a:r>
              <a:rPr lang="pt-BR" sz="1400">
                <a:solidFill>
                  <a:srgbClr val="002060"/>
                </a:solidFill>
              </a:rPr>
              <a:t>é</a:t>
            </a:r>
            <a:r>
              <a:rPr lang="pt-BR" sz="1400">
                <a:solidFill>
                  <a:srgbClr val="002060"/>
                </a:solidFill>
                <a:latin typeface="Verdana" pitchFamily="34" charset="0"/>
              </a:rPr>
              <a:t> Respira</a:t>
            </a:r>
            <a:r>
              <a:rPr lang="pt-BR" sz="1400">
                <a:solidFill>
                  <a:srgbClr val="002060"/>
                </a:solidFill>
              </a:rPr>
              <a:t>ç</a:t>
            </a:r>
            <a:r>
              <a:rPr lang="pt-BR" sz="1400">
                <a:solidFill>
                  <a:srgbClr val="002060"/>
                </a:solidFill>
                <a:latin typeface="Verdana" pitchFamily="34" charset="0"/>
              </a:rPr>
              <a:t>ão anaer</a:t>
            </a:r>
            <a:r>
              <a:rPr lang="pt-BR" sz="1400">
                <a:solidFill>
                  <a:srgbClr val="002060"/>
                </a:solidFill>
              </a:rPr>
              <a:t>ó</a:t>
            </a:r>
            <a:r>
              <a:rPr lang="pt-BR" sz="1400">
                <a:solidFill>
                  <a:srgbClr val="002060"/>
                </a:solidFill>
                <a:latin typeface="Verdana" pitchFamily="34" charset="0"/>
              </a:rPr>
              <a:t>bia, você sabe???</a:t>
            </a:r>
            <a:r>
              <a:rPr lang="pt-BR" sz="1400">
                <a:solidFill>
                  <a:srgbClr val="002060"/>
                </a:solidFill>
              </a:rPr>
              <a:t> </a:t>
            </a:r>
            <a:endParaRPr lang="pt-BR" sz="1400">
              <a:solidFill>
                <a:srgbClr val="002060"/>
              </a:solidFill>
              <a:latin typeface="Verdana" pitchFamily="34" charset="0"/>
            </a:endParaRPr>
          </a:p>
          <a:p>
            <a:pPr algn="just" eaLnBrk="0" hangingPunct="0"/>
            <a:r>
              <a:rPr lang="pt-BR" sz="1400">
                <a:solidFill>
                  <a:srgbClr val="002060"/>
                </a:solidFill>
              </a:rPr>
              <a:t>            </a:t>
            </a:r>
            <a:r>
              <a:rPr lang="pt-BR" sz="1400">
                <a:solidFill>
                  <a:srgbClr val="002060"/>
                </a:solidFill>
                <a:latin typeface="Verdana" pitchFamily="34" charset="0"/>
              </a:rPr>
              <a:t>Como j</a:t>
            </a:r>
            <a:r>
              <a:rPr lang="pt-BR" sz="1400">
                <a:solidFill>
                  <a:srgbClr val="002060"/>
                </a:solidFill>
              </a:rPr>
              <a:t>á</a:t>
            </a:r>
            <a:r>
              <a:rPr lang="pt-BR" sz="1400">
                <a:solidFill>
                  <a:srgbClr val="002060"/>
                </a:solidFill>
                <a:latin typeface="Verdana" pitchFamily="34" charset="0"/>
              </a:rPr>
              <a:t> foi dito a</a:t>
            </a:r>
            <a:r>
              <a:rPr lang="pt-BR" sz="1400">
                <a:solidFill>
                  <a:srgbClr val="002060"/>
                </a:solidFill>
              </a:rPr>
              <a:t> </a:t>
            </a:r>
            <a:r>
              <a:rPr lang="pt-BR" sz="1400">
                <a:solidFill>
                  <a:srgbClr val="002060"/>
                </a:solidFill>
                <a:latin typeface="Verdana" pitchFamily="34" charset="0"/>
              </a:rPr>
              <a:t>principal mas não </a:t>
            </a:r>
            <a:r>
              <a:rPr lang="pt-BR" sz="1400">
                <a:solidFill>
                  <a:srgbClr val="002060"/>
                </a:solidFill>
              </a:rPr>
              <a:t>ú</a:t>
            </a:r>
            <a:r>
              <a:rPr lang="pt-BR" sz="1400">
                <a:solidFill>
                  <a:srgbClr val="002060"/>
                </a:solidFill>
                <a:latin typeface="Verdana" pitchFamily="34" charset="0"/>
              </a:rPr>
              <a:t>nica</a:t>
            </a:r>
            <a:r>
              <a:rPr lang="pt-BR" sz="1400">
                <a:solidFill>
                  <a:srgbClr val="002060"/>
                </a:solidFill>
              </a:rPr>
              <a:t> </a:t>
            </a:r>
            <a:r>
              <a:rPr lang="pt-BR" sz="1400">
                <a:solidFill>
                  <a:srgbClr val="002060"/>
                </a:solidFill>
                <a:latin typeface="Verdana" pitchFamily="34" charset="0"/>
              </a:rPr>
              <a:t>diferen</a:t>
            </a:r>
            <a:r>
              <a:rPr lang="pt-BR" sz="1400">
                <a:solidFill>
                  <a:srgbClr val="002060"/>
                </a:solidFill>
              </a:rPr>
              <a:t>ç</a:t>
            </a:r>
            <a:r>
              <a:rPr lang="pt-BR" sz="1400">
                <a:solidFill>
                  <a:srgbClr val="002060"/>
                </a:solidFill>
                <a:latin typeface="Verdana" pitchFamily="34" charset="0"/>
              </a:rPr>
              <a:t>a entre a respira</a:t>
            </a:r>
            <a:r>
              <a:rPr lang="pt-BR" sz="1400">
                <a:solidFill>
                  <a:srgbClr val="002060"/>
                </a:solidFill>
              </a:rPr>
              <a:t>ç</a:t>
            </a:r>
            <a:r>
              <a:rPr lang="pt-BR" sz="1400">
                <a:solidFill>
                  <a:srgbClr val="002060"/>
                </a:solidFill>
                <a:latin typeface="Verdana" pitchFamily="34" charset="0"/>
              </a:rPr>
              <a:t>ão aer</a:t>
            </a:r>
            <a:r>
              <a:rPr lang="pt-BR" sz="1400">
                <a:solidFill>
                  <a:srgbClr val="002060"/>
                </a:solidFill>
              </a:rPr>
              <a:t>ó</a:t>
            </a:r>
            <a:r>
              <a:rPr lang="pt-BR" sz="1400">
                <a:solidFill>
                  <a:srgbClr val="002060"/>
                </a:solidFill>
                <a:latin typeface="Verdana" pitchFamily="34" charset="0"/>
              </a:rPr>
              <a:t>bia e a anaeróbia </a:t>
            </a:r>
            <a:r>
              <a:rPr lang="pt-BR" sz="1400">
                <a:solidFill>
                  <a:srgbClr val="002060"/>
                </a:solidFill>
              </a:rPr>
              <a:t>é</a:t>
            </a:r>
            <a:r>
              <a:rPr lang="pt-BR" sz="1400">
                <a:solidFill>
                  <a:srgbClr val="002060"/>
                </a:solidFill>
                <a:latin typeface="Verdana" pitchFamily="34" charset="0"/>
              </a:rPr>
              <a:t> que a primeira necessita de oxigênio do ambiente e a segunda não. O processo anaer</a:t>
            </a:r>
            <a:r>
              <a:rPr lang="pt-BR" sz="1400">
                <a:solidFill>
                  <a:srgbClr val="002060"/>
                </a:solidFill>
              </a:rPr>
              <a:t>ó</a:t>
            </a:r>
            <a:r>
              <a:rPr lang="pt-BR" sz="1400">
                <a:solidFill>
                  <a:srgbClr val="002060"/>
                </a:solidFill>
                <a:latin typeface="Verdana" pitchFamily="34" charset="0"/>
              </a:rPr>
              <a:t>bio</a:t>
            </a:r>
            <a:r>
              <a:rPr lang="pt-BR" sz="1400">
                <a:solidFill>
                  <a:srgbClr val="002060"/>
                </a:solidFill>
              </a:rPr>
              <a:t> </a:t>
            </a:r>
            <a:r>
              <a:rPr lang="pt-BR" sz="1400">
                <a:solidFill>
                  <a:srgbClr val="002060"/>
                </a:solidFill>
                <a:latin typeface="Verdana" pitchFamily="34" charset="0"/>
              </a:rPr>
              <a:t>pode ser</a:t>
            </a:r>
            <a:r>
              <a:rPr lang="pt-BR" sz="1400">
                <a:solidFill>
                  <a:srgbClr val="002060"/>
                </a:solidFill>
              </a:rPr>
              <a:t> </a:t>
            </a:r>
            <a:r>
              <a:rPr lang="pt-BR" sz="1400">
                <a:solidFill>
                  <a:srgbClr val="002060"/>
                </a:solidFill>
                <a:latin typeface="Verdana" pitchFamily="34" charset="0"/>
              </a:rPr>
              <a:t>praticado por algumas esp</a:t>
            </a:r>
            <a:r>
              <a:rPr lang="pt-BR" sz="1400">
                <a:solidFill>
                  <a:srgbClr val="002060"/>
                </a:solidFill>
              </a:rPr>
              <a:t>é</a:t>
            </a:r>
            <a:r>
              <a:rPr lang="pt-BR" sz="1400">
                <a:solidFill>
                  <a:srgbClr val="002060"/>
                </a:solidFill>
                <a:latin typeface="Verdana" pitchFamily="34" charset="0"/>
              </a:rPr>
              <a:t>cies de bact</a:t>
            </a:r>
            <a:r>
              <a:rPr lang="pt-BR" sz="1400">
                <a:solidFill>
                  <a:srgbClr val="002060"/>
                </a:solidFill>
              </a:rPr>
              <a:t>é</a:t>
            </a:r>
            <a:r>
              <a:rPr lang="pt-BR" sz="1400">
                <a:solidFill>
                  <a:srgbClr val="002060"/>
                </a:solidFill>
                <a:latin typeface="Verdana" pitchFamily="34" charset="0"/>
              </a:rPr>
              <a:t>rias</a:t>
            </a:r>
            <a:r>
              <a:rPr lang="pt-BR" sz="1400">
                <a:solidFill>
                  <a:srgbClr val="002060"/>
                </a:solidFill>
              </a:rPr>
              <a:t> </a:t>
            </a:r>
            <a:r>
              <a:rPr lang="pt-BR" sz="1400">
                <a:solidFill>
                  <a:srgbClr val="002060"/>
                </a:solidFill>
                <a:latin typeface="Verdana" pitchFamily="34" charset="0"/>
              </a:rPr>
              <a:t>que liberam a energia qu</a:t>
            </a:r>
            <a:r>
              <a:rPr lang="pt-BR" sz="1400">
                <a:solidFill>
                  <a:srgbClr val="002060"/>
                </a:solidFill>
              </a:rPr>
              <a:t>í</a:t>
            </a:r>
            <a:r>
              <a:rPr lang="pt-BR" sz="1400">
                <a:solidFill>
                  <a:srgbClr val="002060"/>
                </a:solidFill>
                <a:latin typeface="Verdana" pitchFamily="34" charset="0"/>
              </a:rPr>
              <a:t>mica dos alimentos.</a:t>
            </a:r>
          </a:p>
          <a:p>
            <a:pPr algn="just" eaLnBrk="0" hangingPunct="0"/>
            <a:r>
              <a:rPr lang="pt-BR" sz="1400">
                <a:solidFill>
                  <a:srgbClr val="002060"/>
                </a:solidFill>
                <a:latin typeface="Verdana" pitchFamily="34" charset="0"/>
              </a:rPr>
              <a:t>            Ele</a:t>
            </a:r>
            <a:r>
              <a:rPr lang="pt-BR" sz="1400">
                <a:solidFill>
                  <a:srgbClr val="002060"/>
                </a:solidFill>
              </a:rPr>
              <a:t> </a:t>
            </a:r>
            <a:r>
              <a:rPr lang="pt-BR" sz="1400">
                <a:solidFill>
                  <a:srgbClr val="002060"/>
                </a:solidFill>
                <a:latin typeface="Verdana" pitchFamily="34" charset="0"/>
              </a:rPr>
              <a:t>necessita de</a:t>
            </a:r>
            <a:r>
              <a:rPr lang="pt-BR" sz="1400">
                <a:solidFill>
                  <a:srgbClr val="002060"/>
                </a:solidFill>
              </a:rPr>
              <a:t> </a:t>
            </a:r>
            <a:r>
              <a:rPr lang="pt-BR" sz="1400" b="1">
                <a:solidFill>
                  <a:srgbClr val="002060"/>
                </a:solidFill>
                <a:latin typeface="Verdana" pitchFamily="34" charset="0"/>
              </a:rPr>
              <a:t>substâncias inorgânicas</a:t>
            </a:r>
            <a:r>
              <a:rPr lang="pt-BR" sz="1400" b="1">
                <a:solidFill>
                  <a:srgbClr val="002060"/>
                </a:solidFill>
              </a:rPr>
              <a:t> </a:t>
            </a:r>
            <a:r>
              <a:rPr lang="pt-BR" sz="1400">
                <a:solidFill>
                  <a:srgbClr val="002060"/>
                </a:solidFill>
                <a:latin typeface="Verdana" pitchFamily="34" charset="0"/>
              </a:rPr>
              <a:t>que tenham</a:t>
            </a:r>
            <a:r>
              <a:rPr lang="pt-BR" sz="1400">
                <a:solidFill>
                  <a:srgbClr val="002060"/>
                </a:solidFill>
              </a:rPr>
              <a:t> </a:t>
            </a:r>
            <a:r>
              <a:rPr lang="pt-BR" sz="1400" b="1">
                <a:solidFill>
                  <a:srgbClr val="002060"/>
                </a:solidFill>
                <a:latin typeface="Verdana" pitchFamily="34" charset="0"/>
              </a:rPr>
              <a:t>oxigênio</a:t>
            </a:r>
            <a:r>
              <a:rPr lang="pt-BR" sz="1400" b="1">
                <a:solidFill>
                  <a:srgbClr val="002060"/>
                </a:solidFill>
              </a:rPr>
              <a:t> </a:t>
            </a:r>
            <a:r>
              <a:rPr lang="pt-BR" sz="1400">
                <a:solidFill>
                  <a:srgbClr val="002060"/>
                </a:solidFill>
                <a:latin typeface="Verdana" pitchFamily="34" charset="0"/>
              </a:rPr>
              <a:t>em sua mol</a:t>
            </a:r>
            <a:r>
              <a:rPr lang="pt-BR" sz="1400">
                <a:solidFill>
                  <a:srgbClr val="002060"/>
                </a:solidFill>
              </a:rPr>
              <a:t>é</a:t>
            </a:r>
            <a:r>
              <a:rPr lang="pt-BR" sz="1400">
                <a:solidFill>
                  <a:srgbClr val="002060"/>
                </a:solidFill>
                <a:latin typeface="Verdana" pitchFamily="34" charset="0"/>
              </a:rPr>
              <a:t>cula. Preste aten</a:t>
            </a:r>
            <a:r>
              <a:rPr lang="pt-BR" sz="1400">
                <a:solidFill>
                  <a:srgbClr val="002060"/>
                </a:solidFill>
              </a:rPr>
              <a:t>ç</a:t>
            </a:r>
            <a:r>
              <a:rPr lang="pt-BR" sz="1400">
                <a:solidFill>
                  <a:srgbClr val="002060"/>
                </a:solidFill>
                <a:latin typeface="Verdana" pitchFamily="34" charset="0"/>
              </a:rPr>
              <a:t>ão, o fato de conter oxigênio na substância inorgânica não torna o processo aer</a:t>
            </a:r>
            <a:r>
              <a:rPr lang="pt-BR" sz="1400">
                <a:solidFill>
                  <a:srgbClr val="002060"/>
                </a:solidFill>
              </a:rPr>
              <a:t>ó</a:t>
            </a:r>
            <a:r>
              <a:rPr lang="pt-BR" sz="1400">
                <a:solidFill>
                  <a:srgbClr val="002060"/>
                </a:solidFill>
                <a:latin typeface="Verdana" pitchFamily="34" charset="0"/>
              </a:rPr>
              <a:t>bio, j</a:t>
            </a:r>
            <a:r>
              <a:rPr lang="pt-BR" sz="1400">
                <a:solidFill>
                  <a:srgbClr val="002060"/>
                </a:solidFill>
              </a:rPr>
              <a:t>á</a:t>
            </a:r>
            <a:r>
              <a:rPr lang="pt-BR" sz="1400">
                <a:solidFill>
                  <a:srgbClr val="002060"/>
                </a:solidFill>
                <a:latin typeface="Verdana" pitchFamily="34" charset="0"/>
              </a:rPr>
              <a:t> que este necessita de</a:t>
            </a:r>
            <a:r>
              <a:rPr lang="pt-BR" sz="1400">
                <a:solidFill>
                  <a:srgbClr val="002060"/>
                </a:solidFill>
              </a:rPr>
              <a:t> </a:t>
            </a:r>
            <a:r>
              <a:rPr lang="pt-BR" sz="1400" u="sng">
                <a:solidFill>
                  <a:srgbClr val="002060"/>
                </a:solidFill>
                <a:latin typeface="Verdana" pitchFamily="34" charset="0"/>
              </a:rPr>
              <a:t>oxigênio</a:t>
            </a:r>
            <a:r>
              <a:rPr lang="pt-BR" sz="1400">
                <a:solidFill>
                  <a:srgbClr val="002060"/>
                </a:solidFill>
              </a:rPr>
              <a:t> </a:t>
            </a:r>
            <a:r>
              <a:rPr lang="pt-BR" sz="1400" u="sng">
                <a:solidFill>
                  <a:srgbClr val="002060"/>
                </a:solidFill>
                <a:latin typeface="Verdana" pitchFamily="34" charset="0"/>
              </a:rPr>
              <a:t>livre</a:t>
            </a:r>
            <a:r>
              <a:rPr lang="pt-BR" sz="1400">
                <a:solidFill>
                  <a:srgbClr val="002060"/>
                </a:solidFill>
                <a:latin typeface="Verdana" pitchFamily="34" charset="0"/>
              </a:rPr>
              <a:t>.</a:t>
            </a:r>
          </a:p>
          <a:p>
            <a:pPr algn="just" eaLnBrk="0" hangingPunct="0"/>
            <a:r>
              <a:rPr lang="pt-BR" sz="1400">
                <a:solidFill>
                  <a:srgbClr val="002060"/>
                </a:solidFill>
              </a:rPr>
              <a:t>            </a:t>
            </a:r>
            <a:r>
              <a:rPr lang="pt-BR" sz="1400">
                <a:solidFill>
                  <a:srgbClr val="002060"/>
                </a:solidFill>
                <a:latin typeface="Verdana" pitchFamily="34" charset="0"/>
              </a:rPr>
              <a:t>Essas substâncias podem ser</a:t>
            </a:r>
            <a:r>
              <a:rPr lang="pt-BR" sz="1400" b="1">
                <a:solidFill>
                  <a:srgbClr val="002060"/>
                </a:solidFill>
              </a:rPr>
              <a:t> </a:t>
            </a:r>
            <a:r>
              <a:rPr lang="pt-BR" sz="1400" b="1">
                <a:solidFill>
                  <a:srgbClr val="002060"/>
                </a:solidFill>
                <a:latin typeface="Verdana" pitchFamily="34" charset="0"/>
              </a:rPr>
              <a:t>nitratos</a:t>
            </a:r>
            <a:r>
              <a:rPr lang="pt-BR" sz="1400">
                <a:solidFill>
                  <a:srgbClr val="002060"/>
                </a:solidFill>
                <a:latin typeface="Verdana" pitchFamily="34" charset="0"/>
              </a:rPr>
              <a:t>,</a:t>
            </a:r>
            <a:r>
              <a:rPr lang="pt-BR" sz="1400">
                <a:solidFill>
                  <a:srgbClr val="002060"/>
                </a:solidFill>
              </a:rPr>
              <a:t> </a:t>
            </a:r>
            <a:r>
              <a:rPr lang="pt-BR" sz="1400" b="1">
                <a:solidFill>
                  <a:srgbClr val="002060"/>
                </a:solidFill>
                <a:latin typeface="Verdana" pitchFamily="34" charset="0"/>
              </a:rPr>
              <a:t>sulfatos</a:t>
            </a:r>
            <a:r>
              <a:rPr lang="pt-BR" sz="1400">
                <a:solidFill>
                  <a:srgbClr val="002060"/>
                </a:solidFill>
              </a:rPr>
              <a:t> </a:t>
            </a:r>
            <a:r>
              <a:rPr lang="pt-BR" sz="1400">
                <a:solidFill>
                  <a:srgbClr val="002060"/>
                </a:solidFill>
                <a:latin typeface="Verdana" pitchFamily="34" charset="0"/>
              </a:rPr>
              <a:t>ou</a:t>
            </a:r>
            <a:r>
              <a:rPr lang="pt-BR" sz="1400">
                <a:solidFill>
                  <a:srgbClr val="002060"/>
                </a:solidFill>
              </a:rPr>
              <a:t> </a:t>
            </a:r>
            <a:r>
              <a:rPr lang="pt-BR" sz="1400" b="1">
                <a:solidFill>
                  <a:srgbClr val="002060"/>
                </a:solidFill>
                <a:latin typeface="Verdana" pitchFamily="34" charset="0"/>
              </a:rPr>
              <a:t>carbonatos</a:t>
            </a:r>
            <a:r>
              <a:rPr lang="pt-BR" sz="1400">
                <a:solidFill>
                  <a:srgbClr val="002060"/>
                </a:solidFill>
                <a:latin typeface="Verdana" pitchFamily="34" charset="0"/>
              </a:rPr>
              <a:t>. </a:t>
            </a:r>
          </a:p>
          <a:p>
            <a:pPr algn="just" eaLnBrk="0" hangingPunct="0"/>
            <a:r>
              <a:rPr lang="pt-BR" sz="1400">
                <a:solidFill>
                  <a:srgbClr val="002060"/>
                </a:solidFill>
                <a:latin typeface="Verdana" pitchFamily="34" charset="0"/>
              </a:rPr>
              <a:t>         Confira um exemplo de rea</a:t>
            </a:r>
            <a:r>
              <a:rPr lang="pt-BR" sz="1400">
                <a:solidFill>
                  <a:srgbClr val="002060"/>
                </a:solidFill>
              </a:rPr>
              <a:t>ç</a:t>
            </a:r>
            <a:r>
              <a:rPr lang="pt-BR" sz="1400">
                <a:solidFill>
                  <a:srgbClr val="002060"/>
                </a:solidFill>
                <a:latin typeface="Verdana" pitchFamily="34" charset="0"/>
              </a:rPr>
              <a:t>ão de respira</a:t>
            </a:r>
            <a:r>
              <a:rPr lang="pt-BR" sz="1400">
                <a:solidFill>
                  <a:srgbClr val="002060"/>
                </a:solidFill>
              </a:rPr>
              <a:t>ç</a:t>
            </a:r>
            <a:r>
              <a:rPr lang="pt-BR" sz="1400">
                <a:solidFill>
                  <a:srgbClr val="002060"/>
                </a:solidFill>
                <a:latin typeface="Verdana" pitchFamily="34" charset="0"/>
              </a:rPr>
              <a:t>ão aer</a:t>
            </a:r>
            <a:r>
              <a:rPr lang="pt-BR" sz="1400">
                <a:solidFill>
                  <a:srgbClr val="002060"/>
                </a:solidFill>
              </a:rPr>
              <a:t>ó</a:t>
            </a:r>
            <a:r>
              <a:rPr lang="pt-BR" sz="1400">
                <a:solidFill>
                  <a:srgbClr val="002060"/>
                </a:solidFill>
                <a:latin typeface="Verdana" pitchFamily="34" charset="0"/>
              </a:rPr>
              <a:t>bia onde </a:t>
            </a:r>
            <a:r>
              <a:rPr lang="pt-BR" sz="1400">
                <a:solidFill>
                  <a:srgbClr val="002060"/>
                </a:solidFill>
              </a:rPr>
              <a:t>é</a:t>
            </a:r>
            <a:r>
              <a:rPr lang="pt-BR" sz="1400">
                <a:solidFill>
                  <a:srgbClr val="002060"/>
                </a:solidFill>
                <a:latin typeface="Verdana" pitchFamily="34" charset="0"/>
              </a:rPr>
              <a:t> utilizado o nitrato:</a:t>
            </a:r>
          </a:p>
          <a:p>
            <a:pPr algn="just" eaLnBrk="0" hangingPunct="0"/>
            <a:r>
              <a:rPr lang="pt-BR" sz="1400">
                <a:solidFill>
                  <a:srgbClr val="002060"/>
                </a:solidFill>
              </a:rPr>
              <a:t> </a:t>
            </a:r>
            <a:endParaRPr lang="pt-BR" sz="1400">
              <a:solidFill>
                <a:srgbClr val="002060"/>
              </a:solidFill>
              <a:latin typeface="Verdana" pitchFamily="34" charset="0"/>
            </a:endParaRPr>
          </a:p>
          <a:p>
            <a:pPr algn="just" eaLnBrk="0" hangingPunct="0"/>
            <a:r>
              <a:rPr lang="pt-BR" sz="1400">
                <a:solidFill>
                  <a:srgbClr val="002060"/>
                </a:solidFill>
              </a:rPr>
              <a:t> </a:t>
            </a:r>
            <a:r>
              <a:rPr lang="pt-BR" sz="1400">
                <a:solidFill>
                  <a:srgbClr val="002060"/>
                </a:solidFill>
                <a:latin typeface="Verdana" pitchFamily="34" charset="0"/>
                <a:hlinkClick r:id="rId4"/>
              </a:rPr>
              <a:t>  </a:t>
            </a:r>
            <a:endParaRPr lang="pt-BR" sz="1400">
              <a:solidFill>
                <a:srgbClr val="002060"/>
              </a:solidFill>
              <a:latin typeface="Verdana" pitchFamily="34" charset="0"/>
            </a:endParaRPr>
          </a:p>
          <a:p>
            <a:pPr algn="just" eaLnBrk="0" hangingPunct="0"/>
            <a:endParaRPr lang="pt-BR" sz="1400">
              <a:solidFill>
                <a:srgbClr val="002060"/>
              </a:solidFill>
              <a:latin typeface="Verdana" pitchFamily="34" charset="0"/>
            </a:endParaRPr>
          </a:p>
          <a:p>
            <a:pPr algn="just" eaLnBrk="0" hangingPunct="0"/>
            <a:endParaRPr lang="pt-BR" sz="1400">
              <a:solidFill>
                <a:srgbClr val="002060"/>
              </a:solidFill>
              <a:latin typeface="Verdana" pitchFamily="34" charset="0"/>
            </a:endParaRPr>
          </a:p>
          <a:p>
            <a:pPr algn="just" eaLnBrk="0" hangingPunct="0"/>
            <a:endParaRPr lang="pt-BR" sz="1400">
              <a:solidFill>
                <a:srgbClr val="002060"/>
              </a:solidFill>
              <a:latin typeface="Verdana" pitchFamily="34" charset="0"/>
            </a:endParaRPr>
          </a:p>
          <a:p>
            <a:pPr algn="just" eaLnBrk="0" hangingPunct="0"/>
            <a:endParaRPr lang="pt-BR" sz="1400">
              <a:solidFill>
                <a:srgbClr val="002060"/>
              </a:solidFill>
              <a:latin typeface="Verdana" pitchFamily="34" charset="0"/>
            </a:endParaRPr>
          </a:p>
          <a:p>
            <a:pPr algn="just" eaLnBrk="0" hangingPunct="0"/>
            <a:endParaRPr lang="pt-BR" sz="1400">
              <a:solidFill>
                <a:srgbClr val="002060"/>
              </a:solidFill>
              <a:latin typeface="Verdana" pitchFamily="34" charset="0"/>
            </a:endParaRPr>
          </a:p>
          <a:p>
            <a:pPr algn="just" eaLnBrk="0" hangingPunct="0"/>
            <a:r>
              <a:rPr lang="pt-BR" sz="1400">
                <a:solidFill>
                  <a:srgbClr val="002060"/>
                </a:solidFill>
              </a:rPr>
              <a:t>        </a:t>
            </a:r>
            <a:r>
              <a:rPr lang="pt-BR" sz="1400">
                <a:solidFill>
                  <a:srgbClr val="002060"/>
                </a:solidFill>
                <a:latin typeface="Verdana" pitchFamily="34" charset="0"/>
              </a:rPr>
              <a:t>O nitrato </a:t>
            </a:r>
            <a:r>
              <a:rPr lang="pt-BR" sz="1400">
                <a:solidFill>
                  <a:srgbClr val="002060"/>
                </a:solidFill>
              </a:rPr>
              <a:t>é</a:t>
            </a:r>
            <a:r>
              <a:rPr lang="pt-BR" sz="1400">
                <a:solidFill>
                  <a:srgbClr val="002060"/>
                </a:solidFill>
                <a:latin typeface="Verdana" pitchFamily="34" charset="0"/>
              </a:rPr>
              <a:t> usado no processo de respira</a:t>
            </a:r>
            <a:r>
              <a:rPr lang="pt-BR" sz="1400">
                <a:solidFill>
                  <a:srgbClr val="002060"/>
                </a:solidFill>
              </a:rPr>
              <a:t>ç</a:t>
            </a:r>
            <a:r>
              <a:rPr lang="pt-BR" sz="1400">
                <a:solidFill>
                  <a:srgbClr val="002060"/>
                </a:solidFill>
                <a:latin typeface="Verdana" pitchFamily="34" charset="0"/>
              </a:rPr>
              <a:t>ão anaer</a:t>
            </a:r>
            <a:r>
              <a:rPr lang="pt-BR" sz="1400">
                <a:solidFill>
                  <a:srgbClr val="002060"/>
                </a:solidFill>
              </a:rPr>
              <a:t>ó</a:t>
            </a:r>
            <a:r>
              <a:rPr lang="pt-BR" sz="1400">
                <a:solidFill>
                  <a:srgbClr val="002060"/>
                </a:solidFill>
                <a:latin typeface="Verdana" pitchFamily="34" charset="0"/>
              </a:rPr>
              <a:t>bio de bact</a:t>
            </a:r>
            <a:r>
              <a:rPr lang="pt-BR" sz="1400">
                <a:solidFill>
                  <a:srgbClr val="002060"/>
                </a:solidFill>
              </a:rPr>
              <a:t>é</a:t>
            </a:r>
            <a:r>
              <a:rPr lang="pt-BR" sz="1400">
                <a:solidFill>
                  <a:srgbClr val="002060"/>
                </a:solidFill>
                <a:latin typeface="Verdana" pitchFamily="34" charset="0"/>
              </a:rPr>
              <a:t>rias conhecidas como desnitrificantes do solo. Um exemplo </a:t>
            </a:r>
            <a:r>
              <a:rPr lang="pt-BR" sz="1400">
                <a:solidFill>
                  <a:srgbClr val="002060"/>
                </a:solidFill>
              </a:rPr>
              <a:t>é</a:t>
            </a:r>
            <a:r>
              <a:rPr lang="pt-BR" sz="1400">
                <a:solidFill>
                  <a:srgbClr val="002060"/>
                </a:solidFill>
                <a:latin typeface="Verdana" pitchFamily="34" charset="0"/>
              </a:rPr>
              <a:t> a esp</a:t>
            </a:r>
            <a:r>
              <a:rPr lang="pt-BR" sz="1400">
                <a:solidFill>
                  <a:srgbClr val="002060"/>
                </a:solidFill>
              </a:rPr>
              <a:t>é</a:t>
            </a:r>
            <a:r>
              <a:rPr lang="pt-BR" sz="1400">
                <a:solidFill>
                  <a:srgbClr val="002060"/>
                </a:solidFill>
                <a:latin typeface="Verdana" pitchFamily="34" charset="0"/>
              </a:rPr>
              <a:t>cie</a:t>
            </a:r>
            <a:r>
              <a:rPr lang="pt-BR" sz="1400">
                <a:solidFill>
                  <a:srgbClr val="002060"/>
                </a:solidFill>
              </a:rPr>
              <a:t> </a:t>
            </a:r>
            <a:r>
              <a:rPr lang="pt-BR" sz="1400" i="1">
                <a:solidFill>
                  <a:srgbClr val="002060"/>
                </a:solidFill>
                <a:latin typeface="Verdana" pitchFamily="34" charset="0"/>
              </a:rPr>
              <a:t>Pseudomonas denitrificans</a:t>
            </a:r>
            <a:r>
              <a:rPr lang="pt-BR" sz="1400" i="1">
                <a:solidFill>
                  <a:srgbClr val="002060"/>
                </a:solidFill>
              </a:rPr>
              <a:t> </a:t>
            </a:r>
            <a:r>
              <a:rPr lang="pt-BR" sz="1400">
                <a:solidFill>
                  <a:srgbClr val="002060"/>
                </a:solidFill>
                <a:latin typeface="Verdana" pitchFamily="34" charset="0"/>
              </a:rPr>
              <a:t>que participa do ciclo no nitrogênio</a:t>
            </a:r>
            <a:r>
              <a:rPr lang="pt-BR" sz="1400" i="1">
                <a:solidFill>
                  <a:srgbClr val="002060"/>
                </a:solidFill>
                <a:latin typeface="Verdana" pitchFamily="34" charset="0"/>
              </a:rPr>
              <a:t>.</a:t>
            </a:r>
            <a:endParaRPr lang="pt-BR" sz="1400">
              <a:solidFill>
                <a:srgbClr val="002060"/>
              </a:solidFill>
            </a:endParaRPr>
          </a:p>
        </p:txBody>
      </p:sp>
      <p:sp>
        <p:nvSpPr>
          <p:cNvPr id="49157" name="Retângulo 7"/>
          <p:cNvSpPr>
            <a:spLocks noChangeArrowheads="1"/>
          </p:cNvSpPr>
          <p:nvPr/>
        </p:nvSpPr>
        <p:spPr bwMode="auto">
          <a:xfrm>
            <a:off x="4787900" y="5661025"/>
            <a:ext cx="3671888" cy="369888"/>
          </a:xfrm>
          <a:prstGeom prst="rect">
            <a:avLst/>
          </a:prstGeom>
          <a:noFill/>
          <a:ln w="9525">
            <a:noFill/>
            <a:miter lim="800000"/>
            <a:headEnd/>
            <a:tailEnd/>
          </a:ln>
        </p:spPr>
        <p:txBody>
          <a:bodyPr>
            <a:spAutoFit/>
          </a:bodyPr>
          <a:lstStyle/>
          <a:p>
            <a:pPr algn="just" eaLnBrk="0" hangingPunct="0"/>
            <a:r>
              <a:rPr lang="pt-BR" i="1">
                <a:solidFill>
                  <a:srgbClr val="002060"/>
                </a:solidFill>
                <a:latin typeface="Verdana" pitchFamily="34" charset="0"/>
              </a:rPr>
              <a:t>Pseudomonas  denitrifican</a:t>
            </a:r>
            <a:endParaRPr lang="pt-BR">
              <a:solidFill>
                <a:srgbClr val="002060"/>
              </a:solidFill>
              <a:latin typeface="Verdana" pitchFamily="34" charset="0"/>
            </a:endParaRPr>
          </a:p>
        </p:txBody>
      </p:sp>
      <p:sp>
        <p:nvSpPr>
          <p:cNvPr id="49158" name="Retângulo 9"/>
          <p:cNvSpPr>
            <a:spLocks noChangeArrowheads="1"/>
          </p:cNvSpPr>
          <p:nvPr/>
        </p:nvSpPr>
        <p:spPr bwMode="auto">
          <a:xfrm>
            <a:off x="0" y="6021388"/>
            <a:ext cx="2700338" cy="600075"/>
          </a:xfrm>
          <a:prstGeom prst="rect">
            <a:avLst/>
          </a:prstGeom>
          <a:noFill/>
          <a:ln w="9525">
            <a:noFill/>
            <a:miter lim="800000"/>
            <a:headEnd/>
            <a:tailEnd/>
          </a:ln>
        </p:spPr>
        <p:txBody>
          <a:bodyPr>
            <a:spAutoFit/>
          </a:bodyPr>
          <a:lstStyle/>
          <a:p>
            <a:r>
              <a:rPr lang="pt-BR" sz="1100">
                <a:solidFill>
                  <a:srgbClr val="92D050"/>
                </a:solidFill>
              </a:rPr>
              <a:t>http://www.essaseoutras.xpg.com.br/respiracao-anaerobica-com-utilizacao-de-nitratos-sulfatos-carbonatos/</a:t>
            </a:r>
          </a:p>
        </p:txBody>
      </p:sp>
      <p:pic>
        <p:nvPicPr>
          <p:cNvPr id="49159" name="Picture 3" descr="respiracao anaerobia 2 Respiração Anaeróbia com Utilização de Nitratos, Sulfatos e Carbonatos">
            <a:hlinkClick r:id="rId4"/>
          </p:cNvPr>
          <p:cNvPicPr>
            <a:picLocks noChangeAspect="1" noChangeArrowheads="1"/>
          </p:cNvPicPr>
          <p:nvPr/>
        </p:nvPicPr>
        <p:blipFill>
          <a:blip r:embed="rId5" cstate="print"/>
          <a:srcRect/>
          <a:stretch>
            <a:fillRect/>
          </a:stretch>
        </p:blipFill>
        <p:spPr bwMode="auto">
          <a:xfrm>
            <a:off x="1042988" y="3213100"/>
            <a:ext cx="72009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20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fade">
                                      <p:cBhvr>
                                        <p:cTn id="12" dur="20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fade">
                                      <p:cBhvr>
                                        <p:cTn id="17" dur="2000"/>
                                        <p:tgtEl>
                                          <p:spTgt spid="49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fade">
                                      <p:cBhvr>
                                        <p:cTn id="22" dur="2000"/>
                                        <p:tgtEl>
                                          <p:spTgt spid="49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6">
                                            <p:txEl>
                                              <p:pRg st="4" end="4"/>
                                            </p:txEl>
                                          </p:spTgt>
                                        </p:tgtEl>
                                        <p:attrNameLst>
                                          <p:attrName>style.visibility</p:attrName>
                                        </p:attrNameLst>
                                      </p:cBhvr>
                                      <p:to>
                                        <p:strVal val="visible"/>
                                      </p:to>
                                    </p:set>
                                    <p:animEffect transition="in" filter="fade">
                                      <p:cBhvr>
                                        <p:cTn id="27" dur="2000"/>
                                        <p:tgtEl>
                                          <p:spTgt spid="491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9159"/>
                                        </p:tgtEl>
                                        <p:attrNameLst>
                                          <p:attrName>style.visibility</p:attrName>
                                        </p:attrNameLst>
                                      </p:cBhvr>
                                      <p:to>
                                        <p:strVal val="visible"/>
                                      </p:to>
                                    </p:set>
                                    <p:animEffect transition="in" filter="wipe(down)">
                                      <p:cBhvr>
                                        <p:cTn id="32" dur="500"/>
                                        <p:tgtEl>
                                          <p:spTgt spid="49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156">
                                            <p:txEl>
                                              <p:pRg st="12" end="12"/>
                                            </p:txEl>
                                          </p:spTgt>
                                        </p:tgtEl>
                                        <p:attrNameLst>
                                          <p:attrName>style.visibility</p:attrName>
                                        </p:attrNameLst>
                                      </p:cBhvr>
                                      <p:to>
                                        <p:strVal val="visible"/>
                                      </p:to>
                                    </p:set>
                                    <p:animEffect transition="in" filter="fade">
                                      <p:cBhvr>
                                        <p:cTn id="37" dur="2000"/>
                                        <p:tgtEl>
                                          <p:spTgt spid="4915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9155"/>
                                        </p:tgtEl>
                                        <p:attrNameLst>
                                          <p:attrName>style.visibility</p:attrName>
                                        </p:attrNameLst>
                                      </p:cBhvr>
                                      <p:to>
                                        <p:strVal val="visible"/>
                                      </p:to>
                                    </p:set>
                                    <p:animEffect transition="in" filter="wipe(down)">
                                      <p:cBhvr>
                                        <p:cTn id="42" dur="500"/>
                                        <p:tgtEl>
                                          <p:spTgt spid="4915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9157"/>
                                        </p:tgtEl>
                                        <p:attrNameLst>
                                          <p:attrName>style.visibility</p:attrName>
                                        </p:attrNameLst>
                                      </p:cBhvr>
                                      <p:to>
                                        <p:strVal val="visible"/>
                                      </p:to>
                                    </p:set>
                                    <p:animEffect transition="in" filter="wipe(down)">
                                      <p:cBhvr>
                                        <p:cTn id="45"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P spid="491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pt-BR" dirty="0" smtClean="0"/>
              <a:t>Fermentações</a:t>
            </a:r>
          </a:p>
        </p:txBody>
      </p:sp>
      <p:sp>
        <p:nvSpPr>
          <p:cNvPr id="12291" name="Rectangle 3"/>
          <p:cNvSpPr>
            <a:spLocks noGrp="1" noChangeArrowheads="1"/>
          </p:cNvSpPr>
          <p:nvPr>
            <p:ph type="body" idx="1"/>
          </p:nvPr>
        </p:nvSpPr>
        <p:spPr>
          <a:xfrm>
            <a:off x="357188" y="4572000"/>
            <a:ext cx="8229600" cy="1368425"/>
          </a:xfrm>
        </p:spPr>
        <p:txBody>
          <a:bodyPr/>
          <a:lstStyle/>
          <a:p>
            <a:pPr algn="ctr" eaLnBrk="1" hangingPunct="1">
              <a:buFont typeface="Wingdings" pitchFamily="2" charset="2"/>
              <a:buNone/>
              <a:defRPr/>
            </a:pPr>
            <a:r>
              <a:rPr lang="pt-BR" sz="2800" dirty="0" smtClean="0">
                <a:solidFill>
                  <a:srgbClr val="FFFF00"/>
                </a:solidFill>
              </a:rPr>
              <a:t>Equação resumida:</a:t>
            </a:r>
          </a:p>
          <a:p>
            <a:pPr algn="ctr" eaLnBrk="1" hangingPunct="1">
              <a:buFont typeface="Wingdings" pitchFamily="2" charset="2"/>
              <a:buNone/>
              <a:defRPr/>
            </a:pPr>
            <a:r>
              <a:rPr lang="pt-BR" sz="2800" dirty="0" smtClean="0">
                <a:solidFill>
                  <a:srgbClr val="FFFF00"/>
                </a:solidFill>
              </a:rPr>
              <a:t>C</a:t>
            </a:r>
            <a:r>
              <a:rPr lang="pt-BR" sz="2800" baseline="-25000" dirty="0" smtClean="0">
                <a:solidFill>
                  <a:srgbClr val="FFFF00"/>
                </a:solidFill>
              </a:rPr>
              <a:t>6</a:t>
            </a:r>
            <a:r>
              <a:rPr lang="pt-BR" sz="2800" dirty="0" smtClean="0">
                <a:solidFill>
                  <a:srgbClr val="FFFF00"/>
                </a:solidFill>
              </a:rPr>
              <a:t>H</a:t>
            </a:r>
            <a:r>
              <a:rPr lang="pt-BR" sz="2800" baseline="-25000" dirty="0" smtClean="0">
                <a:solidFill>
                  <a:srgbClr val="FFFF00"/>
                </a:solidFill>
              </a:rPr>
              <a:t>12</a:t>
            </a:r>
            <a:r>
              <a:rPr lang="pt-BR" sz="2800" dirty="0" smtClean="0">
                <a:solidFill>
                  <a:srgbClr val="FFFF00"/>
                </a:solidFill>
              </a:rPr>
              <a:t>O</a:t>
            </a:r>
            <a:r>
              <a:rPr lang="pt-BR" sz="2800" baseline="-25000" dirty="0" smtClean="0">
                <a:solidFill>
                  <a:srgbClr val="FFFF00"/>
                </a:solidFill>
              </a:rPr>
              <a:t>6</a:t>
            </a:r>
            <a:r>
              <a:rPr lang="pt-BR" sz="2800" dirty="0" smtClean="0">
                <a:solidFill>
                  <a:srgbClr val="FFFF00"/>
                </a:solidFill>
              </a:rPr>
              <a:t> </a:t>
            </a:r>
            <a:r>
              <a:rPr lang="pt-BR" sz="2800" dirty="0" smtClean="0">
                <a:solidFill>
                  <a:srgbClr val="FFFF00"/>
                </a:solidFill>
                <a:cs typeface="Arial" charset="0"/>
              </a:rPr>
              <a:t>→ 2 C</a:t>
            </a:r>
            <a:r>
              <a:rPr lang="pt-BR" sz="2800" baseline="-25000" dirty="0" smtClean="0">
                <a:solidFill>
                  <a:srgbClr val="FFFF00"/>
                </a:solidFill>
                <a:cs typeface="Arial" charset="0"/>
              </a:rPr>
              <a:t>3</a:t>
            </a:r>
            <a:r>
              <a:rPr lang="pt-BR" sz="2800" dirty="0" smtClean="0">
                <a:solidFill>
                  <a:srgbClr val="FFFF00"/>
                </a:solidFill>
                <a:cs typeface="Arial" charset="0"/>
              </a:rPr>
              <a:t>H</a:t>
            </a:r>
            <a:r>
              <a:rPr lang="pt-BR" sz="2800" baseline="-25000" dirty="0" smtClean="0">
                <a:solidFill>
                  <a:srgbClr val="FFFF00"/>
                </a:solidFill>
                <a:cs typeface="Arial" charset="0"/>
              </a:rPr>
              <a:t>6</a:t>
            </a:r>
            <a:r>
              <a:rPr lang="pt-BR" sz="2800" dirty="0" smtClean="0">
                <a:solidFill>
                  <a:srgbClr val="FFFF00"/>
                </a:solidFill>
                <a:cs typeface="Arial" charset="0"/>
              </a:rPr>
              <a:t>O</a:t>
            </a:r>
            <a:r>
              <a:rPr lang="pt-BR" sz="2800" baseline="-25000" dirty="0" smtClean="0">
                <a:solidFill>
                  <a:srgbClr val="FFFF00"/>
                </a:solidFill>
                <a:cs typeface="Arial" charset="0"/>
              </a:rPr>
              <a:t>3</a:t>
            </a:r>
            <a:r>
              <a:rPr lang="pt-BR" sz="2800" dirty="0" smtClean="0">
                <a:solidFill>
                  <a:srgbClr val="FFFF00"/>
                </a:solidFill>
                <a:cs typeface="Arial" charset="0"/>
              </a:rPr>
              <a:t> (ácido láctico)</a:t>
            </a:r>
          </a:p>
          <a:p>
            <a:pPr eaLnBrk="1" hangingPunct="1">
              <a:buFont typeface="Wingdings" pitchFamily="2" charset="2"/>
              <a:buNone/>
              <a:defRPr/>
            </a:pPr>
            <a:endParaRPr lang="pt-BR" sz="2800" dirty="0" smtClean="0">
              <a:solidFill>
                <a:srgbClr val="FFFF00"/>
              </a:solidFill>
              <a:cs typeface="Arial" charset="0"/>
            </a:endParaRPr>
          </a:p>
        </p:txBody>
      </p:sp>
      <p:pic>
        <p:nvPicPr>
          <p:cNvPr id="50180" name="Picture 4"/>
          <p:cNvPicPr>
            <a:picLocks noChangeAspect="1" noChangeArrowheads="1"/>
          </p:cNvPicPr>
          <p:nvPr/>
        </p:nvPicPr>
        <p:blipFill>
          <a:blip r:embed="rId2" cstate="print"/>
          <a:srcRect/>
          <a:stretch>
            <a:fillRect/>
          </a:stretch>
        </p:blipFill>
        <p:spPr bwMode="auto">
          <a:xfrm>
            <a:off x="285750" y="2357438"/>
            <a:ext cx="8642350" cy="2035175"/>
          </a:xfrm>
          <a:prstGeom prst="rect">
            <a:avLst/>
          </a:prstGeom>
          <a:noFill/>
          <a:ln w="9525">
            <a:noFill/>
            <a:miter lim="800000"/>
            <a:headEnd/>
            <a:tailEnd/>
          </a:ln>
        </p:spPr>
      </p:pic>
      <p:sp>
        <p:nvSpPr>
          <p:cNvPr id="50181" name="Text Box 8"/>
          <p:cNvSpPr txBox="1">
            <a:spLocks noChangeArrowheads="1"/>
          </p:cNvSpPr>
          <p:nvPr/>
        </p:nvSpPr>
        <p:spPr bwMode="auto">
          <a:xfrm>
            <a:off x="500063" y="1357313"/>
            <a:ext cx="7777162" cy="519112"/>
          </a:xfrm>
          <a:prstGeom prst="rect">
            <a:avLst/>
          </a:prstGeom>
          <a:noFill/>
          <a:ln w="9525">
            <a:noFill/>
            <a:miter lim="800000"/>
            <a:headEnd/>
            <a:tailEnd/>
          </a:ln>
        </p:spPr>
        <p:txBody>
          <a:bodyPr>
            <a:spAutoFit/>
          </a:bodyPr>
          <a:lstStyle/>
          <a:p>
            <a:pPr algn="ctr">
              <a:spcBef>
                <a:spcPct val="50000"/>
              </a:spcBef>
            </a:pPr>
            <a:r>
              <a:rPr lang="pt-BR" sz="2800">
                <a:solidFill>
                  <a:srgbClr val="FFFF00"/>
                </a:solidFill>
              </a:rPr>
              <a:t>Saldo energético: 2 ATP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ChangeArrowheads="1"/>
          </p:cNvSpPr>
          <p:nvPr/>
        </p:nvSpPr>
        <p:spPr bwMode="auto">
          <a:xfrm>
            <a:off x="5651500" y="2205038"/>
            <a:ext cx="2160588" cy="1727200"/>
          </a:xfrm>
          <a:prstGeom prst="rect">
            <a:avLst/>
          </a:prstGeom>
          <a:solidFill>
            <a:srgbClr val="DDDDDD"/>
          </a:solidFill>
          <a:ln w="9525">
            <a:solidFill>
              <a:schemeClr val="tx1"/>
            </a:solidFill>
            <a:miter lim="800000"/>
            <a:headEnd/>
            <a:tailEnd/>
          </a:ln>
        </p:spPr>
        <p:txBody>
          <a:bodyPr wrap="none" anchor="ctr"/>
          <a:lstStyle/>
          <a:p>
            <a:endParaRPr lang="pt-BR"/>
          </a:p>
        </p:txBody>
      </p:sp>
      <p:sp>
        <p:nvSpPr>
          <p:cNvPr id="19459" name="Rectangle 3"/>
          <p:cNvSpPr>
            <a:spLocks noGrp="1" noChangeArrowheads="1"/>
          </p:cNvSpPr>
          <p:nvPr>
            <p:ph type="body" idx="1"/>
          </p:nvPr>
        </p:nvSpPr>
        <p:spPr>
          <a:xfrm>
            <a:off x="457200" y="1052513"/>
            <a:ext cx="8229600" cy="5078412"/>
          </a:xfrm>
        </p:spPr>
        <p:txBody>
          <a:bodyPr/>
          <a:lstStyle/>
          <a:p>
            <a:pPr eaLnBrk="1" hangingPunct="1">
              <a:buFont typeface="Wingdings" pitchFamily="2" charset="2"/>
              <a:buNone/>
              <a:defRPr/>
            </a:pPr>
            <a:r>
              <a:rPr lang="pt-BR" sz="2600" smtClean="0">
                <a:solidFill>
                  <a:srgbClr val="66FFFF"/>
                </a:solidFill>
                <a:cs typeface="Arial" charset="0"/>
              </a:rPr>
              <a:t>Aplicações: fabricação de derivados do leite e cãibra</a:t>
            </a:r>
          </a:p>
          <a:p>
            <a:pPr eaLnBrk="1" hangingPunct="1">
              <a:buFont typeface="Wingdings" pitchFamily="2" charset="2"/>
              <a:buNone/>
              <a:defRPr/>
            </a:pPr>
            <a:r>
              <a:rPr lang="pt-BR" sz="2600" smtClean="0">
                <a:solidFill>
                  <a:srgbClr val="66FFFF"/>
                </a:solidFill>
                <a:cs typeface="Arial" charset="0"/>
              </a:rPr>
              <a:t>nas células musculares.</a:t>
            </a:r>
          </a:p>
        </p:txBody>
      </p:sp>
      <p:pic>
        <p:nvPicPr>
          <p:cNvPr id="51204" name="Picture 7" descr="img_yakult"/>
          <p:cNvPicPr>
            <a:picLocks noChangeAspect="1" noChangeArrowheads="1"/>
          </p:cNvPicPr>
          <p:nvPr/>
        </p:nvPicPr>
        <p:blipFill>
          <a:blip r:embed="rId2" cstate="print"/>
          <a:srcRect/>
          <a:stretch>
            <a:fillRect/>
          </a:stretch>
        </p:blipFill>
        <p:spPr bwMode="auto">
          <a:xfrm>
            <a:off x="827088" y="2205038"/>
            <a:ext cx="2120900" cy="1876425"/>
          </a:xfrm>
          <a:prstGeom prst="rect">
            <a:avLst/>
          </a:prstGeom>
          <a:noFill/>
          <a:ln w="9525">
            <a:noFill/>
            <a:miter lim="800000"/>
            <a:headEnd/>
            <a:tailEnd/>
          </a:ln>
        </p:spPr>
      </p:pic>
      <p:pic>
        <p:nvPicPr>
          <p:cNvPr id="51205" name="Picture 9" descr="Coalhada_Seca_max"/>
          <p:cNvPicPr>
            <a:picLocks noChangeAspect="1" noChangeArrowheads="1"/>
          </p:cNvPicPr>
          <p:nvPr/>
        </p:nvPicPr>
        <p:blipFill>
          <a:blip r:embed="rId3" cstate="print"/>
          <a:srcRect/>
          <a:stretch>
            <a:fillRect/>
          </a:stretch>
        </p:blipFill>
        <p:spPr bwMode="auto">
          <a:xfrm>
            <a:off x="5651500" y="2205038"/>
            <a:ext cx="2233613" cy="1674812"/>
          </a:xfrm>
          <a:prstGeom prst="rect">
            <a:avLst/>
          </a:prstGeom>
          <a:noFill/>
          <a:ln w="9525">
            <a:noFill/>
            <a:miter lim="800000"/>
            <a:headEnd/>
            <a:tailEnd/>
          </a:ln>
        </p:spPr>
      </p:pic>
      <p:pic>
        <p:nvPicPr>
          <p:cNvPr id="51206" name="Picture 12" descr="20060129_ausopen_caibra_int"/>
          <p:cNvPicPr>
            <a:picLocks noChangeAspect="1" noChangeArrowheads="1"/>
          </p:cNvPicPr>
          <p:nvPr/>
        </p:nvPicPr>
        <p:blipFill>
          <a:blip r:embed="rId4" cstate="print"/>
          <a:srcRect/>
          <a:stretch>
            <a:fillRect/>
          </a:stretch>
        </p:blipFill>
        <p:spPr bwMode="auto">
          <a:xfrm>
            <a:off x="1763713" y="4292600"/>
            <a:ext cx="2381250" cy="1752600"/>
          </a:xfrm>
          <a:prstGeom prst="rect">
            <a:avLst/>
          </a:prstGeom>
          <a:noFill/>
          <a:ln w="9525">
            <a:noFill/>
            <a:miter lim="800000"/>
            <a:headEnd/>
            <a:tailEnd/>
          </a:ln>
        </p:spPr>
      </p:pic>
      <p:pic>
        <p:nvPicPr>
          <p:cNvPr id="51207" name="Picture 14" descr="banana3"/>
          <p:cNvPicPr>
            <a:picLocks noChangeAspect="1" noChangeArrowheads="1"/>
          </p:cNvPicPr>
          <p:nvPr/>
        </p:nvPicPr>
        <p:blipFill>
          <a:blip r:embed="rId5" cstate="print"/>
          <a:srcRect l="22206" t="39999" r="17917" b="4340"/>
          <a:stretch>
            <a:fillRect/>
          </a:stretch>
        </p:blipFill>
        <p:spPr bwMode="auto">
          <a:xfrm>
            <a:off x="4500563" y="4292600"/>
            <a:ext cx="2519362" cy="1755775"/>
          </a:xfrm>
          <a:prstGeom prst="rect">
            <a:avLst/>
          </a:prstGeom>
          <a:noFill/>
          <a:ln w="9525">
            <a:noFill/>
            <a:miter lim="800000"/>
            <a:headEnd/>
            <a:tailEnd/>
          </a:ln>
        </p:spPr>
      </p:pic>
      <p:pic>
        <p:nvPicPr>
          <p:cNvPr id="51208" name="Picture 16" descr="Queijo1"/>
          <p:cNvPicPr>
            <a:picLocks noChangeAspect="1" noChangeArrowheads="1"/>
          </p:cNvPicPr>
          <p:nvPr/>
        </p:nvPicPr>
        <p:blipFill>
          <a:blip r:embed="rId6" cstate="print"/>
          <a:srcRect/>
          <a:stretch>
            <a:fillRect/>
          </a:stretch>
        </p:blipFill>
        <p:spPr bwMode="auto">
          <a:xfrm>
            <a:off x="3203575" y="2205038"/>
            <a:ext cx="2228850"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3716338"/>
            <a:ext cx="8229600" cy="2449512"/>
          </a:xfrm>
        </p:spPr>
        <p:txBody>
          <a:bodyPr/>
          <a:lstStyle/>
          <a:p>
            <a:pPr algn="l" eaLnBrk="1" hangingPunct="1">
              <a:defRPr/>
            </a:pPr>
            <a:r>
              <a:rPr lang="pt-BR" sz="2800" smtClean="0">
                <a:solidFill>
                  <a:srgbClr val="66FFFF"/>
                </a:solidFill>
              </a:rPr>
              <a:t>Equação resumida:</a:t>
            </a:r>
            <a:br>
              <a:rPr lang="pt-BR" sz="2800" smtClean="0">
                <a:solidFill>
                  <a:srgbClr val="66FFFF"/>
                </a:solidFill>
              </a:rPr>
            </a:br>
            <a:r>
              <a:rPr lang="pt-BR" sz="3200" smtClean="0">
                <a:solidFill>
                  <a:srgbClr val="66FFFF"/>
                </a:solidFill>
              </a:rPr>
              <a:t>C</a:t>
            </a:r>
            <a:r>
              <a:rPr lang="pt-BR" sz="3200" baseline="-25000" smtClean="0">
                <a:solidFill>
                  <a:srgbClr val="66FFFF"/>
                </a:solidFill>
              </a:rPr>
              <a:t>6</a:t>
            </a:r>
            <a:r>
              <a:rPr lang="pt-BR" sz="3200" smtClean="0">
                <a:solidFill>
                  <a:srgbClr val="66FFFF"/>
                </a:solidFill>
              </a:rPr>
              <a:t>H</a:t>
            </a:r>
            <a:r>
              <a:rPr lang="pt-BR" sz="3200" baseline="-25000" smtClean="0">
                <a:solidFill>
                  <a:srgbClr val="66FFFF"/>
                </a:solidFill>
              </a:rPr>
              <a:t>12</a:t>
            </a:r>
            <a:r>
              <a:rPr lang="pt-BR" sz="3200" smtClean="0">
                <a:solidFill>
                  <a:srgbClr val="66FFFF"/>
                </a:solidFill>
              </a:rPr>
              <a:t>O</a:t>
            </a:r>
            <a:r>
              <a:rPr lang="pt-BR" sz="3200" baseline="-25000" smtClean="0">
                <a:solidFill>
                  <a:srgbClr val="66FFFF"/>
                </a:solidFill>
              </a:rPr>
              <a:t>6</a:t>
            </a:r>
            <a:r>
              <a:rPr lang="pt-BR" sz="3200" smtClean="0">
                <a:solidFill>
                  <a:srgbClr val="66FFFF"/>
                </a:solidFill>
              </a:rPr>
              <a:t> </a:t>
            </a:r>
            <a:r>
              <a:rPr lang="pt-BR" sz="3200" smtClean="0">
                <a:solidFill>
                  <a:srgbClr val="66FFFF"/>
                </a:solidFill>
                <a:cs typeface="Arial" charset="0"/>
              </a:rPr>
              <a:t>→ 2 CO</a:t>
            </a:r>
            <a:r>
              <a:rPr lang="pt-BR" sz="3200" baseline="-25000" smtClean="0">
                <a:solidFill>
                  <a:srgbClr val="66FFFF"/>
                </a:solidFill>
                <a:cs typeface="Arial" charset="0"/>
              </a:rPr>
              <a:t>2</a:t>
            </a:r>
            <a:r>
              <a:rPr lang="pt-BR" sz="3200" smtClean="0">
                <a:solidFill>
                  <a:srgbClr val="66FFFF"/>
                </a:solidFill>
                <a:cs typeface="Arial" charset="0"/>
              </a:rPr>
              <a:t> + 2 C</a:t>
            </a:r>
            <a:r>
              <a:rPr lang="pt-BR" sz="3200" baseline="-25000" smtClean="0">
                <a:solidFill>
                  <a:srgbClr val="66FFFF"/>
                </a:solidFill>
                <a:cs typeface="Arial" charset="0"/>
              </a:rPr>
              <a:t>2</a:t>
            </a:r>
            <a:r>
              <a:rPr lang="pt-BR" sz="3200" smtClean="0">
                <a:solidFill>
                  <a:srgbClr val="66FFFF"/>
                </a:solidFill>
                <a:cs typeface="Arial" charset="0"/>
              </a:rPr>
              <a:t>H</a:t>
            </a:r>
            <a:r>
              <a:rPr lang="pt-BR" sz="3200" baseline="-25000" smtClean="0">
                <a:solidFill>
                  <a:srgbClr val="66FFFF"/>
                </a:solidFill>
                <a:cs typeface="Arial" charset="0"/>
              </a:rPr>
              <a:t>5</a:t>
            </a:r>
            <a:r>
              <a:rPr lang="pt-BR" sz="3200" smtClean="0">
                <a:solidFill>
                  <a:srgbClr val="66FFFF"/>
                </a:solidFill>
                <a:cs typeface="Arial" charset="0"/>
              </a:rPr>
              <a:t>OH</a:t>
            </a:r>
            <a:r>
              <a:rPr lang="pt-BR" sz="2800" smtClean="0">
                <a:solidFill>
                  <a:srgbClr val="66FFFF"/>
                </a:solidFill>
                <a:cs typeface="Arial" charset="0"/>
              </a:rPr>
              <a:t> </a:t>
            </a:r>
            <a:r>
              <a:rPr lang="pt-BR" sz="2400" smtClean="0">
                <a:solidFill>
                  <a:srgbClr val="66FFFF"/>
                </a:solidFill>
                <a:cs typeface="Arial" charset="0"/>
              </a:rPr>
              <a:t>(álcool etílico)</a:t>
            </a:r>
            <a:br>
              <a:rPr lang="pt-BR" sz="2400" smtClean="0">
                <a:solidFill>
                  <a:srgbClr val="66FFFF"/>
                </a:solidFill>
                <a:cs typeface="Arial" charset="0"/>
              </a:rPr>
            </a:br>
            <a:r>
              <a:rPr lang="pt-BR" sz="2800" smtClean="0">
                <a:solidFill>
                  <a:schemeClr val="tx1"/>
                </a:solidFill>
                <a:cs typeface="Arial" charset="0"/>
              </a:rPr>
              <a:t/>
            </a:r>
            <a:br>
              <a:rPr lang="pt-BR" sz="2800" smtClean="0">
                <a:solidFill>
                  <a:schemeClr val="tx1"/>
                </a:solidFill>
                <a:cs typeface="Arial" charset="0"/>
              </a:rPr>
            </a:br>
            <a:endParaRPr lang="pt-BR" sz="2600" smtClean="0">
              <a:solidFill>
                <a:schemeClr val="tx1"/>
              </a:solidFill>
              <a:cs typeface="Arial" charset="0"/>
            </a:endParaRPr>
          </a:p>
        </p:txBody>
      </p:sp>
      <p:pic>
        <p:nvPicPr>
          <p:cNvPr id="52227" name="Picture 4"/>
          <p:cNvPicPr>
            <a:picLocks noGrp="1" noChangeAspect="1" noChangeArrowheads="1"/>
          </p:cNvPicPr>
          <p:nvPr>
            <p:ph type="body" idx="1"/>
          </p:nvPr>
        </p:nvPicPr>
        <p:blipFill>
          <a:blip r:embed="rId2" cstate="print"/>
          <a:srcRect/>
          <a:stretch>
            <a:fillRect/>
          </a:stretch>
        </p:blipFill>
        <p:spPr>
          <a:xfrm>
            <a:off x="179388" y="1557338"/>
            <a:ext cx="8785225" cy="2295525"/>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50825" y="836613"/>
            <a:ext cx="8435975" cy="5294312"/>
          </a:xfrm>
        </p:spPr>
        <p:txBody>
          <a:bodyPr/>
          <a:lstStyle/>
          <a:p>
            <a:pPr eaLnBrk="1" hangingPunct="1">
              <a:buFont typeface="Wingdings" pitchFamily="2" charset="2"/>
              <a:buNone/>
              <a:defRPr/>
            </a:pPr>
            <a:r>
              <a:rPr lang="pt-BR" sz="2800" b="1" smtClean="0">
                <a:solidFill>
                  <a:srgbClr val="66FFFF"/>
                </a:solidFill>
                <a:cs typeface="Arial" charset="0"/>
              </a:rPr>
              <a:t>Aplicações: fabricação de pães, bolos e bebidas alcoólicas (cerveja, vinho e champagne).</a:t>
            </a:r>
          </a:p>
        </p:txBody>
      </p:sp>
      <p:pic>
        <p:nvPicPr>
          <p:cNvPr id="53251" name="Picture 5" descr="foto_fabrica2"/>
          <p:cNvPicPr>
            <a:picLocks noChangeAspect="1" noChangeArrowheads="1"/>
          </p:cNvPicPr>
          <p:nvPr/>
        </p:nvPicPr>
        <p:blipFill>
          <a:blip r:embed="rId2" cstate="print"/>
          <a:srcRect/>
          <a:stretch>
            <a:fillRect/>
          </a:stretch>
        </p:blipFill>
        <p:spPr bwMode="auto">
          <a:xfrm>
            <a:off x="1258888" y="1916113"/>
            <a:ext cx="2881312" cy="2162175"/>
          </a:xfrm>
          <a:prstGeom prst="rect">
            <a:avLst/>
          </a:prstGeom>
          <a:noFill/>
          <a:ln w="9525">
            <a:noFill/>
            <a:miter lim="800000"/>
            <a:headEnd/>
            <a:tailEnd/>
          </a:ln>
        </p:spPr>
      </p:pic>
      <p:pic>
        <p:nvPicPr>
          <p:cNvPr id="53252" name="Picture 9" descr="paojunto002"/>
          <p:cNvPicPr>
            <a:picLocks noChangeAspect="1" noChangeArrowheads="1"/>
          </p:cNvPicPr>
          <p:nvPr/>
        </p:nvPicPr>
        <p:blipFill>
          <a:blip r:embed="rId3" cstate="print"/>
          <a:srcRect t="37556" r="24026" b="12941"/>
          <a:stretch>
            <a:fillRect/>
          </a:stretch>
        </p:blipFill>
        <p:spPr bwMode="auto">
          <a:xfrm>
            <a:off x="4427538" y="1916113"/>
            <a:ext cx="3384550" cy="2205037"/>
          </a:xfrm>
          <a:prstGeom prst="rect">
            <a:avLst/>
          </a:prstGeom>
          <a:noFill/>
          <a:ln w="9525">
            <a:noFill/>
            <a:miter lim="800000"/>
            <a:headEnd/>
            <a:tailEnd/>
          </a:ln>
        </p:spPr>
      </p:pic>
      <p:pic>
        <p:nvPicPr>
          <p:cNvPr id="53253" name="Picture 11" descr="curso_cerveja_artesanal_caneca-final"/>
          <p:cNvPicPr>
            <a:picLocks noChangeAspect="1" noChangeArrowheads="1"/>
          </p:cNvPicPr>
          <p:nvPr/>
        </p:nvPicPr>
        <p:blipFill>
          <a:blip r:embed="rId4" cstate="print"/>
          <a:srcRect l="3751" r="13083"/>
          <a:stretch>
            <a:fillRect/>
          </a:stretch>
        </p:blipFill>
        <p:spPr bwMode="auto">
          <a:xfrm>
            <a:off x="1116013" y="4365625"/>
            <a:ext cx="2232025" cy="2012950"/>
          </a:xfrm>
          <a:prstGeom prst="rect">
            <a:avLst/>
          </a:prstGeom>
          <a:noFill/>
          <a:ln w="9525">
            <a:noFill/>
            <a:miter lim="800000"/>
            <a:headEnd/>
            <a:tailEnd/>
          </a:ln>
        </p:spPr>
      </p:pic>
      <p:pic>
        <p:nvPicPr>
          <p:cNvPr id="53254" name="Picture 13" descr="vi1"/>
          <p:cNvPicPr>
            <a:picLocks noChangeAspect="1" noChangeArrowheads="1"/>
          </p:cNvPicPr>
          <p:nvPr/>
        </p:nvPicPr>
        <p:blipFill>
          <a:blip r:embed="rId5" cstate="print"/>
          <a:srcRect b="10257"/>
          <a:stretch>
            <a:fillRect/>
          </a:stretch>
        </p:blipFill>
        <p:spPr bwMode="auto">
          <a:xfrm>
            <a:off x="3563938" y="4365625"/>
            <a:ext cx="2087562" cy="2011363"/>
          </a:xfrm>
          <a:prstGeom prst="rect">
            <a:avLst/>
          </a:prstGeom>
          <a:noFill/>
          <a:ln w="9525">
            <a:noFill/>
            <a:miter lim="800000"/>
            <a:headEnd/>
            <a:tailEnd/>
          </a:ln>
        </p:spPr>
      </p:pic>
      <p:pic>
        <p:nvPicPr>
          <p:cNvPr id="53255" name="Picture 15" descr="champagne"/>
          <p:cNvPicPr>
            <a:picLocks noChangeAspect="1" noChangeArrowheads="1"/>
          </p:cNvPicPr>
          <p:nvPr/>
        </p:nvPicPr>
        <p:blipFill>
          <a:blip r:embed="rId6" cstate="print"/>
          <a:srcRect/>
          <a:stretch>
            <a:fillRect/>
          </a:stretch>
        </p:blipFill>
        <p:spPr bwMode="auto">
          <a:xfrm>
            <a:off x="5940425" y="4365625"/>
            <a:ext cx="2087563"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54276" name="Picture 2" descr="http://www.cientic.com/imagens/qi/obterenergia/obterenergia_2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http://portaldoprofessor.mec.gov.br/storage/discovirtual/aulas/1668/imagens/FOTOSSINTES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765175"/>
            <a:ext cx="8229600" cy="5360988"/>
          </a:xfrm>
        </p:spPr>
        <p:txBody>
          <a:bodyPr/>
          <a:lstStyle/>
          <a:p>
            <a:pPr algn="ctr" eaLnBrk="1" hangingPunct="1">
              <a:buFont typeface="Wingdings" pitchFamily="2" charset="2"/>
              <a:buNone/>
              <a:defRPr/>
            </a:pPr>
            <a:r>
              <a:rPr lang="pt-BR" sz="2800" b="1" smtClean="0">
                <a:solidFill>
                  <a:srgbClr val="66FFFF"/>
                </a:solidFill>
              </a:rPr>
              <a:t>Cloroplastos:</a:t>
            </a:r>
            <a:r>
              <a:rPr lang="pt-BR" sz="2800" smtClean="0">
                <a:solidFill>
                  <a:srgbClr val="66FFFF"/>
                </a:solidFill>
              </a:rPr>
              <a:t> fotossíntese (síntese de glicose)</a:t>
            </a:r>
          </a:p>
        </p:txBody>
      </p:sp>
      <p:pic>
        <p:nvPicPr>
          <p:cNvPr id="56323" name="Picture 6" descr="cloroplasto3"/>
          <p:cNvPicPr>
            <a:picLocks noChangeAspect="1" noChangeArrowheads="1"/>
          </p:cNvPicPr>
          <p:nvPr/>
        </p:nvPicPr>
        <p:blipFill>
          <a:blip r:embed="rId2" cstate="print"/>
          <a:srcRect/>
          <a:stretch>
            <a:fillRect/>
          </a:stretch>
        </p:blipFill>
        <p:spPr bwMode="auto">
          <a:xfrm>
            <a:off x="141288" y="1500188"/>
            <a:ext cx="8785225" cy="4500562"/>
          </a:xfrm>
          <a:prstGeom prst="rect">
            <a:avLst/>
          </a:prstGeom>
          <a:noFill/>
          <a:ln w="9525">
            <a:noFill/>
            <a:miter lim="800000"/>
            <a:headEnd/>
            <a:tailEnd/>
          </a:ln>
        </p:spPr>
      </p:pic>
      <p:pic>
        <p:nvPicPr>
          <p:cNvPr id="56324" name="Picture 8" descr="n493a"/>
          <p:cNvPicPr>
            <a:picLocks noChangeAspect="1" noChangeArrowheads="1"/>
          </p:cNvPicPr>
          <p:nvPr/>
        </p:nvPicPr>
        <p:blipFill>
          <a:blip r:embed="rId3" cstate="print"/>
          <a:srcRect/>
          <a:stretch>
            <a:fillRect/>
          </a:stretch>
        </p:blipFill>
        <p:spPr bwMode="auto">
          <a:xfrm>
            <a:off x="3090863" y="1498600"/>
            <a:ext cx="2925762" cy="216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450"/>
            <a:ext cx="8229600" cy="414338"/>
          </a:xfrm>
        </p:spPr>
        <p:txBody>
          <a:bodyPr/>
          <a:lstStyle/>
          <a:p>
            <a:pPr>
              <a:defRPr/>
            </a:pPr>
            <a:r>
              <a:rPr lang="pt-BR" sz="2400" b="1" dirty="0" smtClean="0">
                <a:solidFill>
                  <a:srgbClr val="00B050"/>
                </a:solidFill>
              </a:rPr>
              <a:t>Fotossíntese </a:t>
            </a:r>
            <a:endParaRPr lang="pt-BR" sz="2400" b="1" dirty="0">
              <a:solidFill>
                <a:srgbClr val="00B050"/>
              </a:solidFill>
            </a:endParaRPr>
          </a:p>
        </p:txBody>
      </p:sp>
      <p:sp>
        <p:nvSpPr>
          <p:cNvPr id="4" name="Espaço Reservado para Conteúdo 3"/>
          <p:cNvSpPr>
            <a:spLocks noGrp="1"/>
          </p:cNvSpPr>
          <p:nvPr>
            <p:ph idx="1"/>
          </p:nvPr>
        </p:nvSpPr>
        <p:spPr/>
        <p:txBody>
          <a:bodyPr/>
          <a:lstStyle/>
          <a:p>
            <a:pPr>
              <a:defRPr/>
            </a:pPr>
            <a:endParaRPr lang="pt-BR" dirty="0"/>
          </a:p>
        </p:txBody>
      </p:sp>
      <p:pic>
        <p:nvPicPr>
          <p:cNvPr id="57348" name="Picture 6" descr="http://www.not1.com.br/wp-content/uploads/2011/05/equacao-fotossintese.jpg"/>
          <p:cNvPicPr>
            <a:picLocks noChangeAspect="1" noChangeArrowheads="1"/>
          </p:cNvPicPr>
          <p:nvPr/>
        </p:nvPicPr>
        <p:blipFill>
          <a:blip r:embed="rId2" cstate="print"/>
          <a:srcRect/>
          <a:stretch>
            <a:fillRect/>
          </a:stretch>
        </p:blipFill>
        <p:spPr bwMode="auto">
          <a:xfrm>
            <a:off x="611188" y="492125"/>
            <a:ext cx="7993062" cy="63817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0"/>
            <a:ext cx="8229600" cy="1143000"/>
          </a:xfrm>
        </p:spPr>
        <p:txBody>
          <a:bodyPr/>
          <a:lstStyle/>
          <a:p>
            <a:pPr eaLnBrk="1" hangingPunct="1">
              <a:defRPr/>
            </a:pPr>
            <a:r>
              <a:rPr lang="pt-BR" dirty="0" smtClean="0">
                <a:solidFill>
                  <a:srgbClr val="66FFFF"/>
                </a:solidFill>
              </a:rPr>
              <a:t>Fotossíntese</a:t>
            </a:r>
            <a:r>
              <a:rPr lang="pt-BR" dirty="0" smtClean="0"/>
              <a:t> </a:t>
            </a:r>
          </a:p>
        </p:txBody>
      </p:sp>
      <p:sp>
        <p:nvSpPr>
          <p:cNvPr id="14339" name="Rectangle 3"/>
          <p:cNvSpPr>
            <a:spLocks noGrp="1" noChangeArrowheads="1"/>
          </p:cNvSpPr>
          <p:nvPr>
            <p:ph type="body" idx="1"/>
          </p:nvPr>
        </p:nvSpPr>
        <p:spPr>
          <a:xfrm>
            <a:off x="250825" y="981075"/>
            <a:ext cx="8642350" cy="719138"/>
          </a:xfrm>
        </p:spPr>
        <p:txBody>
          <a:bodyPr/>
          <a:lstStyle/>
          <a:p>
            <a:pPr algn="ctr" eaLnBrk="1" hangingPunct="1">
              <a:buFont typeface="Wingdings" pitchFamily="2" charset="2"/>
              <a:buNone/>
              <a:defRPr/>
            </a:pPr>
            <a:r>
              <a:rPr lang="pt-BR" sz="2400" smtClean="0">
                <a:solidFill>
                  <a:srgbClr val="66FF33"/>
                </a:solidFill>
              </a:rPr>
              <a:t>Equação: 6</a:t>
            </a:r>
            <a:r>
              <a:rPr lang="pt-BR" sz="2400" smtClean="0">
                <a:solidFill>
                  <a:srgbClr val="66FF33"/>
                </a:solidFill>
                <a:cs typeface="Arial" charset="0"/>
              </a:rPr>
              <a:t>CO</a:t>
            </a:r>
            <a:r>
              <a:rPr lang="pt-BR" sz="2400" baseline="-25000" smtClean="0">
                <a:solidFill>
                  <a:srgbClr val="66FF33"/>
                </a:solidFill>
                <a:cs typeface="Arial" charset="0"/>
              </a:rPr>
              <a:t>2</a:t>
            </a:r>
            <a:r>
              <a:rPr lang="pt-BR" sz="2400" smtClean="0">
                <a:solidFill>
                  <a:srgbClr val="66FF33"/>
                </a:solidFill>
              </a:rPr>
              <a:t> + 12</a:t>
            </a:r>
            <a:r>
              <a:rPr lang="pt-BR" sz="2400" smtClean="0">
                <a:solidFill>
                  <a:srgbClr val="66FF33"/>
                </a:solidFill>
                <a:cs typeface="Arial" charset="0"/>
              </a:rPr>
              <a:t>H</a:t>
            </a:r>
            <a:r>
              <a:rPr lang="pt-BR" sz="2400" baseline="-25000" smtClean="0">
                <a:solidFill>
                  <a:srgbClr val="66FF33"/>
                </a:solidFill>
                <a:cs typeface="Arial" charset="0"/>
              </a:rPr>
              <a:t>2</a:t>
            </a:r>
            <a:r>
              <a:rPr lang="pt-BR" sz="2400" smtClean="0">
                <a:solidFill>
                  <a:srgbClr val="66FF33"/>
                </a:solidFill>
                <a:cs typeface="Arial" charset="0"/>
              </a:rPr>
              <a:t>O + luz solar→ </a:t>
            </a:r>
            <a:r>
              <a:rPr lang="pt-BR" sz="2400" smtClean="0">
                <a:solidFill>
                  <a:srgbClr val="66FF33"/>
                </a:solidFill>
              </a:rPr>
              <a:t>C</a:t>
            </a:r>
            <a:r>
              <a:rPr lang="pt-BR" sz="2400" baseline="-25000" smtClean="0">
                <a:solidFill>
                  <a:srgbClr val="66FF33"/>
                </a:solidFill>
              </a:rPr>
              <a:t>6</a:t>
            </a:r>
            <a:r>
              <a:rPr lang="pt-BR" sz="2400" smtClean="0">
                <a:solidFill>
                  <a:srgbClr val="66FF33"/>
                </a:solidFill>
              </a:rPr>
              <a:t>H</a:t>
            </a:r>
            <a:r>
              <a:rPr lang="pt-BR" sz="2400" baseline="-25000" smtClean="0">
                <a:solidFill>
                  <a:srgbClr val="66FF33"/>
                </a:solidFill>
              </a:rPr>
              <a:t>12</a:t>
            </a:r>
            <a:r>
              <a:rPr lang="pt-BR" sz="2400" smtClean="0">
                <a:solidFill>
                  <a:srgbClr val="66FF33"/>
                </a:solidFill>
              </a:rPr>
              <a:t>O</a:t>
            </a:r>
            <a:r>
              <a:rPr lang="pt-BR" sz="2400" baseline="-25000" smtClean="0">
                <a:solidFill>
                  <a:srgbClr val="66FF33"/>
                </a:solidFill>
              </a:rPr>
              <a:t>6</a:t>
            </a:r>
            <a:r>
              <a:rPr lang="pt-BR" sz="2400" smtClean="0">
                <a:solidFill>
                  <a:srgbClr val="66FF33"/>
                </a:solidFill>
              </a:rPr>
              <a:t>  + 6</a:t>
            </a:r>
            <a:r>
              <a:rPr lang="pt-BR" sz="2400" smtClean="0">
                <a:solidFill>
                  <a:srgbClr val="66FF33"/>
                </a:solidFill>
                <a:cs typeface="Arial" charset="0"/>
              </a:rPr>
              <a:t>O</a:t>
            </a:r>
            <a:r>
              <a:rPr lang="pt-BR" sz="2400" baseline="-25000" smtClean="0">
                <a:solidFill>
                  <a:srgbClr val="66FF33"/>
                </a:solidFill>
                <a:cs typeface="Arial" charset="0"/>
              </a:rPr>
              <a:t>2 </a:t>
            </a:r>
            <a:r>
              <a:rPr lang="pt-BR" sz="2400" smtClean="0">
                <a:solidFill>
                  <a:srgbClr val="66FF33"/>
                </a:solidFill>
              </a:rPr>
              <a:t>+ 6</a:t>
            </a:r>
            <a:r>
              <a:rPr lang="pt-BR" sz="2400" smtClean="0">
                <a:solidFill>
                  <a:srgbClr val="66FF33"/>
                </a:solidFill>
                <a:cs typeface="Arial" charset="0"/>
              </a:rPr>
              <a:t>H</a:t>
            </a:r>
            <a:r>
              <a:rPr lang="pt-BR" sz="2400" baseline="-25000" smtClean="0">
                <a:solidFill>
                  <a:srgbClr val="66FF33"/>
                </a:solidFill>
                <a:cs typeface="Arial" charset="0"/>
              </a:rPr>
              <a:t>2</a:t>
            </a:r>
            <a:r>
              <a:rPr lang="pt-BR" sz="2400" smtClean="0">
                <a:solidFill>
                  <a:srgbClr val="66FF33"/>
                </a:solidFill>
                <a:cs typeface="Arial" charset="0"/>
              </a:rPr>
              <a:t>O</a:t>
            </a:r>
          </a:p>
        </p:txBody>
      </p:sp>
      <p:sp>
        <p:nvSpPr>
          <p:cNvPr id="58372" name="AutoShape 6" descr="http://dc318.4shared.com/doc/AJOPILqu/preview_html_49b71f1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58373" name="AutoShape 8" descr="http://dc318.4shared.com/doc/AJOPILqu/preview_html_49b71f1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pic>
        <p:nvPicPr>
          <p:cNvPr id="58374" name="Picture 10"/>
          <p:cNvPicPr>
            <a:picLocks noChangeAspect="1" noChangeArrowheads="1"/>
          </p:cNvPicPr>
          <p:nvPr/>
        </p:nvPicPr>
        <p:blipFill>
          <a:blip r:embed="rId2" cstate="print">
            <a:lum bright="-20000" contrast="30000"/>
          </a:blip>
          <a:srcRect/>
          <a:stretch>
            <a:fillRect/>
          </a:stretch>
        </p:blipFill>
        <p:spPr bwMode="auto">
          <a:xfrm>
            <a:off x="323850" y="1484313"/>
            <a:ext cx="8424863" cy="518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0"/>
            <a:ext cx="8229600" cy="1143000"/>
          </a:xfrm>
        </p:spPr>
        <p:txBody>
          <a:bodyPr/>
          <a:lstStyle/>
          <a:p>
            <a:pPr>
              <a:defRPr/>
            </a:pPr>
            <a:r>
              <a:rPr lang="pt-BR" dirty="0" smtClean="0"/>
              <a:t>Calculando as calorias</a:t>
            </a:r>
            <a:endParaRPr lang="pt-BR" dirty="0"/>
          </a:p>
        </p:txBody>
      </p:sp>
      <p:sp>
        <p:nvSpPr>
          <p:cNvPr id="3" name="Espaço Reservado para Conteúdo 2"/>
          <p:cNvSpPr>
            <a:spLocks noGrp="1"/>
          </p:cNvSpPr>
          <p:nvPr>
            <p:ph idx="1"/>
          </p:nvPr>
        </p:nvSpPr>
        <p:spPr>
          <a:xfrm>
            <a:off x="395288" y="908050"/>
            <a:ext cx="8229600" cy="4530725"/>
          </a:xfrm>
        </p:spPr>
        <p:txBody>
          <a:bodyPr/>
          <a:lstStyle/>
          <a:p>
            <a:pPr algn="just">
              <a:defRPr/>
            </a:pPr>
            <a:r>
              <a:rPr lang="pt-BR" sz="2200" dirty="0" smtClean="0">
                <a:solidFill>
                  <a:srgbClr val="990099"/>
                </a:solidFill>
              </a:rPr>
              <a:t>Se olharmos para a tabela nutricional no verso de um pacote de aveia, sabor açúcar mascavo, descobriremos que contém 160 calorias. Isso significa que se colocássemos essa aveia em um prato, levássemos ao fogo e a queimássemos completamente (o que na verdade é um pouco complicado), a reação produziria 160 quilocalorias (lembre: as calorias do alimento são quilocalorias) - energia suficiente para levantar a temperatura de 160 quilogramas de água em 1º C. </a:t>
            </a:r>
            <a:r>
              <a:rPr lang="pt-BR" sz="2200" dirty="0" smtClean="0">
                <a:solidFill>
                  <a:srgbClr val="FF0000"/>
                </a:solidFill>
              </a:rPr>
              <a:t>Se olhássemos a tabela nutricional com mais cuidado, veríamos que nossa aveia contém 2 gramas de gordura, 4 gramas de proteína e 32 gramas de carboidratos, produzindo um total de 162 calorias (aparentemente, os fabricantes de alimentos gostam de arredondá-las). </a:t>
            </a:r>
            <a:r>
              <a:rPr lang="pt-BR" sz="2800" dirty="0" smtClean="0">
                <a:solidFill>
                  <a:srgbClr val="66FFFF"/>
                </a:solidFill>
              </a:rPr>
              <a:t>Dessas 162 calorias, 18 são de gordura (</a:t>
            </a:r>
            <a:r>
              <a:rPr lang="pt-BR" sz="2800" dirty="0" err="1" smtClean="0">
                <a:solidFill>
                  <a:srgbClr val="66FFFF"/>
                </a:solidFill>
              </a:rPr>
              <a:t>9cal</a:t>
            </a:r>
            <a:r>
              <a:rPr lang="pt-BR" sz="2800" dirty="0" smtClean="0">
                <a:solidFill>
                  <a:srgbClr val="66FFFF"/>
                </a:solidFill>
              </a:rPr>
              <a:t> x </a:t>
            </a:r>
            <a:r>
              <a:rPr lang="pt-BR" sz="2800" dirty="0" err="1" smtClean="0">
                <a:solidFill>
                  <a:srgbClr val="66FFFF"/>
                </a:solidFill>
              </a:rPr>
              <a:t>2gr</a:t>
            </a:r>
            <a:r>
              <a:rPr lang="pt-BR" sz="2800" dirty="0" smtClean="0">
                <a:solidFill>
                  <a:srgbClr val="66FFFF"/>
                </a:solidFill>
              </a:rPr>
              <a:t>), 16 de proteína (</a:t>
            </a:r>
            <a:r>
              <a:rPr lang="pt-BR" sz="2800" dirty="0" err="1" smtClean="0">
                <a:solidFill>
                  <a:srgbClr val="66FFFF"/>
                </a:solidFill>
              </a:rPr>
              <a:t>4cal</a:t>
            </a:r>
            <a:r>
              <a:rPr lang="pt-BR" sz="2800" dirty="0" smtClean="0">
                <a:solidFill>
                  <a:srgbClr val="66FFFF"/>
                </a:solidFill>
              </a:rPr>
              <a:t> x </a:t>
            </a:r>
            <a:r>
              <a:rPr lang="pt-BR" sz="2800" dirty="0" err="1" smtClean="0">
                <a:solidFill>
                  <a:srgbClr val="66FFFF"/>
                </a:solidFill>
              </a:rPr>
              <a:t>4gr</a:t>
            </a:r>
            <a:r>
              <a:rPr lang="pt-BR" sz="2800" dirty="0" smtClean="0">
                <a:solidFill>
                  <a:srgbClr val="66FFFF"/>
                </a:solidFill>
              </a:rPr>
              <a:t>) e 128 de carboidratos (</a:t>
            </a:r>
            <a:r>
              <a:rPr lang="pt-BR" sz="2800" dirty="0" err="1" smtClean="0">
                <a:solidFill>
                  <a:srgbClr val="66FFFF"/>
                </a:solidFill>
              </a:rPr>
              <a:t>4cal</a:t>
            </a:r>
            <a:r>
              <a:rPr lang="pt-BR" sz="2800" dirty="0" smtClean="0">
                <a:solidFill>
                  <a:srgbClr val="66FFFF"/>
                </a:solidFill>
              </a:rPr>
              <a:t> x </a:t>
            </a:r>
            <a:r>
              <a:rPr lang="pt-BR" sz="2800" dirty="0" err="1" smtClean="0">
                <a:solidFill>
                  <a:srgbClr val="66FFFF"/>
                </a:solidFill>
              </a:rPr>
              <a:t>32g</a:t>
            </a:r>
            <a:r>
              <a:rPr lang="pt-BR" sz="2800" dirty="0" smtClean="0">
                <a:solidFill>
                  <a:srgbClr val="66FFFF"/>
                </a:solidFill>
              </a:rPr>
              <a:t>).</a:t>
            </a:r>
          </a:p>
          <a:p>
            <a:pPr algn="just">
              <a:defRPr/>
            </a:pPr>
            <a:endParaRPr lang="pt-BR" sz="22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59396" name="Picture 4" descr="http://www.dombosco.com.br/curso/estudemais/biologia/imagens/AP8II_07.jpg"/>
          <p:cNvPicPr>
            <a:picLocks noChangeAspect="1" noChangeArrowheads="1"/>
          </p:cNvPicPr>
          <p:nvPr/>
        </p:nvPicPr>
        <p:blipFill>
          <a:blip r:embed="rId2" cstate="print"/>
          <a:srcRect/>
          <a:stretch>
            <a:fillRect/>
          </a:stretch>
        </p:blipFill>
        <p:spPr bwMode="auto">
          <a:xfrm>
            <a:off x="0" y="287338"/>
            <a:ext cx="9159875" cy="6165850"/>
          </a:xfrm>
          <a:prstGeom prst="rect">
            <a:avLst/>
          </a:prstGeom>
          <a:noFill/>
          <a:ln w="9525">
            <a:noFill/>
            <a:miter lim="800000"/>
            <a:headEnd/>
            <a:tailEnd/>
          </a:ln>
        </p:spPr>
      </p:pic>
      <p:sp>
        <p:nvSpPr>
          <p:cNvPr id="59397" name="AutoShape 6" descr="http://dc318.4shared.com/doc/AJOPILqu/preview_html_5a80cbc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dirty="0"/>
          </a:p>
        </p:txBody>
      </p:sp>
      <p:sp>
        <p:nvSpPr>
          <p:cNvPr id="60420" name="AutoShape 2" descr="http://dc318.4shared.com/doc/AJOPILqu/preview_html_5a80cbc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0421" name="AutoShape 4" descr="http://dc318.4shared.com/doc/AJOPILqu/preview_html_5a80cbc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0422" name="AutoShape 6" descr="http://dc318.4shared.com/doc/AJOPILqu/preview_html_5a80cbc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0423" name="AutoShape 8" descr="http://dc318.4shared.com/doc/AJOPILqu/preview_html_5a80cbc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0424" name="AutoShape 10" descr="http://dc318.4shared.com/doc/AJOPILqu/preview_html_5a80cbc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pic>
        <p:nvPicPr>
          <p:cNvPr id="60425" name="Picture 11"/>
          <p:cNvPicPr>
            <a:picLocks noChangeAspect="1" noChangeArrowheads="1"/>
          </p:cNvPicPr>
          <p:nvPr/>
        </p:nvPicPr>
        <p:blipFill>
          <a:blip r:embed="rId2" cstate="print">
            <a:lum bright="-30000" contrast="40000"/>
          </a:blip>
          <a:srcRect/>
          <a:stretch>
            <a:fillRect/>
          </a:stretch>
        </p:blipFill>
        <p:spPr bwMode="auto">
          <a:xfrm>
            <a:off x="0" y="476250"/>
            <a:ext cx="9097963"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pt-BR" smtClean="0"/>
              <a:t>Fases da Fotossíntese</a:t>
            </a:r>
          </a:p>
        </p:txBody>
      </p:sp>
      <p:sp>
        <p:nvSpPr>
          <p:cNvPr id="15363" name="Rectangle 3"/>
          <p:cNvSpPr>
            <a:spLocks noGrp="1" noChangeArrowheads="1"/>
          </p:cNvSpPr>
          <p:nvPr>
            <p:ph type="body" idx="1"/>
          </p:nvPr>
        </p:nvSpPr>
        <p:spPr>
          <a:xfrm>
            <a:off x="500063" y="1285875"/>
            <a:ext cx="7929562" cy="4967288"/>
          </a:xfrm>
        </p:spPr>
        <p:txBody>
          <a:bodyPr/>
          <a:lstStyle/>
          <a:p>
            <a:pPr algn="ctr" eaLnBrk="1" hangingPunct="1">
              <a:buFont typeface="Wingdings" pitchFamily="2" charset="2"/>
              <a:buNone/>
              <a:defRPr/>
            </a:pPr>
            <a:r>
              <a:rPr lang="pt-BR" sz="3600" b="1" dirty="0" smtClean="0">
                <a:solidFill>
                  <a:srgbClr val="66FF33"/>
                </a:solidFill>
              </a:rPr>
              <a:t>Etapa Fotoquímica (fase clara):</a:t>
            </a:r>
          </a:p>
          <a:p>
            <a:pPr algn="ctr" eaLnBrk="1" hangingPunct="1">
              <a:buFont typeface="Wingdings" pitchFamily="2" charset="2"/>
              <a:buNone/>
              <a:defRPr/>
            </a:pPr>
            <a:r>
              <a:rPr lang="pt-BR" sz="3600" dirty="0" err="1" smtClean="0">
                <a:solidFill>
                  <a:srgbClr val="66FF33"/>
                </a:solidFill>
              </a:rPr>
              <a:t>Fotofosforilação</a:t>
            </a:r>
            <a:r>
              <a:rPr lang="pt-BR" sz="3600" dirty="0" smtClean="0">
                <a:solidFill>
                  <a:srgbClr val="66FF33"/>
                </a:solidFill>
              </a:rPr>
              <a:t> </a:t>
            </a:r>
          </a:p>
          <a:p>
            <a:pPr algn="ctr" eaLnBrk="1" hangingPunct="1">
              <a:buFont typeface="Wingdings" pitchFamily="2" charset="2"/>
              <a:buNone/>
              <a:defRPr/>
            </a:pPr>
            <a:r>
              <a:rPr lang="pt-BR" sz="3600" dirty="0" smtClean="0">
                <a:solidFill>
                  <a:srgbClr val="66FF33"/>
                </a:solidFill>
              </a:rPr>
              <a:t>(cíclica  e acíclica) </a:t>
            </a:r>
          </a:p>
          <a:p>
            <a:pPr algn="ctr" eaLnBrk="1" hangingPunct="1">
              <a:buFont typeface="Wingdings" pitchFamily="2" charset="2"/>
              <a:buNone/>
              <a:defRPr/>
            </a:pPr>
            <a:r>
              <a:rPr lang="pt-BR" sz="3600" dirty="0" smtClean="0">
                <a:solidFill>
                  <a:srgbClr val="66FF33"/>
                </a:solidFill>
              </a:rPr>
              <a:t>ADP + P </a:t>
            </a:r>
            <a:r>
              <a:rPr lang="pt-BR" sz="3600" dirty="0" smtClean="0">
                <a:solidFill>
                  <a:srgbClr val="66FF33"/>
                </a:solidFill>
                <a:cs typeface="Arial" charset="0"/>
              </a:rPr>
              <a:t>→ ATP</a:t>
            </a:r>
          </a:p>
          <a:p>
            <a:pPr algn="ctr" eaLnBrk="1" hangingPunct="1">
              <a:buFont typeface="Wingdings" pitchFamily="2" charset="2"/>
              <a:buNone/>
              <a:defRPr/>
            </a:pPr>
            <a:endParaRPr lang="pt-BR" dirty="0" smtClean="0">
              <a:solidFill>
                <a:srgbClr val="66FF33"/>
              </a:solidFill>
            </a:endParaRPr>
          </a:p>
          <a:p>
            <a:pPr algn="ctr" eaLnBrk="1" hangingPunct="1">
              <a:buFont typeface="Wingdings" pitchFamily="2" charset="2"/>
              <a:buNone/>
              <a:defRPr/>
            </a:pPr>
            <a:r>
              <a:rPr lang="pt-BR" sz="3600" dirty="0" err="1" smtClean="0">
                <a:solidFill>
                  <a:srgbClr val="66FF33"/>
                </a:solidFill>
              </a:rPr>
              <a:t>Fotólise</a:t>
            </a:r>
            <a:r>
              <a:rPr lang="pt-BR" sz="3600" dirty="0" smtClean="0">
                <a:solidFill>
                  <a:srgbClr val="66FF33"/>
                </a:solidFill>
              </a:rPr>
              <a:t> da água</a:t>
            </a:r>
          </a:p>
          <a:p>
            <a:pPr algn="ctr" eaLnBrk="1" hangingPunct="1">
              <a:buFont typeface="Wingdings" pitchFamily="2" charset="2"/>
              <a:buNone/>
              <a:defRPr/>
            </a:pPr>
            <a:r>
              <a:rPr lang="pt-BR" sz="3600" dirty="0" smtClean="0">
                <a:solidFill>
                  <a:srgbClr val="66FF33"/>
                </a:solidFill>
              </a:rPr>
              <a:t>H</a:t>
            </a:r>
            <a:r>
              <a:rPr lang="pt-BR" sz="3600" baseline="-25000" dirty="0" smtClean="0">
                <a:solidFill>
                  <a:srgbClr val="66FF33"/>
                </a:solidFill>
              </a:rPr>
              <a:t>2</a:t>
            </a:r>
            <a:r>
              <a:rPr lang="pt-BR" sz="3600" dirty="0" smtClean="0">
                <a:solidFill>
                  <a:srgbClr val="66FF33"/>
                </a:solidFill>
              </a:rPr>
              <a:t>O </a:t>
            </a:r>
            <a:r>
              <a:rPr lang="pt-BR" sz="3600" dirty="0" smtClean="0">
                <a:solidFill>
                  <a:srgbClr val="66FF33"/>
                </a:solidFill>
                <a:cs typeface="Arial" charset="0"/>
              </a:rPr>
              <a:t>→ </a:t>
            </a:r>
            <a:r>
              <a:rPr lang="pt-BR" sz="3600" dirty="0" smtClean="0">
                <a:solidFill>
                  <a:srgbClr val="FF0000"/>
                </a:solidFill>
                <a:cs typeface="Arial" charset="0"/>
              </a:rPr>
              <a:t>H</a:t>
            </a:r>
            <a:r>
              <a:rPr lang="pt-BR" sz="3600" baseline="-25000" dirty="0" smtClean="0">
                <a:solidFill>
                  <a:srgbClr val="FF0000"/>
                </a:solidFill>
                <a:cs typeface="Arial" charset="0"/>
              </a:rPr>
              <a:t>2</a:t>
            </a:r>
            <a:r>
              <a:rPr lang="pt-BR" sz="3600" dirty="0" smtClean="0">
                <a:solidFill>
                  <a:srgbClr val="66FF33"/>
                </a:solidFill>
                <a:cs typeface="Arial" charset="0"/>
              </a:rPr>
              <a:t> + ½ </a:t>
            </a:r>
            <a:r>
              <a:rPr lang="pt-BR" sz="3600" dirty="0" smtClean="0">
                <a:solidFill>
                  <a:srgbClr val="66FFFF"/>
                </a:solidFill>
                <a:cs typeface="Arial" charset="0"/>
              </a:rPr>
              <a:t>O</a:t>
            </a:r>
            <a:r>
              <a:rPr lang="pt-BR" sz="3600" baseline="-25000" dirty="0" smtClean="0">
                <a:solidFill>
                  <a:srgbClr val="66FFFF"/>
                </a:solidFill>
                <a:cs typeface="Arial" charset="0"/>
              </a:rPr>
              <a:t>2</a:t>
            </a:r>
          </a:p>
          <a:p>
            <a:pPr eaLnBrk="1" hangingPunct="1">
              <a:buFont typeface="Wingdings" pitchFamily="2" charset="2"/>
              <a:buNone/>
              <a:defRPr/>
            </a:pPr>
            <a:r>
              <a:rPr lang="pt-BR" baseline="-25000" dirty="0" smtClean="0">
                <a:solidFill>
                  <a:srgbClr val="66FF33"/>
                </a:solidFill>
                <a:cs typeface="Arial" charset="0"/>
              </a:rPr>
              <a:t>                                                 </a:t>
            </a:r>
            <a:r>
              <a:rPr lang="pt-BR" baseline="-25000" dirty="0" smtClean="0">
                <a:solidFill>
                  <a:srgbClr val="FF0000"/>
                </a:solidFill>
                <a:cs typeface="Arial" charset="0"/>
              </a:rPr>
              <a:t>NADP</a:t>
            </a:r>
            <a:r>
              <a:rPr lang="pt-BR" baseline="-25000" dirty="0" smtClean="0">
                <a:solidFill>
                  <a:srgbClr val="66FF33"/>
                </a:solidFill>
                <a:cs typeface="Arial" charset="0"/>
              </a:rPr>
              <a:t>       </a:t>
            </a:r>
            <a:r>
              <a:rPr lang="pt-BR" baseline="-25000" dirty="0" smtClean="0">
                <a:solidFill>
                  <a:srgbClr val="66FFFF"/>
                </a:solidFill>
                <a:cs typeface="Arial" charset="0"/>
              </a:rPr>
              <a:t>atmosfera</a:t>
            </a:r>
            <a:endParaRPr lang="pt-BR" baseline="-25000" dirty="0" smtClean="0">
              <a:solidFill>
                <a:srgbClr val="66FFFF"/>
              </a:solidFill>
            </a:endParaRPr>
          </a:p>
          <a:p>
            <a:pPr eaLnBrk="1" hangingPunct="1">
              <a:buFont typeface="Wingdings" pitchFamily="2" charset="2"/>
              <a:buNone/>
              <a:defRPr/>
            </a:pPr>
            <a:endParaRPr lang="pt-BR" dirty="0" smtClean="0">
              <a:solidFill>
                <a:srgbClr val="66FF33"/>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cstate="print"/>
          <a:srcRect/>
          <a:stretch>
            <a:fillRect/>
          </a:stretch>
        </p:blipFill>
        <p:spPr bwMode="auto">
          <a:xfrm>
            <a:off x="1116013" y="0"/>
            <a:ext cx="7067550"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63492" name="Picture 2" descr="Clorofila"/>
          <p:cNvPicPr>
            <a:picLocks noChangeAspect="1" noChangeArrowheads="1"/>
          </p:cNvPicPr>
          <p:nvPr/>
        </p:nvPicPr>
        <p:blipFill>
          <a:blip r:embed="rId2" cstate="print">
            <a:lum bright="-20000" contrast="30000"/>
          </a:blip>
          <a:srcRect/>
          <a:stretch>
            <a:fillRect/>
          </a:stretch>
        </p:blipFill>
        <p:spPr bwMode="auto">
          <a:xfrm>
            <a:off x="1187450" y="39688"/>
            <a:ext cx="6796088" cy="681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64516" name="Picture 2" descr="http://www.netxplica.com/figuras_netxplica/exanac/biologia/fotossintese.arealeditores.png"/>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65540" name="Picture 2" descr="http://www.cientic.com/imagens/qi/autotrofia/autotrofia_2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66564" name="Picture 2" descr="http://2.bp.blogspot.com/-bji8NmuYh9k/Tmajay27iII/AAAAAAAAAfI/bbV0pAJUxfE/s1600/Captura+de+tela+2011-09-06+a%25CC%2580s+19.41.40.png"/>
          <p:cNvPicPr>
            <a:picLocks noChangeAspect="1" noChangeArrowheads="1"/>
          </p:cNvPicPr>
          <p:nvPr/>
        </p:nvPicPr>
        <p:blipFill>
          <a:blip r:embed="rId2" cstate="print">
            <a:lum bright="-30000" contrast="4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67588" name="Picture 2" descr="http://www.cientic.com/imagens/qi/autotrofia/autotrofia_2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Fase Fotoquímica (Clara)</a:t>
            </a:r>
            <a:endParaRPr lang="pt-BR" dirty="0"/>
          </a:p>
        </p:txBody>
      </p:sp>
      <p:sp>
        <p:nvSpPr>
          <p:cNvPr id="3" name="Espaço Reservado para Conteúdo 2"/>
          <p:cNvSpPr>
            <a:spLocks noGrp="1"/>
          </p:cNvSpPr>
          <p:nvPr>
            <p:ph idx="1"/>
          </p:nvPr>
        </p:nvSpPr>
        <p:spPr/>
        <p:txBody>
          <a:bodyPr/>
          <a:lstStyle/>
          <a:p>
            <a:pPr>
              <a:defRPr/>
            </a:pPr>
            <a:endParaRPr lang="pt-BR"/>
          </a:p>
        </p:txBody>
      </p:sp>
      <p:pic>
        <p:nvPicPr>
          <p:cNvPr id="68612" name="Picture 2"/>
          <p:cNvPicPr>
            <a:picLocks noChangeAspect="1" noChangeArrowheads="1"/>
          </p:cNvPicPr>
          <p:nvPr/>
        </p:nvPicPr>
        <p:blipFill>
          <a:blip r:embed="rId2" cstate="print"/>
          <a:srcRect/>
          <a:stretch>
            <a:fillRect/>
          </a:stretch>
        </p:blipFill>
        <p:spPr bwMode="auto">
          <a:xfrm>
            <a:off x="395288" y="1635125"/>
            <a:ext cx="8424862" cy="1433513"/>
          </a:xfrm>
          <a:prstGeom prst="rect">
            <a:avLst/>
          </a:prstGeom>
          <a:noFill/>
          <a:ln w="9525">
            <a:noFill/>
            <a:miter lim="800000"/>
            <a:headEnd/>
            <a:tailEnd/>
          </a:ln>
        </p:spPr>
      </p:pic>
      <p:pic>
        <p:nvPicPr>
          <p:cNvPr id="68613" name="Picture 3"/>
          <p:cNvPicPr>
            <a:picLocks noChangeAspect="1" noChangeArrowheads="1"/>
          </p:cNvPicPr>
          <p:nvPr/>
        </p:nvPicPr>
        <p:blipFill>
          <a:blip r:embed="rId3" cstate="print"/>
          <a:srcRect/>
          <a:stretch>
            <a:fillRect/>
          </a:stretch>
        </p:blipFill>
        <p:spPr bwMode="auto">
          <a:xfrm>
            <a:off x="488950" y="3141663"/>
            <a:ext cx="8404225"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solidFill>
                  <a:srgbClr val="FF0000"/>
                </a:solidFill>
              </a:rPr>
              <a:t>METABOLISMO</a:t>
            </a:r>
            <a:endParaRPr lang="pt-BR" dirty="0">
              <a:solidFill>
                <a:srgbClr val="FF0000"/>
              </a:solidFill>
            </a:endParaRPr>
          </a:p>
        </p:txBody>
      </p:sp>
      <p:sp>
        <p:nvSpPr>
          <p:cNvPr id="3" name="Espaço Reservado para Conteúdo 2"/>
          <p:cNvSpPr>
            <a:spLocks noGrp="1"/>
          </p:cNvSpPr>
          <p:nvPr>
            <p:ph idx="1"/>
          </p:nvPr>
        </p:nvSpPr>
        <p:spPr>
          <a:xfrm>
            <a:off x="457200" y="1600200"/>
            <a:ext cx="8229600" cy="3124200"/>
          </a:xfrm>
        </p:spPr>
        <p:txBody>
          <a:bodyPr/>
          <a:lstStyle/>
          <a:p>
            <a:pPr algn="just">
              <a:defRPr/>
            </a:pPr>
            <a:r>
              <a:rPr lang="pt-BR" sz="2400" b="1" dirty="0" smtClean="0">
                <a:solidFill>
                  <a:schemeClr val="accent4">
                    <a:lumMod val="10000"/>
                  </a:schemeClr>
                </a:solidFill>
              </a:rPr>
              <a:t>Metabolismo</a:t>
            </a:r>
            <a:r>
              <a:rPr lang="pt-BR" sz="2400" dirty="0" smtClean="0">
                <a:solidFill>
                  <a:schemeClr val="accent4">
                    <a:lumMod val="10000"/>
                  </a:schemeClr>
                </a:solidFill>
              </a:rPr>
              <a:t> (do grego </a:t>
            </a:r>
            <a:r>
              <a:rPr lang="pt-BR" sz="2400" i="1" dirty="0" smtClean="0">
                <a:solidFill>
                  <a:schemeClr val="accent4">
                    <a:lumMod val="10000"/>
                  </a:schemeClr>
                </a:solidFill>
              </a:rPr>
              <a:t>metabolismos</a:t>
            </a:r>
            <a:r>
              <a:rPr lang="pt-BR" sz="2400" dirty="0" smtClean="0">
                <a:solidFill>
                  <a:schemeClr val="accent4">
                    <a:lumMod val="10000"/>
                  </a:schemeClr>
                </a:solidFill>
              </a:rPr>
              <a:t>, </a:t>
            </a:r>
            <a:r>
              <a:rPr lang="pt-BR" sz="2400" dirty="0" err="1" smtClean="0">
                <a:solidFill>
                  <a:schemeClr val="accent4">
                    <a:lumMod val="10000"/>
                  </a:schemeClr>
                </a:solidFill>
              </a:rPr>
              <a:t>μετ</a:t>
            </a:r>
            <a:r>
              <a:rPr lang="pt-BR" sz="2400" dirty="0" smtClean="0">
                <a:solidFill>
                  <a:schemeClr val="accent4">
                    <a:lumMod val="10000"/>
                  </a:schemeClr>
                </a:solidFill>
              </a:rPr>
              <a:t>αβολισμός, que significa "mudança", troca) é o conjunto de transformações que </a:t>
            </a:r>
            <a:r>
              <a:rPr lang="pt-BR" sz="2400" dirty="0" smtClean="0">
                <a:solidFill>
                  <a:schemeClr val="accent4">
                    <a:lumMod val="10000"/>
                  </a:schemeClr>
                </a:solidFill>
              </a:rPr>
              <a:t>as substâncias </a:t>
            </a:r>
            <a:r>
              <a:rPr lang="pt-BR" sz="2400" dirty="0" smtClean="0">
                <a:solidFill>
                  <a:schemeClr val="accent4">
                    <a:lumMod val="10000"/>
                  </a:schemeClr>
                </a:solidFill>
              </a:rPr>
              <a:t>químicas sofrem no interior dos organismos vivos. O termo "</a:t>
            </a:r>
            <a:r>
              <a:rPr lang="pt-BR" sz="2400" b="1" dirty="0" smtClean="0">
                <a:solidFill>
                  <a:schemeClr val="accent4">
                    <a:lumMod val="10000"/>
                  </a:schemeClr>
                </a:solidFill>
              </a:rPr>
              <a:t>metabolismo celular</a:t>
            </a:r>
            <a:r>
              <a:rPr lang="pt-BR" sz="2400" dirty="0" smtClean="0">
                <a:solidFill>
                  <a:schemeClr val="accent4">
                    <a:lumMod val="10000"/>
                  </a:schemeClr>
                </a:solidFill>
              </a:rPr>
              <a:t>" é usado em referência ao conjunto de todas as reações químicas que ocorrem nas células. Estas reações são responsáveis pelos processos de síntese e degradação dos nutrientes na célula e constituem a base da vida, permitindo o crescimento e reprodução das células, mantendo as suas estruturas e adequando respostas aos seus ambientes.</a:t>
            </a:r>
          </a:p>
          <a:p>
            <a:pPr algn="just">
              <a:defRPr/>
            </a:pPr>
            <a:endParaRPr lang="pt-BR" sz="24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lgn="ctr" eaLnBrk="1" hangingPunct="1">
              <a:buFont typeface="Wingdings" pitchFamily="2" charset="2"/>
              <a:buNone/>
              <a:defRPr/>
            </a:pPr>
            <a:r>
              <a:rPr lang="pt-BR" sz="3600" dirty="0" smtClean="0">
                <a:solidFill>
                  <a:srgbClr val="990099"/>
                </a:solidFill>
              </a:rPr>
              <a:t>Etapa Química (fase escura):</a:t>
            </a:r>
          </a:p>
          <a:p>
            <a:pPr algn="ctr" eaLnBrk="1" hangingPunct="1">
              <a:buFont typeface="Wingdings" pitchFamily="2" charset="2"/>
              <a:buNone/>
              <a:defRPr/>
            </a:pPr>
            <a:endParaRPr lang="pt-BR" dirty="0" smtClean="0">
              <a:solidFill>
                <a:srgbClr val="990099"/>
              </a:solidFill>
            </a:endParaRPr>
          </a:p>
          <a:p>
            <a:pPr algn="ctr" eaLnBrk="1" hangingPunct="1">
              <a:buFont typeface="Wingdings" pitchFamily="2" charset="2"/>
              <a:buNone/>
              <a:defRPr/>
            </a:pPr>
            <a:r>
              <a:rPr lang="pt-BR" dirty="0" smtClean="0">
                <a:solidFill>
                  <a:srgbClr val="990099"/>
                </a:solidFill>
              </a:rPr>
              <a:t>Síntese da glicose</a:t>
            </a:r>
          </a:p>
          <a:p>
            <a:pPr algn="ctr" eaLnBrk="1" hangingPunct="1">
              <a:buFont typeface="Wingdings" pitchFamily="2" charset="2"/>
              <a:buNone/>
              <a:defRPr/>
            </a:pPr>
            <a:r>
              <a:rPr lang="pt-BR" dirty="0" smtClean="0">
                <a:solidFill>
                  <a:srgbClr val="990099"/>
                </a:solidFill>
              </a:rPr>
              <a:t>(Ciclo de Calvin-Benson)</a:t>
            </a:r>
          </a:p>
          <a:p>
            <a:pPr algn="ctr" eaLnBrk="1" hangingPunct="1">
              <a:buFont typeface="Wingdings" pitchFamily="2" charset="2"/>
              <a:buNone/>
              <a:defRPr/>
            </a:pPr>
            <a:endParaRPr lang="pt-BR" dirty="0" smtClean="0">
              <a:solidFill>
                <a:srgbClr val="990099"/>
              </a:solidFill>
            </a:endParaRPr>
          </a:p>
          <a:p>
            <a:pPr algn="ctr" eaLnBrk="1" hangingPunct="1">
              <a:buFont typeface="Wingdings" pitchFamily="2" charset="2"/>
              <a:buNone/>
              <a:defRPr/>
            </a:pPr>
            <a:r>
              <a:rPr lang="pt-BR" dirty="0" smtClean="0">
                <a:solidFill>
                  <a:srgbClr val="990099"/>
                </a:solidFill>
              </a:rPr>
              <a:t>CO</a:t>
            </a:r>
            <a:r>
              <a:rPr lang="pt-BR" baseline="-25000" dirty="0" smtClean="0">
                <a:solidFill>
                  <a:srgbClr val="990099"/>
                </a:solidFill>
              </a:rPr>
              <a:t>2</a:t>
            </a:r>
            <a:r>
              <a:rPr lang="pt-BR" dirty="0" smtClean="0">
                <a:solidFill>
                  <a:srgbClr val="990099"/>
                </a:solidFill>
              </a:rPr>
              <a:t> + NADPH + ATP </a:t>
            </a:r>
            <a:r>
              <a:rPr lang="pt-BR" dirty="0" smtClean="0">
                <a:solidFill>
                  <a:srgbClr val="990099"/>
                </a:solidFill>
                <a:cs typeface="Arial" charset="0"/>
              </a:rPr>
              <a:t>→ C</a:t>
            </a:r>
            <a:r>
              <a:rPr lang="pt-BR" baseline="-25000" dirty="0" smtClean="0">
                <a:solidFill>
                  <a:srgbClr val="990099"/>
                </a:solidFill>
                <a:cs typeface="Arial" charset="0"/>
              </a:rPr>
              <a:t>6</a:t>
            </a:r>
            <a:r>
              <a:rPr lang="pt-BR" dirty="0" smtClean="0">
                <a:solidFill>
                  <a:srgbClr val="990099"/>
                </a:solidFill>
                <a:cs typeface="Arial" charset="0"/>
              </a:rPr>
              <a:t>H</a:t>
            </a:r>
            <a:r>
              <a:rPr lang="pt-BR" baseline="-25000" dirty="0" smtClean="0">
                <a:solidFill>
                  <a:srgbClr val="990099"/>
                </a:solidFill>
                <a:cs typeface="Arial" charset="0"/>
              </a:rPr>
              <a:t>12</a:t>
            </a:r>
            <a:r>
              <a:rPr lang="pt-BR" dirty="0" smtClean="0">
                <a:solidFill>
                  <a:srgbClr val="990099"/>
                </a:solidFill>
                <a:cs typeface="Arial" charset="0"/>
              </a:rPr>
              <a:t>O</a:t>
            </a:r>
            <a:r>
              <a:rPr lang="pt-BR" baseline="-25000" dirty="0" smtClean="0">
                <a:solidFill>
                  <a:srgbClr val="990099"/>
                </a:solidFill>
                <a:cs typeface="Arial" charset="0"/>
              </a:rPr>
              <a:t>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722312"/>
          </a:xfrm>
        </p:spPr>
        <p:txBody>
          <a:bodyPr/>
          <a:lstStyle/>
          <a:p>
            <a:pPr>
              <a:defRPr/>
            </a:pPr>
            <a:r>
              <a:rPr lang="pt-BR" sz="3600" dirty="0" smtClean="0">
                <a:solidFill>
                  <a:srgbClr val="66FFFF"/>
                </a:solidFill>
              </a:rPr>
              <a:t>FASE CLARA </a:t>
            </a:r>
            <a:r>
              <a:rPr lang="pt-BR" sz="3600" dirty="0" smtClean="0"/>
              <a:t>X </a:t>
            </a:r>
            <a:r>
              <a:rPr lang="pt-BR" sz="3600" dirty="0" smtClean="0">
                <a:solidFill>
                  <a:srgbClr val="000066"/>
                </a:solidFill>
              </a:rPr>
              <a:t>FASE ESCURA</a:t>
            </a:r>
            <a:endParaRPr lang="pt-BR" sz="3600" dirty="0">
              <a:solidFill>
                <a:srgbClr val="000066"/>
              </a:solidFill>
            </a:endParaRPr>
          </a:p>
        </p:txBody>
      </p:sp>
      <p:pic>
        <p:nvPicPr>
          <p:cNvPr id="70659" name="Picture 2"/>
          <p:cNvPicPr>
            <a:picLocks noGrp="1" noChangeAspect="1" noChangeArrowheads="1"/>
          </p:cNvPicPr>
          <p:nvPr>
            <p:ph idx="1"/>
          </p:nvPr>
        </p:nvPicPr>
        <p:blipFill>
          <a:blip r:embed="rId2" cstate="print"/>
          <a:srcRect/>
          <a:stretch>
            <a:fillRect/>
          </a:stretch>
        </p:blipFill>
        <p:spPr>
          <a:xfrm>
            <a:off x="255588" y="928688"/>
            <a:ext cx="8602662" cy="5749925"/>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277813"/>
            <a:ext cx="8258175" cy="722312"/>
          </a:xfrm>
        </p:spPr>
        <p:txBody>
          <a:bodyPr/>
          <a:lstStyle/>
          <a:p>
            <a:pPr>
              <a:defRPr/>
            </a:pPr>
            <a:r>
              <a:rPr lang="pt-BR" dirty="0" smtClean="0">
                <a:solidFill>
                  <a:srgbClr val="990099"/>
                </a:solidFill>
              </a:rPr>
              <a:t>Etapa Química (fase escura):</a:t>
            </a:r>
            <a:br>
              <a:rPr lang="pt-BR" dirty="0" smtClean="0">
                <a:solidFill>
                  <a:srgbClr val="990099"/>
                </a:solidFill>
              </a:rPr>
            </a:br>
            <a:endParaRPr lang="pt-BR" dirty="0"/>
          </a:p>
        </p:txBody>
      </p:sp>
      <p:pic>
        <p:nvPicPr>
          <p:cNvPr id="71683" name="Picture 2"/>
          <p:cNvPicPr>
            <a:picLocks noGrp="1" noChangeAspect="1" noChangeArrowheads="1"/>
          </p:cNvPicPr>
          <p:nvPr>
            <p:ph idx="1"/>
          </p:nvPr>
        </p:nvPicPr>
        <p:blipFill>
          <a:blip r:embed="rId2" cstate="print"/>
          <a:srcRect/>
          <a:stretch>
            <a:fillRect/>
          </a:stretch>
        </p:blipFill>
        <p:spPr>
          <a:xfrm>
            <a:off x="506413" y="669925"/>
            <a:ext cx="8137525" cy="6042025"/>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72708" name="Picture 2" descr="http://www.cientic.com/imagens/qi/autotrofia/autotrofia_26.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sz="2200" dirty="0">
                <a:effectLst/>
              </a:rPr>
              <a:t>a fixação C3 recebe este nome porque o produto originado da reação fotossintética é uma molécula com três carbonos, o </a:t>
            </a:r>
            <a:r>
              <a:rPr lang="pt-BR" sz="2200" b="1" dirty="0">
                <a:effectLst/>
              </a:rPr>
              <a:t>ácido 3-fosfoglicérico</a:t>
            </a:r>
            <a:r>
              <a:rPr lang="pt-BR" sz="2200" dirty="0">
                <a:effectLst/>
              </a:rPr>
              <a:t>. Neste processo há uma molécula aceptora denominada </a:t>
            </a:r>
            <a:r>
              <a:rPr lang="pt-BR" sz="2200" b="1" dirty="0" err="1">
                <a:effectLst/>
              </a:rPr>
              <a:t>ribulose</a:t>
            </a:r>
            <a:r>
              <a:rPr lang="pt-BR" sz="2200" b="1" dirty="0">
                <a:effectLst/>
              </a:rPr>
              <a:t> 1,5 </a:t>
            </a:r>
            <a:r>
              <a:rPr lang="pt-BR" sz="2200" b="1" dirty="0" err="1">
                <a:effectLst/>
              </a:rPr>
              <a:t>bifosfato</a:t>
            </a:r>
            <a:r>
              <a:rPr lang="pt-BR" sz="2200" b="1" dirty="0">
                <a:effectLst/>
              </a:rPr>
              <a:t> </a:t>
            </a:r>
            <a:r>
              <a:rPr lang="pt-BR" sz="2200" b="1" dirty="0" smtClean="0">
                <a:effectLst/>
              </a:rPr>
              <a:t>ou </a:t>
            </a:r>
            <a:r>
              <a:rPr lang="pt-BR" sz="2200" b="1" u="sng" dirty="0" smtClean="0">
                <a:effectLst/>
                <a:hlinkClick r:id="rId2"/>
              </a:rPr>
              <a:t>simplesmente</a:t>
            </a:r>
            <a:r>
              <a:rPr lang="pt-BR" sz="2200" b="1" dirty="0">
                <a:effectLst/>
              </a:rPr>
              <a:t> RUBP</a:t>
            </a:r>
            <a:r>
              <a:rPr lang="pt-BR" sz="2200" dirty="0">
                <a:effectLst/>
              </a:rPr>
              <a:t> (formada por cinco carbonos e dois átomos de </a:t>
            </a:r>
            <a:r>
              <a:rPr lang="pt-BR" sz="2200" u="sng" dirty="0">
                <a:effectLst/>
                <a:hlinkClick r:id="rId3" tooltip="Fósforo"/>
              </a:rPr>
              <a:t>fósforo</a:t>
            </a:r>
            <a:r>
              <a:rPr lang="pt-BR" sz="2200" dirty="0">
                <a:effectLst/>
              </a:rPr>
              <a:t>) que sofre a adição de moléculas de CO</a:t>
            </a:r>
            <a:r>
              <a:rPr lang="pt-BR" sz="2200" baseline="-25000" dirty="0">
                <a:effectLst/>
              </a:rPr>
              <a:t>2</a:t>
            </a:r>
            <a:r>
              <a:rPr lang="pt-BR" sz="2200" dirty="0"/>
              <a:t>  através da reação de </a:t>
            </a:r>
            <a:r>
              <a:rPr lang="pt-BR" sz="2200" dirty="0" err="1"/>
              <a:t>carboxilação</a:t>
            </a:r>
            <a:r>
              <a:rPr lang="pt-BR" sz="2200" dirty="0"/>
              <a:t>. Essa adição só é possível porque há a presença de uma enzima </a:t>
            </a:r>
            <a:r>
              <a:rPr lang="pt-BR" sz="2200" u="sng" dirty="0">
                <a:effectLst/>
                <a:hlinkClick r:id="rId2"/>
              </a:rPr>
              <a:t>conhecida</a:t>
            </a:r>
            <a:r>
              <a:rPr lang="pt-BR" sz="2200" dirty="0"/>
              <a:t> </a:t>
            </a:r>
            <a:r>
              <a:rPr lang="pt-BR" sz="2200" dirty="0" smtClean="0"/>
              <a:t>como </a:t>
            </a:r>
            <a:r>
              <a:rPr lang="pt-BR" sz="2200" b="1" dirty="0" smtClean="0">
                <a:effectLst/>
              </a:rPr>
              <a:t>RUBISCO</a:t>
            </a:r>
            <a:r>
              <a:rPr lang="pt-BR" sz="2200" dirty="0">
                <a:effectLst/>
              </a:rPr>
              <a:t> (</a:t>
            </a:r>
            <a:r>
              <a:rPr lang="pt-BR" sz="2200" dirty="0" err="1">
                <a:effectLst/>
              </a:rPr>
              <a:t>ribulose</a:t>
            </a:r>
            <a:r>
              <a:rPr lang="pt-BR" sz="2200" dirty="0">
                <a:effectLst/>
              </a:rPr>
              <a:t> 1,5 </a:t>
            </a:r>
            <a:r>
              <a:rPr lang="pt-BR" sz="2200" dirty="0" err="1">
                <a:effectLst/>
              </a:rPr>
              <a:t>bifosfato</a:t>
            </a:r>
            <a:r>
              <a:rPr lang="pt-BR" sz="2200" dirty="0">
                <a:effectLst/>
              </a:rPr>
              <a:t> </a:t>
            </a:r>
            <a:r>
              <a:rPr lang="pt-BR" sz="2200" dirty="0" err="1">
                <a:effectLst/>
              </a:rPr>
              <a:t>carboxilase-oxigenase</a:t>
            </a:r>
            <a:r>
              <a:rPr lang="pt-BR" sz="2200" dirty="0">
                <a:effectLst/>
              </a:rPr>
              <a:t>). Esse tipo de fixação é largamente utilizada pelas espécies vegetais habitantes de zonas tropicais úmidas.</a:t>
            </a:r>
            <a:endParaRPr lang="pt-BR" sz="2200" dirty="0"/>
          </a:p>
        </p:txBody>
      </p:sp>
      <p:sp>
        <p:nvSpPr>
          <p:cNvPr id="4" name="Título 1"/>
          <p:cNvSpPr>
            <a:spLocks noGrp="1"/>
          </p:cNvSpPr>
          <p:nvPr>
            <p:ph type="title"/>
          </p:nvPr>
        </p:nvSpPr>
        <p:spPr/>
        <p:txBody>
          <a:bodyPr/>
          <a:lstStyle/>
          <a:p>
            <a:pPr>
              <a:defRPr/>
            </a:pPr>
            <a:r>
              <a:rPr lang="pt-BR" b="1" dirty="0" smtClean="0"/>
              <a:t>Fotossíntese C3</a:t>
            </a:r>
            <a:br>
              <a:rPr lang="pt-BR" b="1" dirty="0" smtClean="0"/>
            </a:br>
            <a:endParaRPr lang="pt-BR" dirty="0"/>
          </a:p>
        </p:txBody>
      </p:sp>
    </p:spTree>
    <p:extLst>
      <p:ext uri="{BB962C8B-B14F-4D97-AF65-F5344CB8AC3E}">
        <p14:creationId xmlns:p14="http://schemas.microsoft.com/office/powerpoint/2010/main" val="1477387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b="1" dirty="0" smtClean="0"/>
              <a:t>Fotossíntese </a:t>
            </a:r>
            <a:r>
              <a:rPr lang="pt-BR" b="1" dirty="0" err="1" smtClean="0"/>
              <a:t>C4</a:t>
            </a:r>
            <a:r>
              <a:rPr lang="pt-BR" b="1" dirty="0" smtClean="0"/>
              <a:t/>
            </a:r>
            <a:br>
              <a:rPr lang="pt-BR" b="1" dirty="0" smtClean="0"/>
            </a:br>
            <a:endParaRPr lang="pt-BR" dirty="0"/>
          </a:p>
        </p:txBody>
      </p:sp>
      <p:sp>
        <p:nvSpPr>
          <p:cNvPr id="73731" name="Espaço Reservado para Conteúdo 2"/>
          <p:cNvSpPr>
            <a:spLocks noGrp="1"/>
          </p:cNvSpPr>
          <p:nvPr>
            <p:ph idx="1"/>
          </p:nvPr>
        </p:nvSpPr>
        <p:spPr>
          <a:xfrm>
            <a:off x="-34925" y="1052513"/>
            <a:ext cx="9144000" cy="4530725"/>
          </a:xfrm>
        </p:spPr>
        <p:txBody>
          <a:bodyPr/>
          <a:lstStyle/>
          <a:p>
            <a:pPr algn="just"/>
            <a:r>
              <a:rPr lang="pt-BR" sz="2200" b="1" dirty="0" smtClean="0">
                <a:solidFill>
                  <a:srgbClr val="002060"/>
                </a:solidFill>
                <a:effectLst/>
              </a:rPr>
              <a:t>As plantas C4 são assim chamadas por formarem como primeiro produto da fotossíntese o ácido oxalacético (4C), o qual é rapidamente reduzido a ácido málico e ácido aspártico, ambos com 4C, porém mais estáveis. Estruturalmente, outra diferença entre as plantas C3 e C4 é a presença nestas últimas de uma camada proeminente de células clorofiladas envolvendo os feixes condutores da folha ("anatomia </a:t>
            </a:r>
            <a:r>
              <a:rPr lang="pt-BR" sz="2200" b="1" dirty="0" err="1" smtClean="0">
                <a:solidFill>
                  <a:srgbClr val="002060"/>
                </a:solidFill>
                <a:effectLst/>
              </a:rPr>
              <a:t>Kranz</a:t>
            </a:r>
            <a:r>
              <a:rPr lang="pt-BR" sz="2200" b="1" dirty="0" smtClean="0">
                <a:solidFill>
                  <a:srgbClr val="002060"/>
                </a:solidFill>
                <a:effectLst/>
              </a:rPr>
              <a:t>"). </a:t>
            </a:r>
          </a:p>
          <a:p>
            <a:pPr algn="just"/>
            <a:r>
              <a:rPr lang="pt-BR" sz="2200" b="1" dirty="0" smtClean="0">
                <a:solidFill>
                  <a:srgbClr val="002060"/>
                </a:solidFill>
                <a:effectLst/>
              </a:rPr>
              <a:t>Nestas plantas, além da presença da </a:t>
            </a:r>
            <a:r>
              <a:rPr lang="pt-BR" sz="2200" b="1" dirty="0" err="1" smtClean="0">
                <a:solidFill>
                  <a:srgbClr val="002060"/>
                </a:solidFill>
                <a:effectLst/>
              </a:rPr>
              <a:t>Rubisco</a:t>
            </a:r>
            <a:r>
              <a:rPr lang="pt-BR" sz="2200" b="1" dirty="0" smtClean="0">
                <a:solidFill>
                  <a:srgbClr val="002060"/>
                </a:solidFill>
                <a:effectLst/>
              </a:rPr>
              <a:t>, confinada às células da bainha </a:t>
            </a:r>
            <a:r>
              <a:rPr lang="pt-BR" sz="2200" b="1" dirty="0" err="1" smtClean="0">
                <a:solidFill>
                  <a:srgbClr val="002060"/>
                </a:solidFill>
                <a:effectLst/>
              </a:rPr>
              <a:t>Kranz</a:t>
            </a:r>
            <a:r>
              <a:rPr lang="pt-BR" sz="2200" b="1" dirty="0" smtClean="0">
                <a:solidFill>
                  <a:srgbClr val="002060"/>
                </a:solidFill>
                <a:effectLst/>
              </a:rPr>
              <a:t>, é encontrada nas células do mesófilo foliar a </a:t>
            </a:r>
            <a:r>
              <a:rPr lang="pt-BR" sz="2200" b="1" dirty="0" err="1" smtClean="0">
                <a:solidFill>
                  <a:srgbClr val="002060"/>
                </a:solidFill>
                <a:effectLst/>
              </a:rPr>
              <a:t>fosfoenolpirúvico</a:t>
            </a:r>
            <a:r>
              <a:rPr lang="pt-BR" sz="2200" b="1" dirty="0" smtClean="0">
                <a:solidFill>
                  <a:srgbClr val="002060"/>
                </a:solidFill>
                <a:effectLst/>
              </a:rPr>
              <a:t> </a:t>
            </a:r>
            <a:r>
              <a:rPr lang="pt-BR" sz="2200" b="1" dirty="0" err="1" smtClean="0">
                <a:solidFill>
                  <a:srgbClr val="002060"/>
                </a:solidFill>
                <a:effectLst/>
              </a:rPr>
              <a:t>carboxilase</a:t>
            </a:r>
            <a:r>
              <a:rPr lang="pt-BR" sz="2200" b="1" dirty="0" smtClean="0">
                <a:solidFill>
                  <a:srgbClr val="002060"/>
                </a:solidFill>
                <a:effectLst/>
              </a:rPr>
              <a:t> (PE </a:t>
            </a:r>
            <a:r>
              <a:rPr lang="pt-BR" sz="2200" b="1" dirty="0" err="1" smtClean="0">
                <a:solidFill>
                  <a:srgbClr val="002060"/>
                </a:solidFill>
                <a:effectLst/>
              </a:rPr>
              <a:t>Pcase</a:t>
            </a:r>
            <a:r>
              <a:rPr lang="pt-BR" sz="2200" b="1" dirty="0" smtClean="0">
                <a:solidFill>
                  <a:srgbClr val="002060"/>
                </a:solidFill>
                <a:effectLst/>
              </a:rPr>
              <a:t>), uma enzima com uma afinidade muito maior pelo CO2 do que a primeira. A compartimentação espacial das duas enzimas faz com que o CO2 fixado pela </a:t>
            </a:r>
            <a:r>
              <a:rPr lang="pt-BR" sz="2200" b="1" dirty="0" err="1" smtClean="0">
                <a:solidFill>
                  <a:srgbClr val="002060"/>
                </a:solidFill>
                <a:effectLst/>
              </a:rPr>
              <a:t>PEPcase</a:t>
            </a:r>
            <a:r>
              <a:rPr lang="pt-BR" sz="2200" b="1" dirty="0" smtClean="0">
                <a:solidFill>
                  <a:srgbClr val="002060"/>
                </a:solidFill>
                <a:effectLst/>
              </a:rPr>
              <a:t> se </a:t>
            </a:r>
            <a:r>
              <a:rPr lang="pt-BR" sz="2200" b="1" dirty="0" err="1" smtClean="0">
                <a:solidFill>
                  <a:srgbClr val="002060"/>
                </a:solidFill>
                <a:effectLst/>
              </a:rPr>
              <a:t>transloque</a:t>
            </a:r>
            <a:r>
              <a:rPr lang="pt-BR" sz="2200" b="1" dirty="0" smtClean="0">
                <a:solidFill>
                  <a:srgbClr val="002060"/>
                </a:solidFill>
                <a:effectLst/>
              </a:rPr>
              <a:t>, via </a:t>
            </a:r>
            <a:r>
              <a:rPr lang="pt-BR" sz="2200" b="1" dirty="0" err="1" smtClean="0">
                <a:solidFill>
                  <a:srgbClr val="002060"/>
                </a:solidFill>
                <a:effectLst/>
              </a:rPr>
              <a:t>malato</a:t>
            </a:r>
            <a:r>
              <a:rPr lang="pt-BR" sz="2200" b="1" dirty="0" smtClean="0">
                <a:solidFill>
                  <a:srgbClr val="002060"/>
                </a:solidFill>
                <a:effectLst/>
              </a:rPr>
              <a:t> e </a:t>
            </a:r>
            <a:r>
              <a:rPr lang="pt-BR" sz="2200" b="1" dirty="0" err="1" smtClean="0">
                <a:solidFill>
                  <a:srgbClr val="002060"/>
                </a:solidFill>
                <a:effectLst/>
              </a:rPr>
              <a:t>aspartato</a:t>
            </a:r>
            <a:r>
              <a:rPr lang="pt-BR" sz="2200" b="1" dirty="0" smtClean="0">
                <a:solidFill>
                  <a:srgbClr val="002060"/>
                </a:solidFill>
                <a:effectLst/>
              </a:rPr>
              <a:t> até a bainha dos feixes, onde ocorre a </a:t>
            </a:r>
            <a:r>
              <a:rPr lang="pt-BR" sz="2200" b="1" dirty="0" err="1" smtClean="0">
                <a:solidFill>
                  <a:srgbClr val="002060"/>
                </a:solidFill>
                <a:effectLst/>
              </a:rPr>
              <a:t>descarboxilação</a:t>
            </a:r>
            <a:r>
              <a:rPr lang="pt-BR" sz="2200" b="1" dirty="0" smtClean="0">
                <a:solidFill>
                  <a:srgbClr val="002060"/>
                </a:solidFill>
                <a:effectLst/>
              </a:rPr>
              <a:t> com a entrada do carbono no ciclo de Calvin-Benson.</a:t>
            </a:r>
          </a:p>
          <a:p>
            <a:pPr algn="just"/>
            <a:r>
              <a:rPr lang="pt-BR" sz="2200" b="1" dirty="0" smtClean="0">
                <a:solidFill>
                  <a:srgbClr val="002060"/>
                </a:solidFill>
                <a:effectLst/>
              </a:rPr>
              <a:t>Ocorre em vegetais de regiões tropicais.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dirty="0"/>
          </a:p>
        </p:txBody>
      </p:sp>
      <p:pic>
        <p:nvPicPr>
          <p:cNvPr id="74756" name="Picture 2" descr="http://felix.ib.usp.br/bib131/texto6/fig06.gif"/>
          <p:cNvPicPr>
            <a:picLocks noChangeAspect="1" noChangeArrowheads="1"/>
          </p:cNvPicPr>
          <p:nvPr/>
        </p:nvPicPr>
        <p:blipFill>
          <a:blip r:embed="rId2" cstate="print"/>
          <a:srcRect/>
          <a:stretch>
            <a:fillRect/>
          </a:stretch>
        </p:blipFill>
        <p:spPr bwMode="auto">
          <a:xfrm>
            <a:off x="0" y="11113"/>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75780" name="Picture 2" descr="http://felix.ib.usp.br/bib131/texto6/figura1.jpg"/>
          <p:cNvPicPr>
            <a:picLocks noChangeAspect="1" noChangeArrowheads="1"/>
          </p:cNvPicPr>
          <p:nvPr/>
        </p:nvPicPr>
        <p:blipFill>
          <a:blip r:embed="rId2" cstate="print"/>
          <a:srcRect/>
          <a:stretch>
            <a:fillRect/>
          </a:stretch>
        </p:blipFill>
        <p:spPr bwMode="auto">
          <a:xfrm>
            <a:off x="0" y="333375"/>
            <a:ext cx="91567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76804" name="Picture 2" descr="http://felix.ib.usp.br/bib131/texto6/figura2.jpg"/>
          <p:cNvPicPr>
            <a:picLocks noChangeAspect="1" noChangeArrowheads="1"/>
          </p:cNvPicPr>
          <p:nvPr/>
        </p:nvPicPr>
        <p:blipFill>
          <a:blip r:embed="rId2" cstate="print"/>
          <a:srcRect/>
          <a:stretch>
            <a:fillRect/>
          </a:stretch>
        </p:blipFill>
        <p:spPr bwMode="auto">
          <a:xfrm>
            <a:off x="0" y="360363"/>
            <a:ext cx="91567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mtClean="0"/>
              <a:t>Fotossíntese CAM</a:t>
            </a:r>
            <a:r>
              <a:rPr lang="pt-BR" dirty="0" smtClean="0"/>
              <a:t/>
            </a:r>
            <a:br>
              <a:rPr lang="pt-BR" dirty="0" smtClean="0"/>
            </a:br>
            <a:endParaRPr lang="pt-BR" dirty="0"/>
          </a:p>
        </p:txBody>
      </p:sp>
      <p:sp>
        <p:nvSpPr>
          <p:cNvPr id="77827" name="Espaço Reservado para Conteúdo 2"/>
          <p:cNvSpPr>
            <a:spLocks noGrp="1"/>
          </p:cNvSpPr>
          <p:nvPr>
            <p:ph idx="1"/>
          </p:nvPr>
        </p:nvSpPr>
        <p:spPr>
          <a:xfrm>
            <a:off x="0" y="981075"/>
            <a:ext cx="8964613" cy="4602163"/>
          </a:xfrm>
        </p:spPr>
        <p:txBody>
          <a:bodyPr/>
          <a:lstStyle/>
          <a:p>
            <a:pPr algn="just"/>
            <a:r>
              <a:rPr lang="pt-BR" sz="2800" b="1" smtClean="0">
                <a:solidFill>
                  <a:srgbClr val="002060"/>
                </a:solidFill>
                <a:effectLst/>
              </a:rPr>
              <a:t>Plantassuculentas de deserto ou habitats sujeitos a secas periódicas, fecham os estômatos durante o dia, assimilando o CO</a:t>
            </a:r>
            <a:r>
              <a:rPr lang="pt-BR" sz="2800" b="1" baseline="-25000" smtClean="0">
                <a:solidFill>
                  <a:srgbClr val="002060"/>
                </a:solidFill>
                <a:effectLst/>
              </a:rPr>
              <a:t>2</a:t>
            </a:r>
            <a:r>
              <a:rPr lang="pt-BR" sz="2800" b="1" smtClean="0">
                <a:solidFill>
                  <a:srgbClr val="002060"/>
                </a:solidFill>
                <a:effectLst/>
              </a:rPr>
              <a:t> durante a noite (</a:t>
            </a:r>
            <a:r>
              <a:rPr lang="pt-BR" sz="2800" b="1" u="sng" smtClean="0">
                <a:solidFill>
                  <a:srgbClr val="002060"/>
                </a:solidFill>
                <a:effectLst/>
              </a:rPr>
              <a:t>PEPcase</a:t>
            </a:r>
            <a:r>
              <a:rPr lang="pt-BR" sz="2800" b="1" smtClean="0">
                <a:solidFill>
                  <a:srgbClr val="002060"/>
                </a:solidFill>
                <a:effectLst/>
              </a:rPr>
              <a:t>; malato/4C). A descarboxilação do malato acumulado no vacúolo durante a noite, permite que o CO</a:t>
            </a:r>
            <a:r>
              <a:rPr lang="pt-BR" sz="2800" b="1" baseline="-25000" smtClean="0">
                <a:solidFill>
                  <a:srgbClr val="002060"/>
                </a:solidFill>
                <a:effectLst/>
              </a:rPr>
              <a:t>2</a:t>
            </a:r>
            <a:r>
              <a:rPr lang="pt-BR" sz="2800" b="1" smtClean="0">
                <a:solidFill>
                  <a:srgbClr val="002060"/>
                </a:solidFill>
                <a:effectLst/>
              </a:rPr>
              <a:t> liberado durante o dia seja incorporado ao ciclo de Calvin-Benson (</a:t>
            </a:r>
            <a:r>
              <a:rPr lang="pt-BR" sz="2800" b="1" u="sng" smtClean="0">
                <a:solidFill>
                  <a:srgbClr val="002060"/>
                </a:solidFill>
                <a:effectLst/>
              </a:rPr>
              <a:t>Rubisco</a:t>
            </a:r>
            <a:r>
              <a:rPr lang="pt-BR" sz="2800" b="1" smtClean="0">
                <a:solidFill>
                  <a:srgbClr val="002060"/>
                </a:solidFill>
                <a:effectLst/>
              </a:rPr>
              <a:t>).</a:t>
            </a:r>
          </a:p>
          <a:p>
            <a:pPr algn="just"/>
            <a:r>
              <a:rPr lang="pt-BR" sz="2800" b="1" smtClean="0">
                <a:solidFill>
                  <a:srgbClr val="002060"/>
                </a:solidFill>
                <a:effectLst/>
              </a:rPr>
              <a:t>Embora bioquimicamente este processo de fixação de CO</a:t>
            </a:r>
            <a:r>
              <a:rPr lang="pt-BR" sz="2800" b="1" baseline="-25000" smtClean="0">
                <a:solidFill>
                  <a:srgbClr val="002060"/>
                </a:solidFill>
                <a:effectLst/>
              </a:rPr>
              <a:t>2</a:t>
            </a:r>
            <a:r>
              <a:rPr lang="pt-BR" sz="2800" b="1" smtClean="0">
                <a:solidFill>
                  <a:srgbClr val="002060"/>
                </a:solidFill>
                <a:effectLst/>
              </a:rPr>
              <a:t> seja igual ao realizado pelas plantas C4, uma das diferenças mais acentuadas entre ambos é a ocorrência da </a:t>
            </a:r>
            <a:r>
              <a:rPr lang="pt-BR" sz="2800" b="1" u="sng" smtClean="0">
                <a:solidFill>
                  <a:srgbClr val="002060"/>
                </a:solidFill>
                <a:effectLst/>
              </a:rPr>
              <a:t>compartimentação temporal</a:t>
            </a:r>
            <a:r>
              <a:rPr lang="pt-BR" sz="2800" b="1" smtClean="0">
                <a:solidFill>
                  <a:srgbClr val="002060"/>
                </a:solidFill>
                <a:effectLst/>
              </a:rPr>
              <a:t> nas plantas CAM.</a:t>
            </a:r>
          </a:p>
          <a:p>
            <a:pPr algn="just"/>
            <a:endParaRPr lang="pt-BR" sz="2800" b="1" smtClean="0">
              <a:solidFill>
                <a:srgbClr val="002060"/>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88" y="0"/>
            <a:ext cx="8229600" cy="1143000"/>
          </a:xfrm>
        </p:spPr>
        <p:txBody>
          <a:bodyPr/>
          <a:lstStyle/>
          <a:p>
            <a:pPr>
              <a:defRPr/>
            </a:pPr>
            <a:r>
              <a:rPr lang="pt-BR" dirty="0" smtClean="0"/>
              <a:t>METABOLISMO</a:t>
            </a:r>
            <a:endParaRPr lang="pt-BR" dirty="0"/>
          </a:p>
        </p:txBody>
      </p:sp>
      <p:sp>
        <p:nvSpPr>
          <p:cNvPr id="3" name="Espaço Reservado para Conteúdo 2"/>
          <p:cNvSpPr>
            <a:spLocks noGrp="1"/>
          </p:cNvSpPr>
          <p:nvPr>
            <p:ph idx="1"/>
          </p:nvPr>
        </p:nvSpPr>
        <p:spPr>
          <a:xfrm>
            <a:off x="323850" y="1196975"/>
            <a:ext cx="8229600" cy="4530725"/>
          </a:xfrm>
        </p:spPr>
        <p:txBody>
          <a:bodyPr/>
          <a:lstStyle/>
          <a:p>
            <a:pPr algn="just">
              <a:defRPr/>
            </a:pPr>
            <a:r>
              <a:rPr lang="pt-BR" sz="2000" dirty="0" smtClean="0">
                <a:solidFill>
                  <a:schemeClr val="accent4">
                    <a:lumMod val="10000"/>
                  </a:schemeClr>
                </a:solidFill>
                <a:latin typeface="+mj-lt"/>
                <a:cs typeface="Aharoni" pitchFamily="2" charset="-79"/>
              </a:rPr>
              <a:t>O metabolismo é normalmente dividido em dois grupos: anabolismo e catabolismo. </a:t>
            </a:r>
          </a:p>
          <a:p>
            <a:pPr algn="just">
              <a:defRPr/>
            </a:pPr>
            <a:r>
              <a:rPr lang="pt-BR" sz="2000" dirty="0" smtClean="0">
                <a:solidFill>
                  <a:srgbClr val="990099"/>
                </a:solidFill>
                <a:latin typeface="+mj-lt"/>
                <a:cs typeface="Aharoni" pitchFamily="2" charset="-79"/>
              </a:rPr>
              <a:t>Reações anabólicas, ou reações de síntese, são reações químicas que produzem nova matéria orgânica nos seres vivos. Sintetizam-se novos compostos (moléculas mais complexas) a partir de moléculas simples (com consumo de ATP). </a:t>
            </a:r>
          </a:p>
          <a:p>
            <a:pPr algn="just">
              <a:defRPr/>
            </a:pPr>
            <a:r>
              <a:rPr lang="pt-BR" sz="2000" dirty="0" smtClean="0">
                <a:solidFill>
                  <a:srgbClr val="0070C0"/>
                </a:solidFill>
                <a:latin typeface="+mj-lt"/>
                <a:cs typeface="Aharoni" pitchFamily="2" charset="-79"/>
              </a:rPr>
              <a:t>Reações </a:t>
            </a:r>
            <a:r>
              <a:rPr lang="pt-BR" sz="2000" dirty="0" err="1" smtClean="0">
                <a:solidFill>
                  <a:srgbClr val="0070C0"/>
                </a:solidFill>
                <a:latin typeface="+mj-lt"/>
                <a:cs typeface="Aharoni" pitchFamily="2" charset="-79"/>
              </a:rPr>
              <a:t>catabólicas</a:t>
            </a:r>
            <a:r>
              <a:rPr lang="pt-BR" sz="2000" dirty="0" smtClean="0">
                <a:solidFill>
                  <a:srgbClr val="0070C0"/>
                </a:solidFill>
                <a:latin typeface="+mj-lt"/>
                <a:cs typeface="Aharoni" pitchFamily="2" charset="-79"/>
              </a:rPr>
              <a:t>, ou reações de decomposição/degradação, são reações químicas que produzem grandes quantidades de energia livre (sob a forma de ATP) a partir da decomposição ou degradação de moléculas mais complexas (matéria orgânica).</a:t>
            </a:r>
          </a:p>
          <a:p>
            <a:pPr algn="just">
              <a:defRPr/>
            </a:pPr>
            <a:r>
              <a:rPr lang="pt-BR" sz="2000" dirty="0" smtClean="0">
                <a:solidFill>
                  <a:srgbClr val="7030A0"/>
                </a:solidFill>
                <a:latin typeface="+mj-lt"/>
                <a:cs typeface="Aharoni" pitchFamily="2" charset="-79"/>
              </a:rPr>
              <a:t>Quando o catabolismo supera em atividade o anabolismo, o organismo perde peso, o que acontece em períodos de jejum ou doença; mas se o anabolismo superar o catabolismo, o organismo cresce ou ganha peso. Se ambos os processos estão em equilíbrio, o organismo encontra-se em equilíbrio dinâmico ou homeostase.</a:t>
            </a:r>
          </a:p>
          <a:p>
            <a:pPr algn="just">
              <a:defRPr/>
            </a:pPr>
            <a:endParaRPr lang="pt-BR" sz="2000" dirty="0">
              <a:solidFill>
                <a:schemeClr val="accent4">
                  <a:lumMod val="10000"/>
                </a:schemeClr>
              </a:solidFill>
              <a:latin typeface="+mj-lt"/>
              <a:cs typeface="Aharoni" pitchFamily="2" charset="-79"/>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78852" name="Picture 2" descr="http://felix.ib.usp.br/bib131/texto6/figura12.jpg"/>
          <p:cNvPicPr>
            <a:picLocks noChangeAspect="1" noChangeArrowheads="1"/>
          </p:cNvPicPr>
          <p:nvPr/>
        </p:nvPicPr>
        <p:blipFill>
          <a:blip r:embed="rId2" cstate="print"/>
          <a:srcRect/>
          <a:stretch>
            <a:fillRect/>
          </a:stretch>
        </p:blipFill>
        <p:spPr bwMode="auto">
          <a:xfrm>
            <a:off x="0" y="360363"/>
            <a:ext cx="91567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79876" name="Picture 2" descr="http://felix.ib.usp.br/bib131/texto6/figura11.jpg"/>
          <p:cNvPicPr>
            <a:picLocks noChangeAspect="1" noChangeArrowheads="1"/>
          </p:cNvPicPr>
          <p:nvPr/>
        </p:nvPicPr>
        <p:blipFill>
          <a:blip r:embed="rId2" cstate="print"/>
          <a:srcRect/>
          <a:stretch>
            <a:fillRect/>
          </a:stretch>
        </p:blipFill>
        <p:spPr bwMode="auto">
          <a:xfrm>
            <a:off x="19050" y="404813"/>
            <a:ext cx="909002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80900" name="Picture 2" descr="http://personales.ya.com/geopal/biologia_2b/unidades/imagenes/tema4/c4cam.gif"/>
          <p:cNvPicPr>
            <a:picLocks noChangeAspect="1" noChangeArrowheads="1"/>
          </p:cNvPicPr>
          <p:nvPr/>
        </p:nvPicPr>
        <p:blipFill>
          <a:blip r:embed="rId2" cstate="print"/>
          <a:srcRect/>
          <a:stretch>
            <a:fillRect/>
          </a:stretch>
        </p:blipFill>
        <p:spPr bwMode="auto">
          <a:xfrm>
            <a:off x="-36513" y="0"/>
            <a:ext cx="9180513" cy="68770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pic>
        <p:nvPicPr>
          <p:cNvPr id="81924" name="Picture 2" descr="http://img.interempresas.net/fotos/392142.jpeg"/>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b="1" dirty="0" smtClean="0"/>
              <a:t>Fotossíntese em Bactérias</a:t>
            </a:r>
            <a:endParaRPr lang="pt-BR" dirty="0"/>
          </a:p>
        </p:txBody>
      </p:sp>
      <p:sp>
        <p:nvSpPr>
          <p:cNvPr id="82947" name="Espaço Reservado para Conteúdo 2"/>
          <p:cNvSpPr>
            <a:spLocks noGrp="1"/>
          </p:cNvSpPr>
          <p:nvPr>
            <p:ph idx="1"/>
          </p:nvPr>
        </p:nvSpPr>
        <p:spPr>
          <a:xfrm>
            <a:off x="395288" y="1268413"/>
            <a:ext cx="8229600" cy="4530725"/>
          </a:xfrm>
        </p:spPr>
        <p:txBody>
          <a:bodyPr/>
          <a:lstStyle/>
          <a:p>
            <a:pPr algn="just"/>
            <a:r>
              <a:rPr lang="pt-BR" sz="2000" smtClean="0">
                <a:solidFill>
                  <a:srgbClr val="000066"/>
                </a:solidFill>
                <a:effectLst/>
                <a:latin typeface="Aharoni" pitchFamily="2" charset="-79"/>
                <a:cs typeface="Aharoni" pitchFamily="2" charset="-79"/>
              </a:rPr>
              <a:t> Nas bactérias fotossintetizantes os pigmentos fotossintetizantes não estão localizados em cloroplastos. Eles podem estar associados à membrana plasmática ou associados a lamelas fotossintetizantes presentes no citoplasma. A fotossíntese pode ser realizada de diferentes formas dependendo da espécie. Nas cianobactérias a fotossíntese se assemelha às das plantas e os pigmentos fotossintetizantes são: clorofila </a:t>
            </a:r>
            <a:r>
              <a:rPr lang="pt-BR" sz="2000" u="sng" smtClean="0">
                <a:solidFill>
                  <a:srgbClr val="000066"/>
                </a:solidFill>
                <a:effectLst/>
                <a:latin typeface="Aharoni" pitchFamily="2" charset="-79"/>
                <a:cs typeface="Aharoni" pitchFamily="2" charset="-79"/>
              </a:rPr>
              <a:t>a</a:t>
            </a:r>
            <a:r>
              <a:rPr lang="pt-BR" sz="2000" smtClean="0">
                <a:solidFill>
                  <a:srgbClr val="000066"/>
                </a:solidFill>
                <a:effectLst/>
                <a:latin typeface="Aharoni" pitchFamily="2" charset="-79"/>
                <a:cs typeface="Aharoni" pitchFamily="2" charset="-79"/>
              </a:rPr>
              <a:t>, ficocianina e ficoeritrina. </a:t>
            </a:r>
          </a:p>
          <a:p>
            <a:pPr algn="just"/>
            <a:r>
              <a:rPr lang="pt-BR" sz="2000" smtClean="0">
                <a:solidFill>
                  <a:srgbClr val="000066"/>
                </a:solidFill>
                <a:effectLst/>
                <a:latin typeface="Aharoni" pitchFamily="2" charset="-79"/>
                <a:cs typeface="Aharoni" pitchFamily="2" charset="-79"/>
              </a:rPr>
              <a:t>Nas bactérias verdes e púrpuras a fotossíntese difere em vários aspectos, sendo o pigmento específico delas: a bacterioclorofila, que capta comprimento de ondas muito longo, de até 1040 nm, invisíveis ao olho humano. Não usam a água como doador de hidrogênio, mas diferentes substâncias como o próprio hidrogênio (H</a:t>
            </a:r>
            <a:r>
              <a:rPr lang="pt-BR" sz="2000" baseline="-25000" smtClean="0">
                <a:solidFill>
                  <a:srgbClr val="000066"/>
                </a:solidFill>
                <a:effectLst/>
                <a:latin typeface="Aharoni" pitchFamily="2" charset="-79"/>
                <a:cs typeface="Aharoni" pitchFamily="2" charset="-79"/>
              </a:rPr>
              <a:t>2</a:t>
            </a:r>
            <a:r>
              <a:rPr lang="pt-BR" sz="2000" smtClean="0">
                <a:solidFill>
                  <a:srgbClr val="000066"/>
                </a:solidFill>
                <a:effectLst/>
                <a:latin typeface="Aharoni" pitchFamily="2" charset="-79"/>
                <a:cs typeface="Aharoni" pitchFamily="2" charset="-79"/>
              </a:rPr>
              <a:t>) e o gás sulfídrico (H</a:t>
            </a:r>
            <a:r>
              <a:rPr lang="pt-BR" sz="2000" baseline="-25000" smtClean="0">
                <a:solidFill>
                  <a:srgbClr val="000066"/>
                </a:solidFill>
                <a:effectLst/>
                <a:latin typeface="Aharoni" pitchFamily="2" charset="-79"/>
                <a:cs typeface="Aharoni" pitchFamily="2" charset="-79"/>
              </a:rPr>
              <a:t>2</a:t>
            </a:r>
            <a:r>
              <a:rPr lang="pt-BR" sz="2000" smtClean="0">
                <a:solidFill>
                  <a:srgbClr val="000066"/>
                </a:solidFill>
                <a:effectLst/>
                <a:latin typeface="Aharoni" pitchFamily="2" charset="-79"/>
                <a:cs typeface="Aharoni" pitchFamily="2" charset="-79"/>
              </a:rPr>
              <a:t>S), presentes no meio, com isso elas não produzem o O</a:t>
            </a:r>
            <a:r>
              <a:rPr lang="pt-BR" sz="2000" baseline="-25000" smtClean="0">
                <a:solidFill>
                  <a:srgbClr val="000066"/>
                </a:solidFill>
                <a:effectLst/>
                <a:latin typeface="Aharoni" pitchFamily="2" charset="-79"/>
                <a:cs typeface="Aharoni" pitchFamily="2" charset="-79"/>
              </a:rPr>
              <a:t>2</a:t>
            </a:r>
            <a:r>
              <a:rPr lang="pt-BR" sz="2000" smtClean="0">
                <a:solidFill>
                  <a:srgbClr val="000066"/>
                </a:solidFill>
                <a:effectLst/>
                <a:latin typeface="Aharoni" pitchFamily="2" charset="-79"/>
                <a:cs typeface="Aharoni" pitchFamily="2" charset="-79"/>
              </a:rPr>
              <a:t>. A equação geral da bactéria que usa o H</a:t>
            </a:r>
            <a:r>
              <a:rPr lang="pt-BR" sz="2000" baseline="-25000" smtClean="0">
                <a:solidFill>
                  <a:srgbClr val="000066"/>
                </a:solidFill>
                <a:effectLst/>
                <a:latin typeface="Aharoni" pitchFamily="2" charset="-79"/>
                <a:cs typeface="Aharoni" pitchFamily="2" charset="-79"/>
              </a:rPr>
              <a:t>2</a:t>
            </a:r>
            <a:r>
              <a:rPr lang="pt-BR" sz="2000" smtClean="0">
                <a:solidFill>
                  <a:srgbClr val="000066"/>
                </a:solidFill>
                <a:effectLst/>
                <a:latin typeface="Aharoni" pitchFamily="2" charset="-79"/>
                <a:cs typeface="Aharoni" pitchFamily="2" charset="-79"/>
              </a:rPr>
              <a:t>S é: </a:t>
            </a:r>
            <a:r>
              <a:rPr lang="pt-BR" sz="2000" b="1" smtClean="0">
                <a:solidFill>
                  <a:srgbClr val="FF0000"/>
                </a:solidFill>
                <a:effectLst/>
                <a:cs typeface="Aharoni" pitchFamily="2" charset="-79"/>
              </a:rPr>
              <a:t>6 CO</a:t>
            </a:r>
            <a:r>
              <a:rPr lang="pt-BR" sz="2000" b="1" baseline="-25000" smtClean="0">
                <a:solidFill>
                  <a:srgbClr val="FF0000"/>
                </a:solidFill>
                <a:effectLst/>
                <a:cs typeface="Aharoni" pitchFamily="2" charset="-79"/>
              </a:rPr>
              <a:t>2</a:t>
            </a:r>
            <a:r>
              <a:rPr lang="pt-BR" sz="2000" b="1" smtClean="0">
                <a:solidFill>
                  <a:srgbClr val="FF0000"/>
                </a:solidFill>
                <a:effectLst/>
                <a:cs typeface="Aharoni" pitchFamily="2" charset="-79"/>
              </a:rPr>
              <a:t> + 12 H</a:t>
            </a:r>
            <a:r>
              <a:rPr lang="pt-BR" sz="2000" b="1" baseline="-25000" smtClean="0">
                <a:solidFill>
                  <a:srgbClr val="FF0000"/>
                </a:solidFill>
                <a:effectLst/>
                <a:cs typeface="Aharoni" pitchFamily="2" charset="-79"/>
              </a:rPr>
              <a:t>2</a:t>
            </a:r>
            <a:r>
              <a:rPr lang="pt-BR" sz="2000" b="1" smtClean="0">
                <a:solidFill>
                  <a:srgbClr val="FF0000"/>
                </a:solidFill>
                <a:effectLst/>
                <a:cs typeface="Aharoni" pitchFamily="2" charset="-79"/>
              </a:rPr>
              <a:t> → C</a:t>
            </a:r>
            <a:r>
              <a:rPr lang="pt-BR" sz="2000" b="1" baseline="-25000" smtClean="0">
                <a:solidFill>
                  <a:srgbClr val="FF0000"/>
                </a:solidFill>
                <a:effectLst/>
                <a:cs typeface="Aharoni" pitchFamily="2" charset="-79"/>
              </a:rPr>
              <a:t>6</a:t>
            </a:r>
            <a:r>
              <a:rPr lang="pt-BR" sz="2000" b="1" smtClean="0">
                <a:solidFill>
                  <a:srgbClr val="FF0000"/>
                </a:solidFill>
                <a:effectLst/>
                <a:cs typeface="Aharoni" pitchFamily="2" charset="-79"/>
              </a:rPr>
              <a:t>H</a:t>
            </a:r>
            <a:r>
              <a:rPr lang="pt-BR" sz="2000" b="1" baseline="-25000" smtClean="0">
                <a:solidFill>
                  <a:srgbClr val="FF0000"/>
                </a:solidFill>
                <a:effectLst/>
                <a:cs typeface="Aharoni" pitchFamily="2" charset="-79"/>
              </a:rPr>
              <a:t>12</a:t>
            </a:r>
            <a:r>
              <a:rPr lang="pt-BR" sz="2000" b="1" smtClean="0">
                <a:solidFill>
                  <a:srgbClr val="FF0000"/>
                </a:solidFill>
                <a:effectLst/>
                <a:cs typeface="Aharoni" pitchFamily="2" charset="-79"/>
              </a:rPr>
              <a:t>O</a:t>
            </a:r>
            <a:r>
              <a:rPr lang="pt-BR" sz="2000" b="1" baseline="-25000" smtClean="0">
                <a:solidFill>
                  <a:srgbClr val="FF0000"/>
                </a:solidFill>
                <a:effectLst/>
                <a:cs typeface="Aharoni" pitchFamily="2" charset="-79"/>
              </a:rPr>
              <a:t>6</a:t>
            </a:r>
            <a:r>
              <a:rPr lang="pt-BR" sz="2000" b="1" smtClean="0">
                <a:solidFill>
                  <a:srgbClr val="FF0000"/>
                </a:solidFill>
                <a:effectLst/>
                <a:cs typeface="Aharoni" pitchFamily="2" charset="-79"/>
              </a:rPr>
              <a:t> + 12 S + 6 H</a:t>
            </a:r>
            <a:r>
              <a:rPr lang="pt-BR" sz="2000" b="1" baseline="-25000" smtClean="0">
                <a:solidFill>
                  <a:srgbClr val="FF0000"/>
                </a:solidFill>
                <a:effectLst/>
                <a:cs typeface="Aharoni" pitchFamily="2" charset="-79"/>
              </a:rPr>
              <a:t>2</a:t>
            </a:r>
            <a:r>
              <a:rPr lang="pt-BR" sz="2000" b="1" smtClean="0">
                <a:solidFill>
                  <a:srgbClr val="FF0000"/>
                </a:solidFill>
                <a:effectLst/>
                <a:cs typeface="Aharoni" pitchFamily="2" charset="-79"/>
              </a:rPr>
              <a:t>O</a:t>
            </a:r>
            <a:r>
              <a:rPr lang="pt-BR" sz="2000" smtClean="0">
                <a:solidFill>
                  <a:srgbClr val="000066"/>
                </a:solidFill>
                <a:effectLst/>
                <a:latin typeface="Aharoni" pitchFamily="2" charset="-79"/>
                <a:cs typeface="Aharoni" pitchFamily="2" charset="-79"/>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dirty="0"/>
          </a:p>
        </p:txBody>
      </p:sp>
      <p:sp>
        <p:nvSpPr>
          <p:cNvPr id="3" name="Espaço Reservado para Conteúdo 2"/>
          <p:cNvSpPr>
            <a:spLocks noGrp="1"/>
          </p:cNvSpPr>
          <p:nvPr>
            <p:ph idx="1"/>
          </p:nvPr>
        </p:nvSpPr>
        <p:spPr/>
        <p:txBody>
          <a:bodyPr/>
          <a:lstStyle/>
          <a:p>
            <a:pPr>
              <a:defRPr/>
            </a:pPr>
            <a:endParaRPr lang="pt-BR"/>
          </a:p>
        </p:txBody>
      </p:sp>
      <p:pic>
        <p:nvPicPr>
          <p:cNvPr id="83972" name="Picture 2" descr="http://1.bp.blogspot.com/-GpUF5_12kB8/T5cejrGV_aI/AAAAAAAAAEI/QIYFpt1cdPo/s1600/fotossintes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3600" b="1" dirty="0" smtClean="0"/>
              <a:t>Fotossíntese: fatores limitantes</a:t>
            </a:r>
            <a:br>
              <a:rPr lang="pt-BR" sz="3600" b="1" dirty="0" smtClean="0"/>
            </a:br>
            <a:endParaRPr lang="pt-BR" sz="3600" dirty="0"/>
          </a:p>
        </p:txBody>
      </p:sp>
      <p:sp>
        <p:nvSpPr>
          <p:cNvPr id="84995" name="Espaço Reservado para Conteúdo 2"/>
          <p:cNvSpPr>
            <a:spLocks noGrp="1"/>
          </p:cNvSpPr>
          <p:nvPr>
            <p:ph idx="1"/>
          </p:nvPr>
        </p:nvSpPr>
        <p:spPr>
          <a:xfrm>
            <a:off x="468313" y="1052513"/>
            <a:ext cx="8229600" cy="4530725"/>
          </a:xfrm>
        </p:spPr>
        <p:txBody>
          <a:bodyPr/>
          <a:lstStyle/>
          <a:p>
            <a:r>
              <a:rPr lang="pt-BR" sz="2400" b="1" smtClean="0">
                <a:solidFill>
                  <a:srgbClr val="FF0000"/>
                </a:solidFill>
                <a:effectLst/>
              </a:rPr>
              <a:t>A. Fatores Internos – Referem-se às características dos vegetais</a:t>
            </a:r>
          </a:p>
          <a:p>
            <a:r>
              <a:rPr lang="pt-BR" sz="2400" b="1" smtClean="0">
                <a:solidFill>
                  <a:srgbClr val="FF0000"/>
                </a:solidFill>
                <a:effectLst/>
              </a:rPr>
              <a:t>1) Disponibilidade de pigmentos fotossintetizantes: como a clorofila é a responsável pela captação da energia luminosa, a sua falta restringe a intensidade da fotossíntese.</a:t>
            </a:r>
          </a:p>
          <a:p>
            <a:r>
              <a:rPr lang="pt-BR" sz="2400" b="1" smtClean="0">
                <a:solidFill>
                  <a:srgbClr val="FF0000"/>
                </a:solidFill>
                <a:effectLst/>
              </a:rPr>
              <a:t>2) Disponibilidade de enzimas e de co-fatores: todas as reações fotossintéticas envolvem a participação de enzimas ou de co-fatores transportadores de elétrons, que devem existir em quantidade suficiente.</a:t>
            </a:r>
          </a:p>
          <a:p>
            <a:r>
              <a:rPr lang="pt-BR" sz="2400" b="1" smtClean="0">
                <a:solidFill>
                  <a:srgbClr val="FF0000"/>
                </a:solidFill>
                <a:effectLst/>
              </a:rPr>
              <a:t>3) Os cloroplastos: são as organelas onde ocorrem as reações da fotossíntese. Quanto maior o número de cloroplastos, maior a eficiência do processo.</a:t>
            </a:r>
          </a:p>
          <a:p>
            <a:endParaRPr lang="pt-BR" sz="2400" b="1" smtClean="0">
              <a:solidFill>
                <a:srgbClr val="FF0000"/>
              </a:solidFill>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341438"/>
            <a:ext cx="8229600" cy="1727200"/>
          </a:xfrm>
          <a:solidFill>
            <a:schemeClr val="accent6">
              <a:lumMod val="40000"/>
              <a:lumOff val="60000"/>
            </a:schemeClr>
          </a:solidFill>
        </p:spPr>
        <p:txBody>
          <a:bodyPr/>
          <a:lstStyle/>
          <a:p>
            <a:pPr algn="just">
              <a:defRPr/>
            </a:pPr>
            <a:r>
              <a:rPr lang="pt-BR" sz="1800" b="1" dirty="0" smtClean="0">
                <a:solidFill>
                  <a:srgbClr val="FF0000"/>
                </a:solidFill>
                <a:effectLst/>
              </a:rPr>
              <a:t>1) Concentração de </a:t>
            </a:r>
            <a:r>
              <a:rPr lang="pt-BR" sz="1800" b="1" dirty="0" err="1" smtClean="0">
                <a:solidFill>
                  <a:srgbClr val="FF0000"/>
                </a:solidFill>
                <a:effectLst/>
              </a:rPr>
              <a:t>CO</a:t>
            </a:r>
            <a:r>
              <a:rPr lang="pt-BR" sz="1800" b="1" baseline="-25000" dirty="0" err="1" smtClean="0">
                <a:solidFill>
                  <a:srgbClr val="FF0000"/>
                </a:solidFill>
                <a:effectLst/>
              </a:rPr>
              <a:t>2</a:t>
            </a:r>
            <a:r>
              <a:rPr lang="pt-BR" sz="1800" b="1" dirty="0" smtClean="0">
                <a:solidFill>
                  <a:srgbClr val="FF0000"/>
                </a:solidFill>
                <a:effectLst/>
              </a:rPr>
              <a:t> no ar: o dióxido de carbono é o substrato da etapa química da fotossíntese. Sem </a:t>
            </a:r>
            <a:r>
              <a:rPr lang="pt-BR" sz="1800" b="1" dirty="0" err="1" smtClean="0">
                <a:solidFill>
                  <a:srgbClr val="FF0000"/>
                </a:solidFill>
                <a:effectLst/>
              </a:rPr>
              <a:t>CO</a:t>
            </a:r>
            <a:r>
              <a:rPr lang="pt-BR" sz="1800" b="1" baseline="-25000" dirty="0" err="1" smtClean="0">
                <a:solidFill>
                  <a:srgbClr val="FF0000"/>
                </a:solidFill>
                <a:effectLst/>
              </a:rPr>
              <a:t>2</a:t>
            </a:r>
            <a:r>
              <a:rPr lang="pt-BR" sz="1800" b="1" dirty="0" smtClean="0">
                <a:solidFill>
                  <a:srgbClr val="FF0000"/>
                </a:solidFill>
                <a:effectLst/>
              </a:rPr>
              <a:t> no ar, a intensidade da fotossíntese é nula. Aumentando sua concentração, eleva-se a intensidade do processo. A elevação não é ilimitada, pois quando todo o sistema enzimático existente já tiver substrato (</a:t>
            </a:r>
            <a:r>
              <a:rPr lang="pt-BR" sz="1800" b="1" dirty="0" err="1" smtClean="0">
                <a:solidFill>
                  <a:srgbClr val="FF0000"/>
                </a:solidFill>
                <a:effectLst/>
              </a:rPr>
              <a:t>CO</a:t>
            </a:r>
            <a:r>
              <a:rPr lang="pt-BR" sz="1800" b="1" baseline="-25000" dirty="0" err="1" smtClean="0">
                <a:solidFill>
                  <a:srgbClr val="FF0000"/>
                </a:solidFill>
                <a:effectLst/>
              </a:rPr>
              <a:t>2</a:t>
            </a:r>
            <a:r>
              <a:rPr lang="pt-BR" sz="1800" b="1" dirty="0" smtClean="0">
                <a:solidFill>
                  <a:srgbClr val="FF0000"/>
                </a:solidFill>
                <a:effectLst/>
              </a:rPr>
              <a:t>) suficiente para agir, a concentração de </a:t>
            </a:r>
            <a:r>
              <a:rPr lang="pt-BR" sz="1800" b="1" dirty="0" err="1" smtClean="0">
                <a:solidFill>
                  <a:srgbClr val="FF0000"/>
                </a:solidFill>
                <a:effectLst/>
              </a:rPr>
              <a:t>CO</a:t>
            </a:r>
            <a:r>
              <a:rPr lang="pt-BR" sz="1800" b="1" baseline="-25000" dirty="0" err="1" smtClean="0">
                <a:solidFill>
                  <a:srgbClr val="FF0000"/>
                </a:solidFill>
                <a:effectLst/>
              </a:rPr>
              <a:t>2</a:t>
            </a:r>
            <a:r>
              <a:rPr lang="pt-BR" sz="1800" b="1" dirty="0" smtClean="0">
                <a:solidFill>
                  <a:srgbClr val="FF0000"/>
                </a:solidFill>
                <a:effectLst/>
              </a:rPr>
              <a:t> deixa de ser fator limitante.</a:t>
            </a:r>
            <a:endParaRPr lang="pt-BR" sz="1800" b="1" dirty="0">
              <a:solidFill>
                <a:srgbClr val="FF0000"/>
              </a:solidFill>
              <a:effectLst/>
            </a:endParaRPr>
          </a:p>
        </p:txBody>
      </p:sp>
      <p:sp>
        <p:nvSpPr>
          <p:cNvPr id="4" name="Título 1"/>
          <p:cNvSpPr>
            <a:spLocks noGrp="1"/>
          </p:cNvSpPr>
          <p:nvPr>
            <p:ph type="title"/>
          </p:nvPr>
        </p:nvSpPr>
        <p:spPr>
          <a:xfrm>
            <a:off x="457200" y="277813"/>
            <a:ext cx="8229600" cy="1279525"/>
          </a:xfrm>
        </p:spPr>
        <p:txBody>
          <a:bodyPr/>
          <a:lstStyle/>
          <a:p>
            <a:pPr>
              <a:defRPr/>
            </a:pPr>
            <a:r>
              <a:rPr lang="pt-BR" sz="3600" b="1" dirty="0" smtClean="0"/>
              <a:t>Fotossíntese: fatores limitantes externos</a:t>
            </a:r>
            <a:br>
              <a:rPr lang="pt-BR" sz="3600" b="1" dirty="0" smtClean="0"/>
            </a:br>
            <a:endParaRPr lang="pt-BR" sz="3600" dirty="0"/>
          </a:p>
        </p:txBody>
      </p:sp>
      <p:pic>
        <p:nvPicPr>
          <p:cNvPr id="86020" name="Picture 2" descr="Velocidade da fotossintese"/>
          <p:cNvPicPr>
            <a:picLocks noChangeAspect="1" noChangeArrowheads="1"/>
          </p:cNvPicPr>
          <p:nvPr/>
        </p:nvPicPr>
        <p:blipFill>
          <a:blip r:embed="rId2" cstate="print"/>
          <a:srcRect/>
          <a:stretch>
            <a:fillRect/>
          </a:stretch>
        </p:blipFill>
        <p:spPr bwMode="auto">
          <a:xfrm>
            <a:off x="1692275" y="3141663"/>
            <a:ext cx="5616575" cy="35941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a:xfrm>
            <a:off x="395288" y="404813"/>
            <a:ext cx="8229600" cy="2303462"/>
          </a:xfrm>
          <a:solidFill>
            <a:schemeClr val="accent2">
              <a:lumMod val="40000"/>
              <a:lumOff val="60000"/>
            </a:schemeClr>
          </a:solidFill>
        </p:spPr>
        <p:txBody>
          <a:bodyPr/>
          <a:lstStyle/>
          <a:p>
            <a:pPr algn="just">
              <a:defRPr/>
            </a:pPr>
            <a:r>
              <a:rPr lang="pt-BR" sz="1800" b="1" dirty="0" smtClean="0">
                <a:solidFill>
                  <a:srgbClr val="FF0000"/>
                </a:solidFill>
                <a:effectLst/>
              </a:rPr>
              <a:t>2) Temperatura: na etapa química, todas as reações são catalisadas por enzimas, e estas têm sua atividade influenciada pela temperatura. De modo geral, elevação de 10 °C na temperatura duplica a velocidade das reações enzimáticas. Todavia, em temperaturas elevadas, começa a ocorrer desnaturação enzimática, com alteração da sua configuração espacial e perda de atividade. Existe, portanto, uma temperatura ótima para o processo fotossintético, que não é a mesma para todos os vegetais.</a:t>
            </a:r>
            <a:endParaRPr lang="pt-BR" sz="1800" b="1" dirty="0">
              <a:solidFill>
                <a:srgbClr val="FF0000"/>
              </a:solidFill>
              <a:effectLst/>
            </a:endParaRPr>
          </a:p>
        </p:txBody>
      </p:sp>
      <p:pic>
        <p:nvPicPr>
          <p:cNvPr id="87044" name="Picture 2" descr="Velocidade da Fotossíntese"/>
          <p:cNvPicPr>
            <a:picLocks noChangeAspect="1" noChangeArrowheads="1"/>
          </p:cNvPicPr>
          <p:nvPr/>
        </p:nvPicPr>
        <p:blipFill>
          <a:blip r:embed="rId2" cstate="print"/>
          <a:srcRect/>
          <a:stretch>
            <a:fillRect/>
          </a:stretch>
        </p:blipFill>
        <p:spPr bwMode="auto">
          <a:xfrm>
            <a:off x="1547813" y="2708275"/>
            <a:ext cx="5927725" cy="4033838"/>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a:xfrm>
            <a:off x="179388" y="44450"/>
            <a:ext cx="8785225" cy="2305050"/>
          </a:xfrm>
          <a:solidFill>
            <a:schemeClr val="accent6">
              <a:lumMod val="60000"/>
              <a:lumOff val="40000"/>
            </a:schemeClr>
          </a:solidFill>
        </p:spPr>
        <p:txBody>
          <a:bodyPr/>
          <a:lstStyle/>
          <a:p>
            <a:pPr algn="just">
              <a:defRPr/>
            </a:pPr>
            <a:r>
              <a:rPr lang="pt-BR" sz="1800" b="1" dirty="0" smtClean="0">
                <a:solidFill>
                  <a:srgbClr val="FF0000"/>
                </a:solidFill>
                <a:effectLst/>
              </a:rPr>
              <a:t>3) Intensidade luminosa: uma planta colocada em completa obscuridade não realiza fotossíntese. Aumentando a intensidade luminosa, a intensidade da fotossíntese aumenta. Todavia, a partir de certa quantidade, o aumento na quantidade de luz não é acompanhado por elevação na intensidade da fotossíntese. A intensidade luminosa deixa de ser o fator limitante quando todo o sistema de pigmentos já estiver sendo excitado, e a planta não tem como captar quantidade maior de luz. Atingiu-se o ponto de saturação luminosa.</a:t>
            </a:r>
            <a:endParaRPr lang="pt-BR" sz="1800" b="1" dirty="0">
              <a:solidFill>
                <a:srgbClr val="FF0000"/>
              </a:solidFill>
              <a:effectLst/>
            </a:endParaRPr>
          </a:p>
        </p:txBody>
      </p:sp>
      <p:pic>
        <p:nvPicPr>
          <p:cNvPr id="88068" name="Picture 2" descr="Velocidade de fotossíntese"/>
          <p:cNvPicPr>
            <a:picLocks noChangeAspect="1" noChangeArrowheads="1"/>
          </p:cNvPicPr>
          <p:nvPr/>
        </p:nvPicPr>
        <p:blipFill>
          <a:blip r:embed="rId2" cstate="print"/>
          <a:srcRect/>
          <a:stretch>
            <a:fillRect/>
          </a:stretch>
        </p:blipFill>
        <p:spPr bwMode="auto">
          <a:xfrm>
            <a:off x="1798638" y="2349500"/>
            <a:ext cx="5437187" cy="3816350"/>
          </a:xfrm>
          <a:prstGeom prst="rect">
            <a:avLst/>
          </a:prstGeom>
          <a:noFill/>
          <a:ln w="9525">
            <a:noFill/>
            <a:miter lim="800000"/>
            <a:headEnd/>
            <a:tailEnd/>
          </a:ln>
        </p:spPr>
      </p:pic>
      <p:sp>
        <p:nvSpPr>
          <p:cNvPr id="88069" name="Retângulo 4"/>
          <p:cNvSpPr>
            <a:spLocks noChangeArrowheads="1"/>
          </p:cNvSpPr>
          <p:nvPr/>
        </p:nvSpPr>
        <p:spPr bwMode="auto">
          <a:xfrm>
            <a:off x="395288" y="6165850"/>
            <a:ext cx="8748712" cy="646113"/>
          </a:xfrm>
          <a:prstGeom prst="rect">
            <a:avLst/>
          </a:prstGeom>
          <a:noFill/>
          <a:ln w="9525">
            <a:noFill/>
            <a:miter lim="800000"/>
            <a:headEnd/>
            <a:tailEnd/>
          </a:ln>
        </p:spPr>
        <p:txBody>
          <a:bodyPr>
            <a:spAutoFit/>
          </a:bodyPr>
          <a:lstStyle/>
          <a:p>
            <a:r>
              <a:rPr lang="pt-BR" b="1">
                <a:solidFill>
                  <a:srgbClr val="FF0000"/>
                </a:solidFill>
              </a:rPr>
              <a:t>O </a:t>
            </a:r>
            <a:r>
              <a:rPr lang="pt-BR" b="1" i="1">
                <a:solidFill>
                  <a:srgbClr val="FF0000"/>
                </a:solidFill>
              </a:rPr>
              <a:t>x</a:t>
            </a:r>
            <a:r>
              <a:rPr lang="pt-BR" b="1">
                <a:solidFill>
                  <a:srgbClr val="FF0000"/>
                </a:solidFill>
              </a:rPr>
              <a:t> corresponde à intensidade luminosa a partir da qual a luz deixa de ser o fator limitante do processo.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solidFill>
                  <a:srgbClr val="7030A0"/>
                </a:solidFill>
              </a:rPr>
              <a:t>METABOLISMO</a:t>
            </a:r>
            <a:endParaRPr lang="pt-BR" dirty="0">
              <a:solidFill>
                <a:srgbClr val="7030A0"/>
              </a:solidFill>
            </a:endParaRPr>
          </a:p>
        </p:txBody>
      </p:sp>
      <p:sp>
        <p:nvSpPr>
          <p:cNvPr id="3" name="Espaço Reservado para Conteúdo 2"/>
          <p:cNvSpPr>
            <a:spLocks noGrp="1"/>
          </p:cNvSpPr>
          <p:nvPr>
            <p:ph idx="1"/>
          </p:nvPr>
        </p:nvSpPr>
        <p:spPr/>
        <p:txBody>
          <a:bodyPr/>
          <a:lstStyle/>
          <a:p>
            <a:pPr>
              <a:defRPr/>
            </a:pPr>
            <a:endParaRPr lang="pt-BR"/>
          </a:p>
        </p:txBody>
      </p:sp>
      <p:pic>
        <p:nvPicPr>
          <p:cNvPr id="10244" name="Picture 2"/>
          <p:cNvPicPr>
            <a:picLocks noChangeAspect="1" noChangeArrowheads="1"/>
          </p:cNvPicPr>
          <p:nvPr/>
        </p:nvPicPr>
        <p:blipFill>
          <a:blip r:embed="rId2" cstate="print"/>
          <a:srcRect/>
          <a:stretch>
            <a:fillRect/>
          </a:stretch>
        </p:blipFill>
        <p:spPr bwMode="auto">
          <a:xfrm>
            <a:off x="576263" y="1649413"/>
            <a:ext cx="3773487" cy="4803775"/>
          </a:xfrm>
          <a:prstGeom prst="rect">
            <a:avLst/>
          </a:prstGeom>
          <a:noFill/>
          <a:ln w="9525">
            <a:noFill/>
            <a:miter lim="800000"/>
            <a:headEnd/>
            <a:tailEnd/>
          </a:ln>
        </p:spPr>
      </p:pic>
      <p:pic>
        <p:nvPicPr>
          <p:cNvPr id="10245" name="Picture 4"/>
          <p:cNvPicPr>
            <a:picLocks noChangeAspect="1" noChangeArrowheads="1"/>
          </p:cNvPicPr>
          <p:nvPr/>
        </p:nvPicPr>
        <p:blipFill>
          <a:blip r:embed="rId3" cstate="print"/>
          <a:srcRect/>
          <a:stretch>
            <a:fillRect/>
          </a:stretch>
        </p:blipFill>
        <p:spPr bwMode="auto">
          <a:xfrm>
            <a:off x="4608513" y="2914650"/>
            <a:ext cx="4535487" cy="3616325"/>
          </a:xfrm>
          <a:prstGeom prst="rect">
            <a:avLst/>
          </a:prstGeom>
          <a:noFill/>
          <a:ln w="9525">
            <a:noFill/>
            <a:miter lim="800000"/>
            <a:headEnd/>
            <a:tailEnd/>
          </a:ln>
        </p:spPr>
      </p:pic>
      <p:pic>
        <p:nvPicPr>
          <p:cNvPr id="10246" name="Picture 5"/>
          <p:cNvPicPr>
            <a:picLocks noChangeAspect="1" noChangeArrowheads="1"/>
          </p:cNvPicPr>
          <p:nvPr/>
        </p:nvPicPr>
        <p:blipFill>
          <a:blip r:embed="rId4" cstate="print"/>
          <a:srcRect/>
          <a:stretch>
            <a:fillRect/>
          </a:stretch>
        </p:blipFill>
        <p:spPr bwMode="auto">
          <a:xfrm>
            <a:off x="5832475" y="1216025"/>
            <a:ext cx="2122488" cy="2052638"/>
          </a:xfrm>
          <a:prstGeom prst="rect">
            <a:avLst/>
          </a:prstGeom>
          <a:noFill/>
          <a:ln w="9525">
            <a:noFill/>
            <a:miter lim="800000"/>
            <a:headEnd/>
            <a:tailEnd/>
          </a:ln>
        </p:spPr>
      </p:pic>
      <p:pic>
        <p:nvPicPr>
          <p:cNvPr id="10247" name="Picture 2" descr="http://t2.gstatic.com/images?q=tbn:ANd9GcTiz32-OIToPmvLBgypDLE2ZkkZnZ48v5_pTV-YDsYjWd7nm7w"/>
          <p:cNvPicPr>
            <a:picLocks noChangeAspect="1" noChangeArrowheads="1"/>
          </p:cNvPicPr>
          <p:nvPr/>
        </p:nvPicPr>
        <p:blipFill>
          <a:blip r:embed="rId5" cstate="print"/>
          <a:srcRect/>
          <a:stretch>
            <a:fillRect/>
          </a:stretch>
        </p:blipFill>
        <p:spPr bwMode="auto">
          <a:xfrm>
            <a:off x="0" y="4673600"/>
            <a:ext cx="1320800" cy="2036763"/>
          </a:xfrm>
          <a:prstGeom prst="rect">
            <a:avLst/>
          </a:prstGeom>
          <a:noFill/>
          <a:ln w="9525">
            <a:noFill/>
            <a:miter lim="800000"/>
            <a:headEnd/>
            <a:tailEnd/>
          </a:ln>
        </p:spPr>
      </p:pic>
      <p:pic>
        <p:nvPicPr>
          <p:cNvPr id="10248" name="Picture 4" descr="http://t2.gstatic.com/images?q=tbn:ANd9GcQte3MNYFplAMX0wlXrFnlvoslT6dxiT_o4WBZyqicEWineBoIWwg"/>
          <p:cNvPicPr>
            <a:picLocks noChangeAspect="1" noChangeArrowheads="1"/>
          </p:cNvPicPr>
          <p:nvPr/>
        </p:nvPicPr>
        <p:blipFill>
          <a:blip r:embed="rId6" cstate="print"/>
          <a:srcRect/>
          <a:stretch>
            <a:fillRect/>
          </a:stretch>
        </p:blipFill>
        <p:spPr bwMode="auto">
          <a:xfrm>
            <a:off x="3095625" y="5054600"/>
            <a:ext cx="1554163"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89091" name="Espaço Reservado para Conteúdo 2"/>
          <p:cNvSpPr>
            <a:spLocks noGrp="1"/>
          </p:cNvSpPr>
          <p:nvPr>
            <p:ph idx="1"/>
          </p:nvPr>
        </p:nvSpPr>
        <p:spPr>
          <a:xfrm>
            <a:off x="395288" y="188913"/>
            <a:ext cx="8229600" cy="2303462"/>
          </a:xfrm>
          <a:solidFill>
            <a:srgbClr val="FF0000"/>
          </a:solidFill>
        </p:spPr>
        <p:txBody>
          <a:bodyPr/>
          <a:lstStyle/>
          <a:p>
            <a:pPr algn="just"/>
            <a:r>
              <a:rPr lang="pt-BR" sz="1800" smtClean="0">
                <a:effectLst/>
              </a:rPr>
              <a:t>04) </a:t>
            </a:r>
            <a:r>
              <a:rPr lang="pt-BR" sz="1800" b="1" smtClean="0">
                <a:effectLst/>
              </a:rPr>
              <a:t>Comprimento de onda:</a:t>
            </a:r>
            <a:r>
              <a:rPr lang="pt-BR" sz="1800" smtClean="0">
                <a:effectLst/>
              </a:rPr>
              <a:t> já foi dito que os pigmentos fotossintetizantes captam a luz com diferentes intensidades nas várias faixas do espectro da luz visível. A assimilação de luz pelas clorofilas </a:t>
            </a:r>
            <a:r>
              <a:rPr lang="pt-BR" sz="1800" b="1" smtClean="0">
                <a:effectLst/>
              </a:rPr>
              <a:t>a</a:t>
            </a:r>
            <a:r>
              <a:rPr lang="pt-BR" sz="1800" smtClean="0">
                <a:effectLst/>
              </a:rPr>
              <a:t> e </a:t>
            </a:r>
            <a:r>
              <a:rPr lang="pt-BR" sz="1800" b="1" smtClean="0">
                <a:effectLst/>
              </a:rPr>
              <a:t>b</a:t>
            </a:r>
            <a:r>
              <a:rPr lang="pt-BR" sz="1800" smtClean="0">
                <a:effectLst/>
              </a:rPr>
              <a:t> principalmente, e pelos carotenóides, determina o </a:t>
            </a:r>
            <a:r>
              <a:rPr lang="pt-BR" sz="1800" b="1" smtClean="0">
                <a:effectLst/>
              </a:rPr>
              <a:t>espectro de ação</a:t>
            </a:r>
            <a:r>
              <a:rPr lang="pt-BR" sz="1800" smtClean="0">
                <a:effectLst/>
              </a:rPr>
              <a:t> da fotossíntese.</a:t>
            </a:r>
          </a:p>
          <a:p>
            <a:pPr algn="just"/>
            <a:r>
              <a:rPr lang="pt-BR" sz="1800" smtClean="0">
                <a:effectLst/>
              </a:rPr>
              <a:t>Nota-se excelente atividade fotossintética nas faixas do azul e do vermelho, e a pouca atividade na faixa do verde , como seria de se esperar. Afinal, as plantas são verdes porque </a:t>
            </a:r>
            <a:r>
              <a:rPr lang="pt-BR" sz="1800" b="1" smtClean="0">
                <a:effectLst/>
              </a:rPr>
              <a:t>refletem a luz verde</a:t>
            </a:r>
            <a:r>
              <a:rPr lang="pt-BR" sz="1800" smtClean="0">
                <a:effectLst/>
              </a:rPr>
              <a:t>, e não porque a assimilam.</a:t>
            </a:r>
          </a:p>
          <a:p>
            <a:pPr algn="just"/>
            <a:endParaRPr lang="pt-BR" sz="1800" smtClean="0">
              <a:effectLst/>
            </a:endParaRPr>
          </a:p>
        </p:txBody>
      </p:sp>
      <p:pic>
        <p:nvPicPr>
          <p:cNvPr id="89092" name="Picture 2" descr="Clorofila"/>
          <p:cNvPicPr>
            <a:picLocks noChangeAspect="1" noChangeArrowheads="1"/>
          </p:cNvPicPr>
          <p:nvPr/>
        </p:nvPicPr>
        <p:blipFill>
          <a:blip r:embed="rId2" cstate="print"/>
          <a:srcRect/>
          <a:stretch>
            <a:fillRect/>
          </a:stretch>
        </p:blipFill>
        <p:spPr bwMode="auto">
          <a:xfrm>
            <a:off x="395288" y="2636838"/>
            <a:ext cx="4294187" cy="3600450"/>
          </a:xfrm>
          <a:prstGeom prst="rect">
            <a:avLst/>
          </a:prstGeom>
          <a:noFill/>
          <a:ln w="9525">
            <a:noFill/>
            <a:miter lim="800000"/>
            <a:headEnd/>
            <a:tailEnd/>
          </a:ln>
        </p:spPr>
      </p:pic>
      <p:pic>
        <p:nvPicPr>
          <p:cNvPr id="89093" name="Picture 4" descr="Taxa de fotossintese"/>
          <p:cNvPicPr>
            <a:picLocks noChangeAspect="1" noChangeArrowheads="1"/>
          </p:cNvPicPr>
          <p:nvPr/>
        </p:nvPicPr>
        <p:blipFill>
          <a:blip r:embed="rId3" cstate="print"/>
          <a:srcRect/>
          <a:stretch>
            <a:fillRect/>
          </a:stretch>
        </p:blipFill>
        <p:spPr bwMode="auto">
          <a:xfrm>
            <a:off x="4787900" y="2565400"/>
            <a:ext cx="4105275" cy="3611563"/>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sz="2800" b="1" dirty="0" smtClean="0">
                <a:solidFill>
                  <a:srgbClr val="FF0000"/>
                </a:solidFill>
              </a:rPr>
              <a:t>Fotossíntese: ponto de compensação fótico</a:t>
            </a:r>
            <a:br>
              <a:rPr lang="pt-BR" sz="2800" b="1" dirty="0" smtClean="0">
                <a:solidFill>
                  <a:srgbClr val="FF0000"/>
                </a:solidFill>
              </a:rPr>
            </a:br>
            <a:endParaRPr lang="pt-BR" sz="2800" dirty="0">
              <a:solidFill>
                <a:srgbClr val="FF0000"/>
              </a:solidFill>
            </a:endParaRPr>
          </a:p>
        </p:txBody>
      </p:sp>
      <p:sp>
        <p:nvSpPr>
          <p:cNvPr id="3" name="Espaço Reservado para Conteúdo 2"/>
          <p:cNvSpPr>
            <a:spLocks noGrp="1"/>
          </p:cNvSpPr>
          <p:nvPr>
            <p:ph idx="1"/>
          </p:nvPr>
        </p:nvSpPr>
        <p:spPr>
          <a:xfrm>
            <a:off x="395288" y="1196975"/>
            <a:ext cx="8229600" cy="4530725"/>
          </a:xfrm>
        </p:spPr>
        <p:txBody>
          <a:bodyPr/>
          <a:lstStyle/>
          <a:p>
            <a:pPr algn="just">
              <a:defRPr/>
            </a:pPr>
            <a:r>
              <a:rPr lang="pt-BR" sz="2400" dirty="0" smtClean="0"/>
              <a:t>As células vegetais, assim como a enorme maioria das células vivas, realizam a </a:t>
            </a:r>
            <a:r>
              <a:rPr lang="pt-BR" sz="2400" b="1" dirty="0" smtClean="0"/>
              <a:t>respiração aeróbica</a:t>
            </a:r>
            <a:r>
              <a:rPr lang="pt-BR" sz="2400" dirty="0" smtClean="0"/>
              <a:t>, processo que absorve </a:t>
            </a:r>
            <a:r>
              <a:rPr lang="pt-BR" sz="2400" dirty="0" err="1" smtClean="0"/>
              <a:t>O</a:t>
            </a:r>
            <a:r>
              <a:rPr lang="pt-BR" sz="2400" baseline="-25000" dirty="0" err="1" smtClean="0"/>
              <a:t>2</a:t>
            </a:r>
            <a:r>
              <a:rPr lang="pt-BR" sz="2400" dirty="0" smtClean="0"/>
              <a:t> e elimina </a:t>
            </a:r>
            <a:r>
              <a:rPr lang="pt-BR" sz="2400" dirty="0" err="1" smtClean="0"/>
              <a:t>CO</a:t>
            </a:r>
            <a:r>
              <a:rPr lang="pt-BR" sz="2400" baseline="-25000" dirty="0" err="1" smtClean="0"/>
              <a:t>2</a:t>
            </a:r>
            <a:r>
              <a:rPr lang="pt-BR" sz="2400" dirty="0" smtClean="0"/>
              <a:t>. A intensidade desse processo não é influenciada pela luz, e a célula o realiza tanto no claro como no escuro.</a:t>
            </a:r>
            <a:endParaRPr lang="pt-BR" sz="2400" dirty="0"/>
          </a:p>
        </p:txBody>
      </p:sp>
      <p:pic>
        <p:nvPicPr>
          <p:cNvPr id="90116" name="Picture 2" descr="Ponto de compensacao fotico"/>
          <p:cNvPicPr>
            <a:picLocks noChangeAspect="1" noChangeArrowheads="1"/>
          </p:cNvPicPr>
          <p:nvPr/>
        </p:nvPicPr>
        <p:blipFill>
          <a:blip r:embed="rId2" cstate="print"/>
          <a:srcRect/>
          <a:stretch>
            <a:fillRect/>
          </a:stretch>
        </p:blipFill>
        <p:spPr bwMode="auto">
          <a:xfrm>
            <a:off x="2484438" y="3213100"/>
            <a:ext cx="3671887" cy="3402013"/>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566862"/>
          </a:xfrm>
          <a:solidFill>
            <a:schemeClr val="accent2">
              <a:lumMod val="60000"/>
              <a:lumOff val="40000"/>
            </a:schemeClr>
          </a:solidFill>
        </p:spPr>
        <p:txBody>
          <a:bodyPr/>
          <a:lstStyle/>
          <a:p>
            <a:pPr algn="l">
              <a:defRPr/>
            </a:pPr>
            <a:r>
              <a:rPr lang="pt-BR" sz="1800" b="1" dirty="0" smtClean="0">
                <a:solidFill>
                  <a:srgbClr val="FF0000"/>
                </a:solidFill>
                <a:effectLst/>
              </a:rPr>
              <a:t>Já a intensidade da fotossíntese é influenciada pela luz. Com respeito às trocas gasosas, a fotossíntese tem papel inverso ao da respiração, pois absorve </a:t>
            </a:r>
            <a:r>
              <a:rPr lang="pt-BR" sz="1800" b="1" dirty="0" err="1" smtClean="0">
                <a:solidFill>
                  <a:srgbClr val="FF0000"/>
                </a:solidFill>
                <a:effectLst/>
              </a:rPr>
              <a:t>CO</a:t>
            </a:r>
            <a:r>
              <a:rPr lang="pt-BR" sz="1800" b="1" baseline="-25000" dirty="0" err="1" smtClean="0">
                <a:solidFill>
                  <a:srgbClr val="FF0000"/>
                </a:solidFill>
                <a:effectLst/>
              </a:rPr>
              <a:t>2</a:t>
            </a:r>
            <a:r>
              <a:rPr lang="pt-BR" sz="1800" b="1" dirty="0" smtClean="0">
                <a:solidFill>
                  <a:srgbClr val="FF0000"/>
                </a:solidFill>
                <a:effectLst/>
              </a:rPr>
              <a:t> e elimina </a:t>
            </a:r>
            <a:r>
              <a:rPr lang="pt-BR" sz="1800" b="1" dirty="0" err="1" smtClean="0">
                <a:solidFill>
                  <a:srgbClr val="FF0000"/>
                </a:solidFill>
                <a:effectLst/>
              </a:rPr>
              <a:t>O</a:t>
            </a:r>
            <a:r>
              <a:rPr lang="pt-BR" sz="1800" b="1" baseline="-25000" dirty="0" err="1" smtClean="0">
                <a:solidFill>
                  <a:srgbClr val="FF0000"/>
                </a:solidFill>
                <a:effectLst/>
              </a:rPr>
              <a:t>2</a:t>
            </a:r>
            <a:r>
              <a:rPr lang="pt-BR" sz="1800" b="1" dirty="0" smtClean="0">
                <a:solidFill>
                  <a:srgbClr val="FF0000"/>
                </a:solidFill>
                <a:effectLst/>
              </a:rPr>
              <a:t>.</a:t>
            </a:r>
            <a:br>
              <a:rPr lang="pt-BR" sz="1800" b="1" dirty="0" smtClean="0">
                <a:solidFill>
                  <a:srgbClr val="FF0000"/>
                </a:solidFill>
                <a:effectLst/>
              </a:rPr>
            </a:br>
            <a:r>
              <a:rPr lang="pt-BR" sz="1800" b="1" dirty="0" smtClean="0">
                <a:solidFill>
                  <a:srgbClr val="FF0000"/>
                </a:solidFill>
                <a:effectLst/>
              </a:rPr>
              <a:t>O gráfico abaixo ilustra o que foi dito.</a:t>
            </a:r>
            <a:br>
              <a:rPr lang="pt-BR" sz="1800" b="1" dirty="0" smtClean="0">
                <a:solidFill>
                  <a:srgbClr val="FF0000"/>
                </a:solidFill>
                <a:effectLst/>
              </a:rPr>
            </a:br>
            <a:r>
              <a:rPr lang="pt-BR" sz="1800" b="1" dirty="0" smtClean="0">
                <a:solidFill>
                  <a:srgbClr val="FF0000"/>
                </a:solidFill>
                <a:effectLst/>
              </a:rPr>
              <a:t>Identificam-se, no gráfico, situações distintas:</a:t>
            </a:r>
            <a:br>
              <a:rPr lang="pt-BR" sz="1800" b="1" dirty="0" smtClean="0">
                <a:solidFill>
                  <a:srgbClr val="FF0000"/>
                </a:solidFill>
                <a:effectLst/>
              </a:rPr>
            </a:br>
            <a:endParaRPr lang="pt-BR" sz="1800" b="1" dirty="0">
              <a:solidFill>
                <a:srgbClr val="FF0000"/>
              </a:solidFill>
              <a:effectLst/>
            </a:endParaRPr>
          </a:p>
        </p:txBody>
      </p:sp>
      <p:sp>
        <p:nvSpPr>
          <p:cNvPr id="3" name="Espaço Reservado para Conteúdo 2"/>
          <p:cNvSpPr>
            <a:spLocks noGrp="1"/>
          </p:cNvSpPr>
          <p:nvPr>
            <p:ph idx="1"/>
          </p:nvPr>
        </p:nvSpPr>
        <p:spPr/>
        <p:txBody>
          <a:bodyPr/>
          <a:lstStyle/>
          <a:p>
            <a:pPr>
              <a:defRPr/>
            </a:pPr>
            <a:endParaRPr lang="pt-BR"/>
          </a:p>
        </p:txBody>
      </p:sp>
      <p:pic>
        <p:nvPicPr>
          <p:cNvPr id="91140" name="Picture 2" descr="Ponto de compensacao fotico"/>
          <p:cNvPicPr>
            <a:picLocks noChangeAspect="1" noChangeArrowheads="1"/>
          </p:cNvPicPr>
          <p:nvPr/>
        </p:nvPicPr>
        <p:blipFill>
          <a:blip r:embed="rId2" cstate="print"/>
          <a:srcRect/>
          <a:stretch>
            <a:fillRect/>
          </a:stretch>
        </p:blipFill>
        <p:spPr bwMode="auto">
          <a:xfrm>
            <a:off x="971550" y="1773238"/>
            <a:ext cx="6769100" cy="4745037"/>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a:xfrm>
            <a:off x="323850" y="333375"/>
            <a:ext cx="8229600" cy="1366838"/>
          </a:xfrm>
          <a:solidFill>
            <a:schemeClr val="accent2">
              <a:lumMod val="60000"/>
              <a:lumOff val="40000"/>
            </a:schemeClr>
          </a:solidFill>
        </p:spPr>
        <p:txBody>
          <a:bodyPr/>
          <a:lstStyle/>
          <a:p>
            <a:pPr algn="just">
              <a:defRPr/>
            </a:pPr>
            <a:r>
              <a:rPr lang="pt-BR" sz="2000" b="1" i="1" dirty="0" smtClean="0">
                <a:solidFill>
                  <a:srgbClr val="FF0000"/>
                </a:solidFill>
                <a:effectLst>
                  <a:outerShdw blurRad="38100" dist="38100" dir="2700000" algn="tl">
                    <a:srgbClr val="000000">
                      <a:alpha val="43137"/>
                    </a:srgbClr>
                  </a:outerShdw>
                </a:effectLst>
              </a:rPr>
              <a:t>Situação A:</a:t>
            </a:r>
            <a:r>
              <a:rPr lang="pt-BR" sz="2000" b="1" dirty="0" smtClean="0">
                <a:solidFill>
                  <a:srgbClr val="FF0000"/>
                </a:solidFill>
                <a:effectLst>
                  <a:outerShdw blurRad="38100" dist="38100" dir="2700000" algn="tl">
                    <a:srgbClr val="000000">
                      <a:alpha val="43137"/>
                    </a:srgbClr>
                  </a:outerShdw>
                </a:effectLst>
              </a:rPr>
              <a:t> sob baixa luminosidade, a intensidade da fotossíntese é pequena, de tal forma que a intensidade da respiração é superior a ela. Nessa situação, a planta absorve </a:t>
            </a:r>
            <a:r>
              <a:rPr lang="pt-BR" sz="2000" b="1" dirty="0" err="1" smtClean="0">
                <a:solidFill>
                  <a:srgbClr val="FF0000"/>
                </a:solidFill>
                <a:effectLst>
                  <a:outerShdw blurRad="38100" dist="38100" dir="2700000" algn="tl">
                    <a:srgbClr val="000000">
                      <a:alpha val="43137"/>
                    </a:srgbClr>
                  </a:outerShdw>
                </a:effectLst>
              </a:rPr>
              <a:t>O</a:t>
            </a:r>
            <a:r>
              <a:rPr lang="pt-BR" sz="2000" b="1" baseline="-25000" dirty="0" err="1" smtClean="0">
                <a:solidFill>
                  <a:srgbClr val="FF0000"/>
                </a:solidFill>
                <a:effectLst>
                  <a:outerShdw blurRad="38100" dist="38100" dir="2700000" algn="tl">
                    <a:srgbClr val="000000">
                      <a:alpha val="43137"/>
                    </a:srgbClr>
                  </a:outerShdw>
                </a:effectLst>
              </a:rPr>
              <a:t>2</a:t>
            </a:r>
            <a:r>
              <a:rPr lang="pt-BR" sz="2000" b="1" dirty="0" smtClean="0">
                <a:solidFill>
                  <a:srgbClr val="FF0000"/>
                </a:solidFill>
                <a:effectLst>
                  <a:outerShdw blurRad="38100" dist="38100" dir="2700000" algn="tl">
                    <a:srgbClr val="000000">
                      <a:alpha val="43137"/>
                    </a:srgbClr>
                  </a:outerShdw>
                </a:effectLst>
              </a:rPr>
              <a:t> e elimina </a:t>
            </a:r>
            <a:r>
              <a:rPr lang="pt-BR" sz="2000" b="1" dirty="0" err="1" smtClean="0">
                <a:solidFill>
                  <a:srgbClr val="FF0000"/>
                </a:solidFill>
                <a:effectLst>
                  <a:outerShdw blurRad="38100" dist="38100" dir="2700000" algn="tl">
                    <a:srgbClr val="000000">
                      <a:alpha val="43137"/>
                    </a:srgbClr>
                  </a:outerShdw>
                </a:effectLst>
              </a:rPr>
              <a:t>CO</a:t>
            </a:r>
            <a:r>
              <a:rPr lang="pt-BR" sz="2000" b="1" baseline="-25000" dirty="0" err="1" smtClean="0">
                <a:solidFill>
                  <a:srgbClr val="FF0000"/>
                </a:solidFill>
                <a:effectLst>
                  <a:outerShdw blurRad="38100" dist="38100" dir="2700000" algn="tl">
                    <a:srgbClr val="000000">
                      <a:alpha val="43137"/>
                    </a:srgbClr>
                  </a:outerShdw>
                </a:effectLst>
              </a:rPr>
              <a:t>2</a:t>
            </a:r>
            <a:r>
              <a:rPr lang="pt-BR" sz="2000" b="1" dirty="0" smtClean="0">
                <a:solidFill>
                  <a:srgbClr val="FF0000"/>
                </a:solidFill>
                <a:effectLst>
                  <a:outerShdw blurRad="38100" dist="38100" dir="2700000" algn="tl">
                    <a:srgbClr val="000000">
                      <a:alpha val="43137"/>
                    </a:srgbClr>
                  </a:outerShdw>
                </a:effectLst>
              </a:rPr>
              <a:t> para o meio ambiente.</a:t>
            </a:r>
          </a:p>
        </p:txBody>
      </p:sp>
      <p:pic>
        <p:nvPicPr>
          <p:cNvPr id="92164" name="Picture 2" descr="http://www.vestibulandoweb.com.br/biologia/teoria/ponto-compensacao-fotico-2.gif"/>
          <p:cNvPicPr>
            <a:picLocks noChangeAspect="1" noChangeArrowheads="1"/>
          </p:cNvPicPr>
          <p:nvPr/>
        </p:nvPicPr>
        <p:blipFill>
          <a:blip r:embed="rId2" cstate="print">
            <a:lum bright="-10000" contrast="30000"/>
          </a:blip>
          <a:srcRect/>
          <a:stretch>
            <a:fillRect/>
          </a:stretch>
        </p:blipFill>
        <p:spPr bwMode="auto">
          <a:xfrm>
            <a:off x="971550" y="1773238"/>
            <a:ext cx="6983413" cy="48958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dirty="0"/>
          </a:p>
        </p:txBody>
      </p:sp>
      <p:sp>
        <p:nvSpPr>
          <p:cNvPr id="4" name="Retângulo 3"/>
          <p:cNvSpPr/>
          <p:nvPr/>
        </p:nvSpPr>
        <p:spPr>
          <a:xfrm>
            <a:off x="179388" y="115888"/>
            <a:ext cx="8785225" cy="2309812"/>
          </a:xfrm>
          <a:prstGeom prst="rect">
            <a:avLst/>
          </a:prstGeom>
          <a:solidFill>
            <a:schemeClr val="accent6">
              <a:lumMod val="60000"/>
              <a:lumOff val="40000"/>
            </a:schemeClr>
          </a:solidFill>
        </p:spPr>
        <p:txBody>
          <a:bodyPr>
            <a:spAutoFit/>
          </a:bodyPr>
          <a:lstStyle/>
          <a:p>
            <a:pPr algn="just">
              <a:defRPr/>
            </a:pPr>
            <a:r>
              <a:rPr lang="pt-BR" b="1" i="1" dirty="0">
                <a:solidFill>
                  <a:srgbClr val="FF0000"/>
                </a:solidFill>
                <a:effectLst>
                  <a:outerShdw blurRad="38100" dist="38100" dir="2700000" algn="tl">
                    <a:srgbClr val="000000">
                      <a:alpha val="43137"/>
                    </a:srgbClr>
                  </a:outerShdw>
                </a:effectLst>
              </a:rPr>
              <a:t>Situação B:</a:t>
            </a:r>
            <a:r>
              <a:rPr lang="pt-BR" b="1" dirty="0">
                <a:solidFill>
                  <a:srgbClr val="FF0000"/>
                </a:solidFill>
                <a:effectLst>
                  <a:outerShdw blurRad="38100" dist="38100" dir="2700000" algn="tl">
                    <a:srgbClr val="000000">
                      <a:alpha val="43137"/>
                    </a:srgbClr>
                  </a:outerShdw>
                </a:effectLst>
              </a:rPr>
              <a:t> corresponde à intensidade luminosa na qual a intensidade da fotossíntese é exatamente igual à da respiração celular. Portanto, o oxigênio liberado pela fotossíntese é consumido na respiração celular, e </a:t>
            </a:r>
            <a:r>
              <a:rPr lang="pt-BR" b="1" dirty="0" err="1">
                <a:solidFill>
                  <a:srgbClr val="FF0000"/>
                </a:solidFill>
                <a:effectLst>
                  <a:outerShdw blurRad="38100" dist="38100" dir="2700000" algn="tl">
                    <a:srgbClr val="000000">
                      <a:alpha val="43137"/>
                    </a:srgbClr>
                  </a:outerShdw>
                </a:effectLst>
              </a:rPr>
              <a:t>CO</a:t>
            </a:r>
            <a:r>
              <a:rPr lang="pt-BR" b="1" baseline="-25000" dirty="0" err="1">
                <a:solidFill>
                  <a:srgbClr val="FF0000"/>
                </a:solidFill>
                <a:effectLst>
                  <a:outerShdw blurRad="38100" dist="38100" dir="2700000" algn="tl">
                    <a:srgbClr val="000000">
                      <a:alpha val="43137"/>
                    </a:srgbClr>
                  </a:outerShdw>
                </a:effectLst>
              </a:rPr>
              <a:t>2</a:t>
            </a:r>
            <a:r>
              <a:rPr lang="pt-BR" b="1" dirty="0">
                <a:solidFill>
                  <a:srgbClr val="FF0000"/>
                </a:solidFill>
                <a:effectLst>
                  <a:outerShdw blurRad="38100" dist="38100" dir="2700000" algn="tl">
                    <a:srgbClr val="000000">
                      <a:alpha val="43137"/>
                    </a:srgbClr>
                  </a:outerShdw>
                </a:effectLst>
              </a:rPr>
              <a:t> liberado na respiração celular é consumido na fotossíntese. Portanto, as trocas gasosas entre a planta e o ambiente são nulas. Esta intensidade luminosa é chamada Ponto de Compensação Luminoso ou Ponto de Compensação Fótico.</a:t>
            </a:r>
          </a:p>
          <a:p>
            <a:pPr algn="just">
              <a:defRPr/>
            </a:pPr>
            <a:endParaRPr lang="pt-BR" b="1" dirty="0">
              <a:solidFill>
                <a:srgbClr val="FF0000"/>
              </a:solidFill>
              <a:effectLst>
                <a:outerShdw blurRad="38100" dist="38100" dir="2700000" algn="tl">
                  <a:srgbClr val="000000">
                    <a:alpha val="43137"/>
                  </a:srgbClr>
                </a:outerShdw>
              </a:effectLst>
            </a:endParaRPr>
          </a:p>
        </p:txBody>
      </p:sp>
      <p:pic>
        <p:nvPicPr>
          <p:cNvPr id="93189" name="Picture 2" descr="http://www.vestibulandoweb.com.br/biologia/teoria/ponto-compensacao-fotico-2.gif"/>
          <p:cNvPicPr>
            <a:picLocks noChangeAspect="1" noChangeArrowheads="1"/>
          </p:cNvPicPr>
          <p:nvPr/>
        </p:nvPicPr>
        <p:blipFill>
          <a:blip r:embed="rId2" cstate="print">
            <a:lum bright="-10000" contrast="30000"/>
          </a:blip>
          <a:srcRect/>
          <a:stretch>
            <a:fillRect/>
          </a:stretch>
        </p:blipFill>
        <p:spPr bwMode="auto">
          <a:xfrm>
            <a:off x="1331913" y="2125663"/>
            <a:ext cx="6480175" cy="454342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sp>
        <p:nvSpPr>
          <p:cNvPr id="4" name="Retângulo 3"/>
          <p:cNvSpPr/>
          <p:nvPr/>
        </p:nvSpPr>
        <p:spPr>
          <a:xfrm>
            <a:off x="71438" y="260350"/>
            <a:ext cx="8964612" cy="923925"/>
          </a:xfrm>
          <a:prstGeom prst="rect">
            <a:avLst/>
          </a:prstGeom>
          <a:solidFill>
            <a:schemeClr val="accent6">
              <a:lumMod val="60000"/>
              <a:lumOff val="40000"/>
            </a:schemeClr>
          </a:solidFill>
        </p:spPr>
        <p:txBody>
          <a:bodyPr>
            <a:spAutoFit/>
          </a:bodyPr>
          <a:lstStyle/>
          <a:p>
            <a:pPr algn="just">
              <a:defRPr/>
            </a:pPr>
            <a:r>
              <a:rPr lang="pt-BR" b="1" dirty="0">
                <a:solidFill>
                  <a:srgbClr val="FF0000"/>
                </a:solidFill>
                <a:effectLst>
                  <a:outerShdw blurRad="38100" dist="38100" dir="2700000" algn="tl">
                    <a:srgbClr val="000000">
                      <a:alpha val="43137"/>
                    </a:srgbClr>
                  </a:outerShdw>
                </a:effectLst>
              </a:rPr>
              <a:t>As plantas que vivem preferencialmente em locais pouco iluminados (plantas </a:t>
            </a:r>
            <a:r>
              <a:rPr lang="pt-BR" b="1" dirty="0" err="1">
                <a:solidFill>
                  <a:srgbClr val="FF0000"/>
                </a:solidFill>
                <a:effectLst>
                  <a:outerShdw blurRad="38100" dist="38100" dir="2700000" algn="tl">
                    <a:srgbClr val="000000">
                      <a:alpha val="43137"/>
                    </a:srgbClr>
                  </a:outerShdw>
                </a:effectLst>
              </a:rPr>
              <a:t>umbrófilas</a:t>
            </a:r>
            <a:r>
              <a:rPr lang="pt-BR" b="1" dirty="0">
                <a:solidFill>
                  <a:srgbClr val="FF0000"/>
                </a:solidFill>
                <a:effectLst>
                  <a:outerShdw blurRad="38100" dist="38100" dir="2700000" algn="tl">
                    <a:srgbClr val="000000">
                      <a:alpha val="43137"/>
                    </a:srgbClr>
                  </a:outerShdw>
                </a:effectLst>
              </a:rPr>
              <a:t> ou "de sombra") têm </a:t>
            </a:r>
            <a:r>
              <a:rPr lang="pt-BR" b="1" dirty="0" err="1">
                <a:solidFill>
                  <a:srgbClr val="FF0000"/>
                </a:solidFill>
                <a:effectLst>
                  <a:outerShdw blurRad="38100" dist="38100" dir="2700000" algn="tl">
                    <a:srgbClr val="000000">
                      <a:alpha val="43137"/>
                    </a:srgbClr>
                  </a:outerShdw>
                </a:effectLst>
              </a:rPr>
              <a:t>PCL</a:t>
            </a:r>
            <a:r>
              <a:rPr lang="pt-BR" b="1" dirty="0">
                <a:solidFill>
                  <a:srgbClr val="FF0000"/>
                </a:solidFill>
                <a:effectLst>
                  <a:outerShdw blurRad="38100" dist="38100" dir="2700000" algn="tl">
                    <a:srgbClr val="000000">
                      <a:alpha val="43137"/>
                    </a:srgbClr>
                  </a:outerShdw>
                </a:effectLst>
              </a:rPr>
              <a:t> baixo. Já as que vivem em locais bem iluminados (plantas heliófilas ou "de sol") têm </a:t>
            </a:r>
            <a:r>
              <a:rPr lang="pt-BR" b="1" dirty="0" err="1">
                <a:solidFill>
                  <a:srgbClr val="FF0000"/>
                </a:solidFill>
                <a:effectLst>
                  <a:outerShdw blurRad="38100" dist="38100" dir="2700000" algn="tl">
                    <a:srgbClr val="000000">
                      <a:alpha val="43137"/>
                    </a:srgbClr>
                  </a:outerShdw>
                </a:effectLst>
              </a:rPr>
              <a:t>PCL</a:t>
            </a:r>
            <a:r>
              <a:rPr lang="pt-BR" b="1" dirty="0">
                <a:solidFill>
                  <a:srgbClr val="FF0000"/>
                </a:solidFill>
                <a:effectLst>
                  <a:outerShdw blurRad="38100" dist="38100" dir="2700000" algn="tl">
                    <a:srgbClr val="000000">
                      <a:alpha val="43137"/>
                    </a:srgbClr>
                  </a:outerShdw>
                </a:effectLst>
              </a:rPr>
              <a:t> elevado.</a:t>
            </a:r>
          </a:p>
        </p:txBody>
      </p:sp>
      <p:pic>
        <p:nvPicPr>
          <p:cNvPr id="94213" name="Picture 4" descr="http://www.iped.com.br/sie/uploads/15070.jpg"/>
          <p:cNvPicPr>
            <a:picLocks noChangeAspect="1" noChangeArrowheads="1"/>
          </p:cNvPicPr>
          <p:nvPr/>
        </p:nvPicPr>
        <p:blipFill>
          <a:blip r:embed="rId2" cstate="print">
            <a:lum bright="-10000" contrast="40000"/>
          </a:blip>
          <a:srcRect/>
          <a:stretch>
            <a:fillRect/>
          </a:stretch>
        </p:blipFill>
        <p:spPr bwMode="auto">
          <a:xfrm>
            <a:off x="250825" y="1341438"/>
            <a:ext cx="8642350" cy="532765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a:p>
        </p:txBody>
      </p:sp>
      <p:sp>
        <p:nvSpPr>
          <p:cNvPr id="4" name="Retângulo 3"/>
          <p:cNvSpPr/>
          <p:nvPr/>
        </p:nvSpPr>
        <p:spPr>
          <a:xfrm>
            <a:off x="250825" y="188913"/>
            <a:ext cx="8642350" cy="1630362"/>
          </a:xfrm>
          <a:prstGeom prst="rect">
            <a:avLst/>
          </a:prstGeom>
          <a:solidFill>
            <a:schemeClr val="accent2">
              <a:lumMod val="40000"/>
              <a:lumOff val="60000"/>
            </a:schemeClr>
          </a:solidFill>
        </p:spPr>
        <p:txBody>
          <a:bodyPr>
            <a:spAutoFit/>
          </a:bodyPr>
          <a:lstStyle/>
          <a:p>
            <a:pPr algn="just">
              <a:defRPr/>
            </a:pPr>
            <a:r>
              <a:rPr lang="pt-BR" sz="2000" b="1" i="1" dirty="0">
                <a:solidFill>
                  <a:srgbClr val="FF0000"/>
                </a:solidFill>
                <a:effectLst>
                  <a:outerShdw blurRad="38100" dist="38100" dir="2700000" algn="tl">
                    <a:srgbClr val="000000">
                      <a:alpha val="43137"/>
                    </a:srgbClr>
                  </a:outerShdw>
                </a:effectLst>
              </a:rPr>
              <a:t>Situação C:</a:t>
            </a:r>
            <a:r>
              <a:rPr lang="pt-BR" sz="2000" b="1" dirty="0">
                <a:solidFill>
                  <a:srgbClr val="FF0000"/>
                </a:solidFill>
                <a:effectLst>
                  <a:outerShdw blurRad="38100" dist="38100" dir="2700000" algn="tl">
                    <a:srgbClr val="000000">
                      <a:alpha val="43137"/>
                    </a:srgbClr>
                  </a:outerShdw>
                </a:effectLst>
              </a:rPr>
              <a:t> sob intensa luminosidade, a fotossíntese predomina sobre a respiração. Assim, a planta absorve </a:t>
            </a:r>
            <a:r>
              <a:rPr lang="pt-BR" sz="2000" b="1" dirty="0" err="1">
                <a:solidFill>
                  <a:srgbClr val="FF0000"/>
                </a:solidFill>
                <a:effectLst>
                  <a:outerShdw blurRad="38100" dist="38100" dir="2700000" algn="tl">
                    <a:srgbClr val="000000">
                      <a:alpha val="43137"/>
                    </a:srgbClr>
                  </a:outerShdw>
                </a:effectLst>
              </a:rPr>
              <a:t>CO</a:t>
            </a:r>
            <a:r>
              <a:rPr lang="pt-BR" sz="2000" b="1" baseline="-25000" dirty="0" err="1">
                <a:solidFill>
                  <a:srgbClr val="FF0000"/>
                </a:solidFill>
                <a:effectLst>
                  <a:outerShdw blurRad="38100" dist="38100" dir="2700000" algn="tl">
                    <a:srgbClr val="000000">
                      <a:alpha val="43137"/>
                    </a:srgbClr>
                  </a:outerShdw>
                </a:effectLst>
              </a:rPr>
              <a:t>2</a:t>
            </a:r>
            <a:r>
              <a:rPr lang="pt-BR" sz="2000" b="1" dirty="0">
                <a:solidFill>
                  <a:srgbClr val="FF0000"/>
                </a:solidFill>
                <a:effectLst>
                  <a:outerShdw blurRad="38100" dist="38100" dir="2700000" algn="tl">
                    <a:srgbClr val="000000">
                      <a:alpha val="43137"/>
                    </a:srgbClr>
                  </a:outerShdw>
                </a:effectLst>
              </a:rPr>
              <a:t> e elimina </a:t>
            </a:r>
            <a:r>
              <a:rPr lang="pt-BR" sz="2000" b="1" dirty="0" err="1">
                <a:solidFill>
                  <a:srgbClr val="FF0000"/>
                </a:solidFill>
                <a:effectLst>
                  <a:outerShdw blurRad="38100" dist="38100" dir="2700000" algn="tl">
                    <a:srgbClr val="000000">
                      <a:alpha val="43137"/>
                    </a:srgbClr>
                  </a:outerShdw>
                </a:effectLst>
              </a:rPr>
              <a:t>O</a:t>
            </a:r>
            <a:r>
              <a:rPr lang="pt-BR" sz="2000" b="1" baseline="-25000" dirty="0" err="1">
                <a:solidFill>
                  <a:srgbClr val="FF0000"/>
                </a:solidFill>
                <a:effectLst>
                  <a:outerShdw blurRad="38100" dist="38100" dir="2700000" algn="tl">
                    <a:srgbClr val="000000">
                      <a:alpha val="43137"/>
                    </a:srgbClr>
                  </a:outerShdw>
                </a:effectLst>
              </a:rPr>
              <a:t>2</a:t>
            </a:r>
            <a:r>
              <a:rPr lang="pt-BR" sz="2000" b="1" dirty="0">
                <a:solidFill>
                  <a:srgbClr val="FF0000"/>
                </a:solidFill>
                <a:effectLst>
                  <a:outerShdw blurRad="38100" dist="38100" dir="2700000" algn="tl">
                    <a:srgbClr val="000000">
                      <a:alpha val="43137"/>
                    </a:srgbClr>
                  </a:outerShdw>
                </a:effectLst>
              </a:rPr>
              <a:t> para o ambiente. Como a produção de compostos orgânicos é superior ao consumo, nesta situação a planta cresce e incorpora matéria orgânica.</a:t>
            </a:r>
          </a:p>
        </p:txBody>
      </p:sp>
      <p:pic>
        <p:nvPicPr>
          <p:cNvPr id="95237" name="Picture 2" descr="http://www.vestibulandoweb.com.br/biologia/teoria/ponto-compensacao-fotico-2.gif"/>
          <p:cNvPicPr>
            <a:picLocks noChangeAspect="1" noChangeArrowheads="1"/>
          </p:cNvPicPr>
          <p:nvPr/>
        </p:nvPicPr>
        <p:blipFill>
          <a:blip r:embed="rId2" cstate="print">
            <a:lum bright="-10000" contrast="30000"/>
          </a:blip>
          <a:srcRect/>
          <a:stretch>
            <a:fillRect/>
          </a:stretch>
        </p:blipFill>
        <p:spPr bwMode="auto">
          <a:xfrm>
            <a:off x="1042988" y="1844675"/>
            <a:ext cx="6985000" cy="4897438"/>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a:xfrm>
            <a:off x="0" y="0"/>
            <a:ext cx="4643438" cy="6858000"/>
          </a:xfrm>
          <a:solidFill>
            <a:schemeClr val="accent2">
              <a:lumMod val="40000"/>
              <a:lumOff val="60000"/>
            </a:schemeClr>
          </a:solidFill>
        </p:spPr>
        <p:txBody>
          <a:bodyPr/>
          <a:lstStyle/>
          <a:p>
            <a:pPr algn="just">
              <a:defRPr/>
            </a:pPr>
            <a:r>
              <a:rPr lang="pt-BR" sz="1800" b="1" dirty="0" smtClean="0">
                <a:solidFill>
                  <a:srgbClr val="FF0000"/>
                </a:solidFill>
                <a:effectLst/>
              </a:rPr>
              <a:t>Ao longo de suas vidas as plantas passam, a cada 24 horas, pelas 3 situações expostas anteriormente. Para que possam crescer e se desenvolver normalmente, devem passar a maior parte do tempo em intensidade luminosa superior ao seu ponto de compensação luminosa, sintetizando e incorporando matéria orgânica e liberando oxigênio.</a:t>
            </a:r>
          </a:p>
          <a:p>
            <a:pPr algn="just">
              <a:defRPr/>
            </a:pPr>
            <a:r>
              <a:rPr lang="pt-BR" sz="1800" b="1" dirty="0" smtClean="0">
                <a:solidFill>
                  <a:srgbClr val="FF0000"/>
                </a:solidFill>
                <a:effectLst/>
              </a:rPr>
              <a:t>É importante ressaltar que, em um ecossistema em equilíbrio, como uma floresta tropical, as trocas globais são pequenas, uma vez que as substâncias liberadas, como oxigênio, são consumidas no próprio ecossistema. Populações vegetais mais abertas e mais dinâmicas têm balanço positivo, isto é, sintetizam mais produtos do que consomem. As algas marinhas, por exemplo, constituem a maior massa fotossintetizante da biosfera, e seu maior fornecedor de oxigênio.</a:t>
            </a:r>
            <a:endParaRPr lang="pt-BR" sz="1800" b="1" dirty="0">
              <a:solidFill>
                <a:srgbClr val="FF0000"/>
              </a:solidFill>
              <a:effectLst/>
            </a:endParaRPr>
          </a:p>
        </p:txBody>
      </p:sp>
      <p:pic>
        <p:nvPicPr>
          <p:cNvPr id="96260" name="Picture 2" descr="Ponto de compensacao fotico"/>
          <p:cNvPicPr>
            <a:picLocks noChangeAspect="1" noChangeArrowheads="1"/>
          </p:cNvPicPr>
          <p:nvPr/>
        </p:nvPicPr>
        <p:blipFill>
          <a:blip r:embed="rId2" cstate="print"/>
          <a:srcRect/>
          <a:stretch>
            <a:fillRect/>
          </a:stretch>
        </p:blipFill>
        <p:spPr bwMode="auto">
          <a:xfrm>
            <a:off x="4710113" y="431800"/>
            <a:ext cx="4470400" cy="5805488"/>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pt-BR" sz="4000" dirty="0" smtClean="0">
                <a:solidFill>
                  <a:srgbClr val="DDDDDD"/>
                </a:solidFill>
              </a:rPr>
              <a:t>Ponto de compensação luminosa</a:t>
            </a:r>
          </a:p>
        </p:txBody>
      </p:sp>
      <p:sp>
        <p:nvSpPr>
          <p:cNvPr id="97283" name="Line 4"/>
          <p:cNvSpPr>
            <a:spLocks noChangeShapeType="1"/>
          </p:cNvSpPr>
          <p:nvPr/>
        </p:nvSpPr>
        <p:spPr bwMode="auto">
          <a:xfrm>
            <a:off x="1908175" y="1484313"/>
            <a:ext cx="0" cy="2808287"/>
          </a:xfrm>
          <a:prstGeom prst="line">
            <a:avLst/>
          </a:prstGeom>
          <a:noFill/>
          <a:ln w="38100">
            <a:solidFill>
              <a:srgbClr val="333333"/>
            </a:solidFill>
            <a:round/>
            <a:headEnd type="triangle" w="lg" len="lg"/>
            <a:tailEnd/>
          </a:ln>
        </p:spPr>
        <p:txBody>
          <a:bodyPr/>
          <a:lstStyle/>
          <a:p>
            <a:endParaRPr lang="pt-BR"/>
          </a:p>
        </p:txBody>
      </p:sp>
      <p:sp>
        <p:nvSpPr>
          <p:cNvPr id="97284" name="Line 5"/>
          <p:cNvSpPr>
            <a:spLocks noChangeShapeType="1"/>
          </p:cNvSpPr>
          <p:nvPr/>
        </p:nvSpPr>
        <p:spPr bwMode="auto">
          <a:xfrm>
            <a:off x="1908175" y="4292600"/>
            <a:ext cx="5040313" cy="0"/>
          </a:xfrm>
          <a:prstGeom prst="line">
            <a:avLst/>
          </a:prstGeom>
          <a:noFill/>
          <a:ln w="38100">
            <a:solidFill>
              <a:srgbClr val="333333"/>
            </a:solidFill>
            <a:round/>
            <a:headEnd/>
            <a:tailEnd type="triangle" w="lg" len="lg"/>
          </a:ln>
        </p:spPr>
        <p:txBody>
          <a:bodyPr/>
          <a:lstStyle/>
          <a:p>
            <a:endParaRPr lang="pt-BR"/>
          </a:p>
        </p:txBody>
      </p:sp>
      <p:sp>
        <p:nvSpPr>
          <p:cNvPr id="97285" name="Line 6"/>
          <p:cNvSpPr>
            <a:spLocks noChangeShapeType="1"/>
          </p:cNvSpPr>
          <p:nvPr/>
        </p:nvSpPr>
        <p:spPr bwMode="auto">
          <a:xfrm>
            <a:off x="1908175" y="2852738"/>
            <a:ext cx="4608513" cy="0"/>
          </a:xfrm>
          <a:prstGeom prst="line">
            <a:avLst/>
          </a:prstGeom>
          <a:noFill/>
          <a:ln w="38100">
            <a:solidFill>
              <a:srgbClr val="FF0000"/>
            </a:solidFill>
            <a:round/>
            <a:headEnd/>
            <a:tailEnd/>
          </a:ln>
        </p:spPr>
        <p:txBody>
          <a:bodyPr/>
          <a:lstStyle/>
          <a:p>
            <a:endParaRPr lang="pt-BR"/>
          </a:p>
        </p:txBody>
      </p:sp>
      <p:sp>
        <p:nvSpPr>
          <p:cNvPr id="97286" name="Freeform 7"/>
          <p:cNvSpPr>
            <a:spLocks/>
          </p:cNvSpPr>
          <p:nvPr/>
        </p:nvSpPr>
        <p:spPr bwMode="auto">
          <a:xfrm>
            <a:off x="1905000" y="1844675"/>
            <a:ext cx="4608513" cy="2413000"/>
          </a:xfrm>
          <a:custGeom>
            <a:avLst/>
            <a:gdLst>
              <a:gd name="T0" fmla="*/ 0 w 2903"/>
              <a:gd name="T1" fmla="*/ 2147483647 h 1520"/>
              <a:gd name="T2" fmla="*/ 2147483647 w 2903"/>
              <a:gd name="T3" fmla="*/ 2147483647 h 1520"/>
              <a:gd name="T4" fmla="*/ 2147483647 w 2903"/>
              <a:gd name="T5" fmla="*/ 2147483647 h 1520"/>
              <a:gd name="T6" fmla="*/ 0 60000 65536"/>
              <a:gd name="T7" fmla="*/ 0 60000 65536"/>
              <a:gd name="T8" fmla="*/ 0 60000 65536"/>
              <a:gd name="T9" fmla="*/ 0 w 2903"/>
              <a:gd name="T10" fmla="*/ 0 h 1520"/>
              <a:gd name="T11" fmla="*/ 2903 w 2903"/>
              <a:gd name="T12" fmla="*/ 1520 h 1520"/>
            </a:gdLst>
            <a:ahLst/>
            <a:cxnLst>
              <a:cxn ang="T6">
                <a:pos x="T0" y="T1"/>
              </a:cxn>
              <a:cxn ang="T7">
                <a:pos x="T2" y="T3"/>
              </a:cxn>
              <a:cxn ang="T8">
                <a:pos x="T4" y="T5"/>
              </a:cxn>
            </a:cxnLst>
            <a:rect l="T9" t="T10" r="T11" b="T12"/>
            <a:pathLst>
              <a:path w="2903" h="1520">
                <a:moveTo>
                  <a:pt x="0" y="1520"/>
                </a:moveTo>
                <a:cubicBezTo>
                  <a:pt x="211" y="1010"/>
                  <a:pt x="423" y="500"/>
                  <a:pt x="907" y="250"/>
                </a:cubicBezTo>
                <a:cubicBezTo>
                  <a:pt x="1391" y="0"/>
                  <a:pt x="2570" y="61"/>
                  <a:pt x="2903" y="23"/>
                </a:cubicBezTo>
              </a:path>
            </a:pathLst>
          </a:custGeom>
          <a:noFill/>
          <a:ln w="41275">
            <a:solidFill>
              <a:srgbClr val="00FF00"/>
            </a:solidFill>
            <a:round/>
            <a:headEnd/>
            <a:tailEnd/>
          </a:ln>
        </p:spPr>
        <p:txBody>
          <a:bodyPr/>
          <a:lstStyle/>
          <a:p>
            <a:endParaRPr lang="pt-BR"/>
          </a:p>
        </p:txBody>
      </p:sp>
      <p:sp>
        <p:nvSpPr>
          <p:cNvPr id="97287" name="Oval 8"/>
          <p:cNvSpPr>
            <a:spLocks noChangeArrowheads="1"/>
          </p:cNvSpPr>
          <p:nvPr/>
        </p:nvSpPr>
        <p:spPr bwMode="auto">
          <a:xfrm>
            <a:off x="2555875" y="2781300"/>
            <a:ext cx="144463" cy="142875"/>
          </a:xfrm>
          <a:prstGeom prst="ellipse">
            <a:avLst/>
          </a:prstGeom>
          <a:solidFill>
            <a:srgbClr val="FFFF00"/>
          </a:solidFill>
          <a:ln w="9525">
            <a:solidFill>
              <a:srgbClr val="FFFF00"/>
            </a:solidFill>
            <a:round/>
            <a:headEnd/>
            <a:tailEnd/>
          </a:ln>
        </p:spPr>
        <p:txBody>
          <a:bodyPr wrap="none" anchor="ctr"/>
          <a:lstStyle/>
          <a:p>
            <a:endParaRPr lang="pt-BR"/>
          </a:p>
        </p:txBody>
      </p:sp>
      <p:sp>
        <p:nvSpPr>
          <p:cNvPr id="97288" name="Text Box 9"/>
          <p:cNvSpPr txBox="1">
            <a:spLocks noChangeArrowheads="1"/>
          </p:cNvSpPr>
          <p:nvPr/>
        </p:nvSpPr>
        <p:spPr bwMode="auto">
          <a:xfrm>
            <a:off x="2627313" y="2924175"/>
            <a:ext cx="863600" cy="336550"/>
          </a:xfrm>
          <a:prstGeom prst="rect">
            <a:avLst/>
          </a:prstGeom>
          <a:noFill/>
          <a:ln w="9525">
            <a:noFill/>
            <a:miter lim="800000"/>
            <a:headEnd/>
            <a:tailEnd/>
          </a:ln>
        </p:spPr>
        <p:txBody>
          <a:bodyPr>
            <a:spAutoFit/>
          </a:bodyPr>
          <a:lstStyle/>
          <a:p>
            <a:pPr>
              <a:spcBef>
                <a:spcPct val="50000"/>
              </a:spcBef>
            </a:pPr>
            <a:r>
              <a:rPr lang="pt-BR" sz="1600" b="1">
                <a:solidFill>
                  <a:srgbClr val="FFFF00"/>
                </a:solidFill>
              </a:rPr>
              <a:t>PCL</a:t>
            </a:r>
          </a:p>
        </p:txBody>
      </p:sp>
      <p:sp>
        <p:nvSpPr>
          <p:cNvPr id="97289" name="Text Box 10"/>
          <p:cNvSpPr txBox="1">
            <a:spLocks noChangeArrowheads="1"/>
          </p:cNvSpPr>
          <p:nvPr/>
        </p:nvSpPr>
        <p:spPr bwMode="auto">
          <a:xfrm>
            <a:off x="6659563" y="2565400"/>
            <a:ext cx="1728787" cy="369888"/>
          </a:xfrm>
          <a:prstGeom prst="rect">
            <a:avLst/>
          </a:prstGeom>
          <a:noFill/>
          <a:ln w="9525">
            <a:noFill/>
            <a:miter lim="800000"/>
            <a:headEnd/>
            <a:tailEnd/>
          </a:ln>
        </p:spPr>
        <p:txBody>
          <a:bodyPr>
            <a:spAutoFit/>
          </a:bodyPr>
          <a:lstStyle/>
          <a:p>
            <a:pPr>
              <a:spcBef>
                <a:spcPct val="50000"/>
              </a:spcBef>
            </a:pPr>
            <a:r>
              <a:rPr lang="pt-BR" b="1">
                <a:solidFill>
                  <a:srgbClr val="FF0000"/>
                </a:solidFill>
              </a:rPr>
              <a:t>Respiração</a:t>
            </a:r>
          </a:p>
        </p:txBody>
      </p:sp>
      <p:sp>
        <p:nvSpPr>
          <p:cNvPr id="97290" name="Text Box 12"/>
          <p:cNvSpPr txBox="1">
            <a:spLocks noChangeArrowheads="1"/>
          </p:cNvSpPr>
          <p:nvPr/>
        </p:nvSpPr>
        <p:spPr bwMode="auto">
          <a:xfrm>
            <a:off x="6659563" y="1628775"/>
            <a:ext cx="1871662" cy="366713"/>
          </a:xfrm>
          <a:prstGeom prst="rect">
            <a:avLst/>
          </a:prstGeom>
          <a:noFill/>
          <a:ln w="9525">
            <a:noFill/>
            <a:miter lim="800000"/>
            <a:headEnd/>
            <a:tailEnd/>
          </a:ln>
        </p:spPr>
        <p:txBody>
          <a:bodyPr>
            <a:spAutoFit/>
          </a:bodyPr>
          <a:lstStyle/>
          <a:p>
            <a:pPr>
              <a:spcBef>
                <a:spcPct val="50000"/>
              </a:spcBef>
            </a:pPr>
            <a:r>
              <a:rPr lang="pt-BR" b="1">
                <a:solidFill>
                  <a:srgbClr val="66FF33"/>
                </a:solidFill>
              </a:rPr>
              <a:t>Fotossíntese</a:t>
            </a:r>
          </a:p>
        </p:txBody>
      </p:sp>
      <p:sp>
        <p:nvSpPr>
          <p:cNvPr id="97291" name="Text Box 13"/>
          <p:cNvSpPr txBox="1">
            <a:spLocks noChangeArrowheads="1"/>
          </p:cNvSpPr>
          <p:nvPr/>
        </p:nvSpPr>
        <p:spPr bwMode="auto">
          <a:xfrm>
            <a:off x="611188" y="1557338"/>
            <a:ext cx="1223962" cy="517525"/>
          </a:xfrm>
          <a:prstGeom prst="rect">
            <a:avLst/>
          </a:prstGeom>
          <a:noFill/>
          <a:ln w="9525">
            <a:noFill/>
            <a:miter lim="800000"/>
            <a:headEnd/>
            <a:tailEnd/>
          </a:ln>
        </p:spPr>
        <p:txBody>
          <a:bodyPr>
            <a:spAutoFit/>
          </a:bodyPr>
          <a:lstStyle/>
          <a:p>
            <a:pPr>
              <a:spcBef>
                <a:spcPct val="50000"/>
              </a:spcBef>
            </a:pPr>
            <a:r>
              <a:rPr lang="pt-BR" sz="1400" b="1">
                <a:solidFill>
                  <a:srgbClr val="333333"/>
                </a:solidFill>
              </a:rPr>
              <a:t>Taxa metabólica</a:t>
            </a:r>
          </a:p>
        </p:txBody>
      </p:sp>
      <p:sp>
        <p:nvSpPr>
          <p:cNvPr id="97292" name="Text Box 14"/>
          <p:cNvSpPr txBox="1">
            <a:spLocks noChangeArrowheads="1"/>
          </p:cNvSpPr>
          <p:nvPr/>
        </p:nvSpPr>
        <p:spPr bwMode="auto">
          <a:xfrm>
            <a:off x="6084888" y="4365625"/>
            <a:ext cx="1441450" cy="304800"/>
          </a:xfrm>
          <a:prstGeom prst="rect">
            <a:avLst/>
          </a:prstGeom>
          <a:noFill/>
          <a:ln w="9525">
            <a:noFill/>
            <a:miter lim="800000"/>
            <a:headEnd/>
            <a:tailEnd/>
          </a:ln>
        </p:spPr>
        <p:txBody>
          <a:bodyPr>
            <a:spAutoFit/>
          </a:bodyPr>
          <a:lstStyle/>
          <a:p>
            <a:pPr>
              <a:spcBef>
                <a:spcPct val="50000"/>
              </a:spcBef>
            </a:pPr>
            <a:r>
              <a:rPr lang="pt-BR" sz="1400" b="1">
                <a:solidFill>
                  <a:srgbClr val="333333"/>
                </a:solidFill>
              </a:rPr>
              <a:t>Meio dia</a:t>
            </a:r>
          </a:p>
        </p:txBody>
      </p:sp>
      <p:sp>
        <p:nvSpPr>
          <p:cNvPr id="97293" name="Text Box 15"/>
          <p:cNvSpPr txBox="1">
            <a:spLocks noChangeArrowheads="1"/>
          </p:cNvSpPr>
          <p:nvPr/>
        </p:nvSpPr>
        <p:spPr bwMode="auto">
          <a:xfrm>
            <a:off x="1403350" y="4365625"/>
            <a:ext cx="1441450" cy="304800"/>
          </a:xfrm>
          <a:prstGeom prst="rect">
            <a:avLst/>
          </a:prstGeom>
          <a:noFill/>
          <a:ln w="9525">
            <a:noFill/>
            <a:miter lim="800000"/>
            <a:headEnd/>
            <a:tailEnd/>
          </a:ln>
        </p:spPr>
        <p:txBody>
          <a:bodyPr>
            <a:spAutoFit/>
          </a:bodyPr>
          <a:lstStyle/>
          <a:p>
            <a:pPr>
              <a:spcBef>
                <a:spcPct val="50000"/>
              </a:spcBef>
            </a:pPr>
            <a:r>
              <a:rPr lang="pt-BR" sz="1400" b="1">
                <a:solidFill>
                  <a:srgbClr val="333333"/>
                </a:solidFill>
              </a:rPr>
              <a:t>Meia noite</a:t>
            </a:r>
          </a:p>
        </p:txBody>
      </p:sp>
      <p:sp>
        <p:nvSpPr>
          <p:cNvPr id="97294" name="Text Box 16"/>
          <p:cNvSpPr txBox="1">
            <a:spLocks noChangeArrowheads="1"/>
          </p:cNvSpPr>
          <p:nvPr/>
        </p:nvSpPr>
        <p:spPr bwMode="auto">
          <a:xfrm>
            <a:off x="971550" y="5157788"/>
            <a:ext cx="6985000" cy="779462"/>
          </a:xfrm>
          <a:prstGeom prst="rect">
            <a:avLst/>
          </a:prstGeom>
          <a:noFill/>
          <a:ln w="9525">
            <a:noFill/>
            <a:miter lim="800000"/>
            <a:headEnd/>
            <a:tailEnd/>
          </a:ln>
        </p:spPr>
        <p:txBody>
          <a:bodyPr>
            <a:spAutoFit/>
          </a:bodyPr>
          <a:lstStyle/>
          <a:p>
            <a:pPr algn="ctr">
              <a:spcBef>
                <a:spcPct val="50000"/>
              </a:spcBef>
            </a:pPr>
            <a:r>
              <a:rPr lang="pt-BR" b="1">
                <a:solidFill>
                  <a:srgbClr val="333333"/>
                </a:solidFill>
              </a:rPr>
              <a:t>Taxa de Fotossíntese   =  Taxa de respiração</a:t>
            </a:r>
          </a:p>
          <a:p>
            <a:pPr algn="ctr">
              <a:spcBef>
                <a:spcPct val="50000"/>
              </a:spcBef>
            </a:pPr>
            <a:r>
              <a:rPr lang="pt-BR" b="1">
                <a:solidFill>
                  <a:srgbClr val="333333"/>
                </a:solidFill>
              </a:rPr>
              <a:t>Equilíbrio energético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0800000">
            <a:off x="250825" y="260350"/>
            <a:ext cx="947738" cy="6175375"/>
          </a:xfrm>
          <a:solidFill>
            <a:schemeClr val="accent6">
              <a:lumMod val="60000"/>
              <a:lumOff val="40000"/>
            </a:schemeClr>
          </a:solidFill>
        </p:spPr>
        <p:txBody>
          <a:bodyPr vert="vert" anchor="b"/>
          <a:lstStyle/>
          <a:p>
            <a:pPr>
              <a:defRPr/>
            </a:pPr>
            <a:r>
              <a:rPr lang="pt-BR" b="1" dirty="0" err="1" smtClean="0">
                <a:solidFill>
                  <a:srgbClr val="FF0000"/>
                </a:solidFill>
                <a:effectLst/>
              </a:rPr>
              <a:t>QUIMIOSSÍNTESE</a:t>
            </a:r>
            <a:endParaRPr lang="pt-BR" b="1" dirty="0">
              <a:solidFill>
                <a:srgbClr val="FF0000"/>
              </a:solidFill>
              <a:effectLst/>
            </a:endParaRPr>
          </a:p>
        </p:txBody>
      </p:sp>
      <p:pic>
        <p:nvPicPr>
          <p:cNvPr id="98307" name="Picture 2" descr="http://3.bp.blogspot.com/-oJf74X88WZ0/T5csnDB5SnI/AAAAAAAABr8/SACpHjUKSho/s400/6921329406544a5e852bc8674e3f09e2.jpg"/>
          <p:cNvPicPr>
            <a:picLocks noChangeAspect="1" noChangeArrowheads="1"/>
          </p:cNvPicPr>
          <p:nvPr/>
        </p:nvPicPr>
        <p:blipFill>
          <a:blip r:embed="rId2" cstate="print">
            <a:lum bright="-40000" contrast="40000"/>
          </a:blip>
          <a:srcRect/>
          <a:stretch>
            <a:fillRect/>
          </a:stretch>
        </p:blipFill>
        <p:spPr bwMode="auto">
          <a:xfrm>
            <a:off x="1403350" y="0"/>
            <a:ext cx="7740650" cy="6927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pic>
        <p:nvPicPr>
          <p:cNvPr id="11267" name="Picture 2" descr="http://3.bp.blogspot.com/_FMHjV_6Z4fU/S9r0kGamCvI/AAAAAAAABh0/-TAZOxuengc/s1600/rea%C3%A7%C3%B5es+qu%C3%ADmicas.JPG"/>
          <p:cNvPicPr>
            <a:picLocks noChangeAspect="1" noChangeArrowheads="1"/>
          </p:cNvPicPr>
          <p:nvPr/>
        </p:nvPicPr>
        <p:blipFill>
          <a:blip r:embed="rId2" cstate="print"/>
          <a:srcRect/>
          <a:stretch>
            <a:fillRect/>
          </a:stretch>
        </p:blipFill>
        <p:spPr bwMode="auto">
          <a:xfrm>
            <a:off x="33338" y="0"/>
            <a:ext cx="9086850" cy="5353050"/>
          </a:xfrm>
          <a:prstGeom prst="rect">
            <a:avLst/>
          </a:prstGeom>
          <a:noFill/>
          <a:ln w="9525">
            <a:noFill/>
            <a:miter lim="800000"/>
            <a:headEnd/>
            <a:tailEnd/>
          </a:ln>
        </p:spPr>
      </p:pic>
      <p:pic>
        <p:nvPicPr>
          <p:cNvPr id="54276" name="Picture 4" descr="http://4.bp.blogspot.com/_kMG_PPTqEo8/TAjik3fSijI/AAAAAAAAABc/PA-Y5azFP5s/s320/form_a.jpg"/>
          <p:cNvPicPr>
            <a:picLocks noChangeAspect="1" noChangeArrowheads="1"/>
          </p:cNvPicPr>
          <p:nvPr/>
        </p:nvPicPr>
        <p:blipFill>
          <a:blip r:embed="rId3" cstate="print">
            <a:lum bright="-30000" contrast="40000"/>
          </a:blip>
          <a:srcRect/>
          <a:stretch>
            <a:fillRect/>
          </a:stretch>
        </p:blipFill>
        <p:spPr bwMode="auto">
          <a:xfrm>
            <a:off x="611188" y="5373688"/>
            <a:ext cx="7993062" cy="1484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pic>
        <p:nvPicPr>
          <p:cNvPr id="99331" name="Picture 2" descr="http://3.bp.blogspot.com/-DRTSc-4Qwow/T5csz9j6swI/AAAAAAAABsI/EeSOZDwJQh8/s1600/BACTERIA.jpg"/>
          <p:cNvPicPr>
            <a:picLocks noChangeAspect="1" noChangeArrowheads="1"/>
          </p:cNvPicPr>
          <p:nvPr/>
        </p:nvPicPr>
        <p:blipFill>
          <a:blip r:embed="rId2" cstate="print"/>
          <a:srcRect/>
          <a:stretch>
            <a:fillRect/>
          </a:stretch>
        </p:blipFill>
        <p:spPr bwMode="auto">
          <a:xfrm>
            <a:off x="0" y="144463"/>
            <a:ext cx="9126538" cy="652462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60000"/>
              <a:lumOff val="40000"/>
            </a:schemeClr>
          </a:solidFill>
        </p:spPr>
        <p:txBody>
          <a:bodyPr/>
          <a:lstStyle/>
          <a:p>
            <a:pPr>
              <a:defRPr/>
            </a:pPr>
            <a:r>
              <a:rPr lang="pt-BR" dirty="0" err="1" smtClean="0">
                <a:solidFill>
                  <a:srgbClr val="FF0000"/>
                </a:solidFill>
              </a:rPr>
              <a:t>QUIMIOSSÍNTESE</a:t>
            </a:r>
            <a:endParaRPr lang="pt-BR" dirty="0">
              <a:solidFill>
                <a:srgbClr val="FF0000"/>
              </a:solidFill>
            </a:endParaRPr>
          </a:p>
        </p:txBody>
      </p:sp>
      <p:pic>
        <p:nvPicPr>
          <p:cNvPr id="100355" name="Picture 2" descr="http://2.bp.blogspot.com/-qx_Xx8rFAlE/T5crsjAGVBI/AAAAAAAABrw/lIKWpeT2uNE/s400/quimios.JPG"/>
          <p:cNvPicPr>
            <a:picLocks noChangeAspect="1" noChangeArrowheads="1"/>
          </p:cNvPicPr>
          <p:nvPr/>
        </p:nvPicPr>
        <p:blipFill>
          <a:blip r:embed="rId2" cstate="print"/>
          <a:srcRect/>
          <a:stretch>
            <a:fillRect/>
          </a:stretch>
        </p:blipFill>
        <p:spPr bwMode="auto">
          <a:xfrm>
            <a:off x="684213" y="1484313"/>
            <a:ext cx="7559675" cy="5089525"/>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pic>
        <p:nvPicPr>
          <p:cNvPr id="125954" name="Picture 2" descr="http://www.netxplica.com/figuras_netxplica/cientificas/fotossintese.netxplica.png"/>
          <p:cNvPicPr>
            <a:picLocks noChangeAspect="1" noChangeArrowheads="1"/>
          </p:cNvPicPr>
          <p:nvPr/>
        </p:nvPicPr>
        <p:blipFill>
          <a:blip r:embed="rId2" cstate="print"/>
          <a:srcRect/>
          <a:stretch>
            <a:fillRect/>
          </a:stretch>
        </p:blipFill>
        <p:spPr bwMode="auto">
          <a:xfrm>
            <a:off x="0" y="0"/>
            <a:ext cx="4500563" cy="337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http://www.netxplica.com/figuras_netxplica/cientificas/quimiossintese.netxplica.png"/>
          <p:cNvPicPr>
            <a:picLocks noChangeAspect="1" noChangeArrowheads="1"/>
          </p:cNvPicPr>
          <p:nvPr/>
        </p:nvPicPr>
        <p:blipFill>
          <a:blip r:embed="rId3" cstate="print"/>
          <a:srcRect/>
          <a:stretch>
            <a:fillRect/>
          </a:stretch>
        </p:blipFill>
        <p:spPr bwMode="auto">
          <a:xfrm>
            <a:off x="4500563" y="3375025"/>
            <a:ext cx="4643437" cy="348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pic>
        <p:nvPicPr>
          <p:cNvPr id="124930" name="Picture 2" descr="http://www.netxplica.com/figuras_netxplica/cientificas/quimiossintese.netxplica.png"/>
          <p:cNvPicPr>
            <a:picLocks noChangeAspect="1" noChangeArrowheads="1"/>
          </p:cNvPicPr>
          <p:nvPr/>
        </p:nvPicPr>
        <p:blipFill>
          <a:blip r:embed="rId2" cstate="print">
            <a:lum bright="-10000" contrast="30000"/>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103427" name="Retângulo 2"/>
          <p:cNvSpPr>
            <a:spLocks noChangeArrowheads="1"/>
          </p:cNvSpPr>
          <p:nvPr/>
        </p:nvSpPr>
        <p:spPr bwMode="auto">
          <a:xfrm>
            <a:off x="250825" y="620713"/>
            <a:ext cx="8642350" cy="6032500"/>
          </a:xfrm>
          <a:prstGeom prst="rect">
            <a:avLst/>
          </a:prstGeom>
          <a:solidFill>
            <a:srgbClr val="FFFF00"/>
          </a:solidFill>
          <a:ln w="9525">
            <a:noFill/>
            <a:miter lim="800000"/>
            <a:headEnd/>
            <a:tailEnd/>
          </a:ln>
        </p:spPr>
        <p:txBody>
          <a:bodyPr>
            <a:spAutoFit/>
          </a:bodyPr>
          <a:lstStyle/>
          <a:p>
            <a:pPr algn="ctr"/>
            <a:r>
              <a:rPr lang="pt-BR" sz="2800" b="1" dirty="0" err="1">
                <a:solidFill>
                  <a:srgbClr val="002060"/>
                </a:solidFill>
              </a:rPr>
              <a:t>Quimiossíntese</a:t>
            </a:r>
            <a:endParaRPr lang="pt-BR" sz="2800" b="1" dirty="0">
              <a:solidFill>
                <a:srgbClr val="002060"/>
              </a:solidFill>
            </a:endParaRPr>
          </a:p>
          <a:p>
            <a:endParaRPr lang="pt-BR" sz="2800" b="1" dirty="0">
              <a:solidFill>
                <a:srgbClr val="002060"/>
              </a:solidFill>
            </a:endParaRPr>
          </a:p>
          <a:p>
            <a:pPr algn="just"/>
            <a:r>
              <a:rPr lang="pt-BR" b="1" dirty="0">
                <a:solidFill>
                  <a:srgbClr val="002060"/>
                </a:solidFill>
              </a:rPr>
              <a:t>A </a:t>
            </a:r>
            <a:r>
              <a:rPr lang="pt-BR" b="1" dirty="0" err="1">
                <a:solidFill>
                  <a:srgbClr val="002060"/>
                </a:solidFill>
              </a:rPr>
              <a:t>quimiossíntese</a:t>
            </a:r>
            <a:r>
              <a:rPr lang="pt-BR" b="1" dirty="0">
                <a:solidFill>
                  <a:srgbClr val="002060"/>
                </a:solidFill>
              </a:rPr>
              <a:t> é uma reação que produz energia química, convertida da energia de ligação dos compostos inorgânicos oxidados. Sendo a energia química liberada, empregada na produção de compostos orgânicos e gás oxigênio (</a:t>
            </a:r>
            <a:r>
              <a:rPr lang="pt-BR" b="1" dirty="0" err="1">
                <a:solidFill>
                  <a:srgbClr val="002060"/>
                </a:solidFill>
              </a:rPr>
              <a:t>O</a:t>
            </a:r>
            <a:r>
              <a:rPr lang="pt-BR" b="1" baseline="-25000" dirty="0" err="1">
                <a:solidFill>
                  <a:srgbClr val="002060"/>
                </a:solidFill>
              </a:rPr>
              <a:t>2</a:t>
            </a:r>
            <a:r>
              <a:rPr lang="pt-BR" b="1" dirty="0">
                <a:solidFill>
                  <a:srgbClr val="002060"/>
                </a:solidFill>
              </a:rPr>
              <a:t>), a partir da reação entre o dióxido de carbono (</a:t>
            </a:r>
            <a:r>
              <a:rPr lang="pt-BR" b="1" dirty="0" err="1">
                <a:solidFill>
                  <a:srgbClr val="002060"/>
                </a:solidFill>
              </a:rPr>
              <a:t>CO</a:t>
            </a:r>
            <a:r>
              <a:rPr lang="pt-BR" b="1" baseline="-25000" dirty="0" err="1">
                <a:solidFill>
                  <a:srgbClr val="002060"/>
                </a:solidFill>
              </a:rPr>
              <a:t>2</a:t>
            </a:r>
            <a:r>
              <a:rPr lang="pt-BR" b="1" dirty="0">
                <a:solidFill>
                  <a:srgbClr val="002060"/>
                </a:solidFill>
              </a:rPr>
              <a:t>) e água molecular (</a:t>
            </a:r>
            <a:r>
              <a:rPr lang="pt-BR" b="1" dirty="0" err="1">
                <a:solidFill>
                  <a:srgbClr val="002060"/>
                </a:solidFill>
              </a:rPr>
              <a:t>H</a:t>
            </a:r>
            <a:r>
              <a:rPr lang="pt-BR" b="1" baseline="-25000" dirty="0" err="1">
                <a:solidFill>
                  <a:srgbClr val="002060"/>
                </a:solidFill>
              </a:rPr>
              <a:t>2</a:t>
            </a:r>
            <a:r>
              <a:rPr lang="pt-BR" b="1" dirty="0" err="1">
                <a:solidFill>
                  <a:srgbClr val="002060"/>
                </a:solidFill>
              </a:rPr>
              <a:t>O</a:t>
            </a:r>
            <a:r>
              <a:rPr lang="pt-BR" b="1" dirty="0">
                <a:solidFill>
                  <a:srgbClr val="002060"/>
                </a:solidFill>
              </a:rPr>
              <a:t>), conforme demonstrado abaixo:</a:t>
            </a:r>
          </a:p>
          <a:p>
            <a:endParaRPr lang="pt-BR" b="1" dirty="0">
              <a:solidFill>
                <a:srgbClr val="002060"/>
              </a:solidFill>
            </a:endParaRPr>
          </a:p>
          <a:p>
            <a:r>
              <a:rPr lang="pt-BR" b="1" dirty="0">
                <a:solidFill>
                  <a:srgbClr val="002060"/>
                </a:solidFill>
              </a:rPr>
              <a:t>- Primeira etapa</a:t>
            </a:r>
            <a:br>
              <a:rPr lang="pt-BR" b="1" dirty="0">
                <a:solidFill>
                  <a:srgbClr val="002060"/>
                </a:solidFill>
              </a:rPr>
            </a:br>
            <a:endParaRPr lang="pt-BR" b="1" dirty="0">
              <a:solidFill>
                <a:srgbClr val="002060"/>
              </a:solidFill>
            </a:endParaRPr>
          </a:p>
          <a:p>
            <a:r>
              <a:rPr lang="pt-BR" b="1" dirty="0">
                <a:solidFill>
                  <a:srgbClr val="002060"/>
                </a:solidFill>
              </a:rPr>
              <a:t>Composto Inorgânico + </a:t>
            </a:r>
            <a:r>
              <a:rPr lang="pt-BR" b="1" dirty="0" err="1">
                <a:solidFill>
                  <a:srgbClr val="002060"/>
                </a:solidFill>
              </a:rPr>
              <a:t>O</a:t>
            </a:r>
            <a:r>
              <a:rPr lang="pt-BR" b="1" baseline="-25000" dirty="0" err="1">
                <a:solidFill>
                  <a:srgbClr val="002060"/>
                </a:solidFill>
              </a:rPr>
              <a:t>2</a:t>
            </a:r>
            <a:r>
              <a:rPr lang="pt-BR" b="1" dirty="0">
                <a:solidFill>
                  <a:srgbClr val="002060"/>
                </a:solidFill>
              </a:rPr>
              <a:t> → Compostos Inorgânicos oxidados + Energia Química</a:t>
            </a:r>
            <a:br>
              <a:rPr lang="pt-BR" b="1" dirty="0">
                <a:solidFill>
                  <a:srgbClr val="002060"/>
                </a:solidFill>
              </a:rPr>
            </a:br>
            <a:r>
              <a:rPr lang="pt-BR" b="1" dirty="0">
                <a:solidFill>
                  <a:srgbClr val="002060"/>
                </a:solidFill>
              </a:rPr>
              <a:t/>
            </a:r>
            <a:br>
              <a:rPr lang="pt-BR" b="1" dirty="0">
                <a:solidFill>
                  <a:srgbClr val="002060"/>
                </a:solidFill>
              </a:rPr>
            </a:br>
            <a:endParaRPr lang="pt-BR" b="1" dirty="0">
              <a:solidFill>
                <a:srgbClr val="002060"/>
              </a:solidFill>
            </a:endParaRPr>
          </a:p>
          <a:p>
            <a:r>
              <a:rPr lang="pt-BR" b="1" dirty="0">
                <a:solidFill>
                  <a:srgbClr val="002060"/>
                </a:solidFill>
              </a:rPr>
              <a:t>- Segunda etapa</a:t>
            </a:r>
            <a:br>
              <a:rPr lang="pt-BR" b="1" dirty="0">
                <a:solidFill>
                  <a:srgbClr val="002060"/>
                </a:solidFill>
              </a:rPr>
            </a:br>
            <a:endParaRPr lang="pt-BR" b="1" dirty="0">
              <a:solidFill>
                <a:srgbClr val="002060"/>
              </a:solidFill>
            </a:endParaRPr>
          </a:p>
          <a:p>
            <a:r>
              <a:rPr lang="pt-BR" b="1" dirty="0" err="1">
                <a:solidFill>
                  <a:srgbClr val="002060"/>
                </a:solidFill>
              </a:rPr>
              <a:t>CO</a:t>
            </a:r>
            <a:r>
              <a:rPr lang="pt-BR" b="1" baseline="-25000" dirty="0" err="1">
                <a:solidFill>
                  <a:srgbClr val="002060"/>
                </a:solidFill>
              </a:rPr>
              <a:t>2</a:t>
            </a:r>
            <a:r>
              <a:rPr lang="pt-BR" b="1" dirty="0">
                <a:solidFill>
                  <a:srgbClr val="002060"/>
                </a:solidFill>
              </a:rPr>
              <a:t> + </a:t>
            </a:r>
            <a:r>
              <a:rPr lang="pt-BR" b="1" dirty="0" err="1">
                <a:solidFill>
                  <a:srgbClr val="002060"/>
                </a:solidFill>
              </a:rPr>
              <a:t>H</a:t>
            </a:r>
            <a:r>
              <a:rPr lang="pt-BR" b="1" baseline="-25000" dirty="0" err="1">
                <a:solidFill>
                  <a:srgbClr val="002060"/>
                </a:solidFill>
              </a:rPr>
              <a:t>2</a:t>
            </a:r>
            <a:r>
              <a:rPr lang="pt-BR" b="1" dirty="0" err="1">
                <a:solidFill>
                  <a:srgbClr val="002060"/>
                </a:solidFill>
              </a:rPr>
              <a:t>O</a:t>
            </a:r>
            <a:r>
              <a:rPr lang="pt-BR" b="1" dirty="0">
                <a:solidFill>
                  <a:srgbClr val="002060"/>
                </a:solidFill>
              </a:rPr>
              <a:t> + Energia Química → Compostos Orgânicos + </a:t>
            </a:r>
            <a:r>
              <a:rPr lang="pt-BR" b="1" dirty="0" err="1">
                <a:solidFill>
                  <a:srgbClr val="002060"/>
                </a:solidFill>
              </a:rPr>
              <a:t>O</a:t>
            </a:r>
            <a:r>
              <a:rPr lang="pt-BR" b="1" baseline="-25000" dirty="0" err="1">
                <a:solidFill>
                  <a:srgbClr val="002060"/>
                </a:solidFill>
              </a:rPr>
              <a:t>2</a:t>
            </a:r>
            <a:endParaRPr lang="pt-BR" b="1" baseline="-25000" dirty="0">
              <a:solidFill>
                <a:srgbClr val="002060"/>
              </a:solidFill>
            </a:endParaRPr>
          </a:p>
          <a:p>
            <a:endParaRPr lang="pt-BR" b="1" baseline="-25000" dirty="0">
              <a:solidFill>
                <a:srgbClr val="002060"/>
              </a:solidFill>
            </a:endParaRPr>
          </a:p>
          <a:p>
            <a:endParaRPr lang="pt-BR" b="1" baseline="-25000" dirty="0">
              <a:solidFill>
                <a:srgbClr val="002060"/>
              </a:solidFill>
            </a:endParaRPr>
          </a:p>
          <a:p>
            <a:pPr algn="just"/>
            <a:r>
              <a:rPr lang="pt-BR" b="1" dirty="0">
                <a:solidFill>
                  <a:srgbClr val="002060"/>
                </a:solidFill>
              </a:rPr>
              <a:t>Esse processo autotrófico de síntese de compostos orgânicos ocorre na ausência de energia solar.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919162"/>
          </a:xfrm>
          <a:solidFill>
            <a:srgbClr val="FFFF00"/>
          </a:solidFill>
        </p:spPr>
        <p:txBody>
          <a:bodyPr/>
          <a:lstStyle/>
          <a:p>
            <a:pPr>
              <a:defRPr/>
            </a:pPr>
            <a:r>
              <a:rPr lang="pt-BR" dirty="0" err="1" smtClean="0"/>
              <a:t>Quimiossíntese</a:t>
            </a:r>
            <a:r>
              <a:rPr lang="pt-BR" dirty="0" smtClean="0"/>
              <a:t> </a:t>
            </a:r>
            <a:endParaRPr lang="pt-BR" dirty="0"/>
          </a:p>
        </p:txBody>
      </p:sp>
      <p:sp>
        <p:nvSpPr>
          <p:cNvPr id="3" name="Retângulo 2"/>
          <p:cNvSpPr/>
          <p:nvPr/>
        </p:nvSpPr>
        <p:spPr>
          <a:xfrm>
            <a:off x="250825" y="1304925"/>
            <a:ext cx="8569325" cy="2308225"/>
          </a:xfrm>
          <a:prstGeom prst="rect">
            <a:avLst/>
          </a:prstGeom>
          <a:solidFill>
            <a:schemeClr val="accent6">
              <a:lumMod val="60000"/>
              <a:lumOff val="40000"/>
            </a:schemeClr>
          </a:solidFill>
        </p:spPr>
        <p:txBody>
          <a:bodyPr>
            <a:spAutoFit/>
          </a:bodyPr>
          <a:lstStyle/>
          <a:p>
            <a:pPr>
              <a:defRPr/>
            </a:pPr>
            <a:r>
              <a:rPr lang="pt-BR" dirty="0">
                <a:solidFill>
                  <a:srgbClr val="002060"/>
                </a:solidFill>
              </a:rPr>
              <a:t>É um recurso normalmente utilizado por algumas espécies de </a:t>
            </a:r>
            <a:r>
              <a:rPr lang="pt-BR" b="1" dirty="0">
                <a:solidFill>
                  <a:srgbClr val="002060"/>
                </a:solidFill>
              </a:rPr>
              <a:t>bactérias</a:t>
            </a:r>
            <a:r>
              <a:rPr lang="pt-BR" dirty="0">
                <a:solidFill>
                  <a:srgbClr val="002060"/>
                </a:solidFill>
              </a:rPr>
              <a:t> e </a:t>
            </a:r>
            <a:r>
              <a:rPr lang="pt-BR" b="1" dirty="0" err="1">
                <a:solidFill>
                  <a:srgbClr val="002060"/>
                </a:solidFill>
              </a:rPr>
              <a:t>arqueobactérias</a:t>
            </a:r>
            <a:r>
              <a:rPr lang="pt-BR" dirty="0">
                <a:solidFill>
                  <a:srgbClr val="002060"/>
                </a:solidFill>
              </a:rPr>
              <a:t> (bactérias com características primitivas ainda vigentes), recebendo a denominação segundo os compostos inorgânicos reagentes, podendo ser: </a:t>
            </a:r>
            <a:r>
              <a:rPr lang="pt-BR" dirty="0" err="1">
                <a:solidFill>
                  <a:srgbClr val="002060"/>
                </a:solidFill>
              </a:rPr>
              <a:t>ferrobactérias</a:t>
            </a:r>
            <a:r>
              <a:rPr lang="pt-BR" dirty="0">
                <a:solidFill>
                  <a:srgbClr val="002060"/>
                </a:solidFill>
              </a:rPr>
              <a:t> e </a:t>
            </a:r>
            <a:r>
              <a:rPr lang="pt-BR" dirty="0" err="1">
                <a:solidFill>
                  <a:srgbClr val="002060"/>
                </a:solidFill>
              </a:rPr>
              <a:t>nitrobactérias</a:t>
            </a:r>
            <a:r>
              <a:rPr lang="pt-BR" dirty="0">
                <a:solidFill>
                  <a:srgbClr val="002060"/>
                </a:solidFill>
              </a:rPr>
              <a:t> ou nitrificantes (</a:t>
            </a:r>
            <a:r>
              <a:rPr lang="pt-BR" dirty="0" err="1">
                <a:solidFill>
                  <a:srgbClr val="002060"/>
                </a:solidFill>
              </a:rPr>
              <a:t>nitrossomonas</a:t>
            </a:r>
            <a:r>
              <a:rPr lang="pt-BR" dirty="0">
                <a:solidFill>
                  <a:srgbClr val="002060"/>
                </a:solidFill>
              </a:rPr>
              <a:t> e </a:t>
            </a:r>
            <a:r>
              <a:rPr lang="pt-BR" dirty="0" err="1">
                <a:solidFill>
                  <a:srgbClr val="002060"/>
                </a:solidFill>
              </a:rPr>
              <a:t>nitrobacter</a:t>
            </a:r>
            <a:r>
              <a:rPr lang="pt-BR" dirty="0">
                <a:solidFill>
                  <a:srgbClr val="002060"/>
                </a:solidFill>
              </a:rPr>
              <a:t>, gênero de bactérias </a:t>
            </a:r>
            <a:r>
              <a:rPr lang="pt-BR" dirty="0" err="1">
                <a:solidFill>
                  <a:srgbClr val="002060"/>
                </a:solidFill>
              </a:rPr>
              <a:t>quimiossíntetizantes</a:t>
            </a:r>
            <a:r>
              <a:rPr lang="pt-BR" dirty="0">
                <a:solidFill>
                  <a:srgbClr val="002060"/>
                </a:solidFill>
              </a:rPr>
              <a:t>). </a:t>
            </a:r>
            <a:br>
              <a:rPr lang="pt-BR" dirty="0">
                <a:solidFill>
                  <a:srgbClr val="002060"/>
                </a:solidFill>
              </a:rPr>
            </a:br>
            <a:r>
              <a:rPr lang="pt-BR" dirty="0">
                <a:solidFill>
                  <a:srgbClr val="002060"/>
                </a:solidFill>
              </a:rPr>
              <a:t/>
            </a:r>
            <a:br>
              <a:rPr lang="pt-BR" dirty="0">
                <a:solidFill>
                  <a:srgbClr val="002060"/>
                </a:solidFill>
              </a:rPr>
            </a:br>
            <a:r>
              <a:rPr lang="pt-BR" dirty="0">
                <a:solidFill>
                  <a:srgbClr val="002060"/>
                </a:solidFill>
              </a:rPr>
              <a:t>As </a:t>
            </a:r>
            <a:r>
              <a:rPr lang="pt-BR" b="1" dirty="0" err="1">
                <a:solidFill>
                  <a:srgbClr val="002060"/>
                </a:solidFill>
              </a:rPr>
              <a:t>ferrobactérias</a:t>
            </a:r>
            <a:r>
              <a:rPr lang="pt-BR" dirty="0">
                <a:solidFill>
                  <a:srgbClr val="002060"/>
                </a:solidFill>
              </a:rPr>
              <a:t> oxidam substâncias à base de ferro para conseguirem energia química, já </a:t>
            </a:r>
            <a:r>
              <a:rPr lang="pt-BR" dirty="0" err="1">
                <a:solidFill>
                  <a:srgbClr val="002060"/>
                </a:solidFill>
              </a:rPr>
              <a:t>as</a:t>
            </a:r>
            <a:r>
              <a:rPr lang="pt-BR" b="1" dirty="0" err="1">
                <a:solidFill>
                  <a:srgbClr val="002060"/>
                </a:solidFill>
              </a:rPr>
              <a:t>nitrificantes</a:t>
            </a:r>
            <a:r>
              <a:rPr lang="pt-BR" dirty="0">
                <a:solidFill>
                  <a:srgbClr val="002060"/>
                </a:solidFill>
              </a:rPr>
              <a:t>, utilizam substâncias à base de nitrogênio.</a:t>
            </a:r>
          </a:p>
        </p:txBody>
      </p:sp>
      <p:pic>
        <p:nvPicPr>
          <p:cNvPr id="104452" name="Picture 2" descr="http://www.sobiologia.com.br/conteudos/figuras/bioquimica/nitrossomonas.gif"/>
          <p:cNvPicPr>
            <a:picLocks noChangeAspect="1" noChangeArrowheads="1"/>
          </p:cNvPicPr>
          <p:nvPr/>
        </p:nvPicPr>
        <p:blipFill>
          <a:blip r:embed="rId2" cstate="print"/>
          <a:srcRect/>
          <a:stretch>
            <a:fillRect/>
          </a:stretch>
        </p:blipFill>
        <p:spPr bwMode="auto">
          <a:xfrm>
            <a:off x="2522538" y="3716338"/>
            <a:ext cx="3778250" cy="2592387"/>
          </a:xfrm>
          <a:prstGeom prst="rect">
            <a:avLst/>
          </a:prstGeom>
          <a:noFill/>
          <a:ln w="9525">
            <a:noFill/>
            <a:miter lim="800000"/>
            <a:headEnd/>
            <a:tailEnd/>
          </a:ln>
        </p:spPr>
      </p:pic>
      <p:sp>
        <p:nvSpPr>
          <p:cNvPr id="5" name="Retângulo 4"/>
          <p:cNvSpPr/>
          <p:nvPr/>
        </p:nvSpPr>
        <p:spPr>
          <a:xfrm>
            <a:off x="3175000" y="6372225"/>
            <a:ext cx="2620963" cy="369888"/>
          </a:xfrm>
          <a:prstGeom prst="rect">
            <a:avLst/>
          </a:prstGeom>
          <a:solidFill>
            <a:schemeClr val="accent3">
              <a:lumMod val="60000"/>
              <a:lumOff val="40000"/>
            </a:schemeClr>
          </a:solidFill>
        </p:spPr>
        <p:txBody>
          <a:bodyPr wrap="none">
            <a:spAutoFit/>
          </a:bodyPr>
          <a:lstStyle/>
          <a:p>
            <a:pPr>
              <a:defRPr/>
            </a:pPr>
            <a:r>
              <a:rPr lang="pt-BR" b="1" dirty="0">
                <a:solidFill>
                  <a:srgbClr val="002060"/>
                </a:solidFill>
              </a:rPr>
              <a:t>Bactérias Nitrificantes</a:t>
            </a:r>
            <a:endParaRPr lang="pt-BR" dirty="0">
              <a:solidFill>
                <a:srgbClr val="00206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Retângulo 2"/>
          <p:cNvSpPr/>
          <p:nvPr/>
        </p:nvSpPr>
        <p:spPr>
          <a:xfrm>
            <a:off x="395288" y="1484313"/>
            <a:ext cx="8280400" cy="4402137"/>
          </a:xfrm>
          <a:prstGeom prst="rect">
            <a:avLst/>
          </a:prstGeom>
          <a:solidFill>
            <a:schemeClr val="accent2">
              <a:lumMod val="60000"/>
              <a:lumOff val="40000"/>
            </a:schemeClr>
          </a:solidFill>
        </p:spPr>
        <p:txBody>
          <a:bodyPr>
            <a:spAutoFit/>
          </a:bodyPr>
          <a:lstStyle/>
          <a:p>
            <a:pPr algn="just">
              <a:defRPr/>
            </a:pPr>
            <a:r>
              <a:rPr lang="pt-BR" sz="2000" dirty="0">
                <a:solidFill>
                  <a:srgbClr val="002060"/>
                </a:solidFill>
              </a:rPr>
              <a:t>Presentes no solo, as </a:t>
            </a:r>
            <a:r>
              <a:rPr lang="pt-BR" sz="2000" b="1" dirty="0" err="1">
                <a:solidFill>
                  <a:srgbClr val="002060"/>
                </a:solidFill>
              </a:rPr>
              <a:t>nitrosomonas</a:t>
            </a:r>
            <a:r>
              <a:rPr lang="pt-BR" sz="2000" dirty="0">
                <a:solidFill>
                  <a:srgbClr val="002060"/>
                </a:solidFill>
              </a:rPr>
              <a:t> e </a:t>
            </a:r>
            <a:r>
              <a:rPr lang="pt-BR" sz="2000" b="1" dirty="0" err="1">
                <a:solidFill>
                  <a:srgbClr val="002060"/>
                </a:solidFill>
              </a:rPr>
              <a:t>nitrobacter</a:t>
            </a:r>
            <a:r>
              <a:rPr lang="pt-BR" sz="2000" dirty="0">
                <a:solidFill>
                  <a:srgbClr val="002060"/>
                </a:solidFill>
              </a:rPr>
              <a:t>, são importantes organismos </a:t>
            </a:r>
            <a:r>
              <a:rPr lang="pt-BR" sz="2000" dirty="0" err="1">
                <a:solidFill>
                  <a:srgbClr val="002060"/>
                </a:solidFill>
              </a:rPr>
              <a:t>considerados</a:t>
            </a:r>
            <a:r>
              <a:rPr lang="pt-BR" sz="2000" b="1" dirty="0" err="1">
                <a:solidFill>
                  <a:srgbClr val="002060"/>
                </a:solidFill>
              </a:rPr>
              <a:t>biofixadores</a:t>
            </a:r>
            <a:r>
              <a:rPr lang="pt-BR" sz="2000" b="1" dirty="0">
                <a:solidFill>
                  <a:srgbClr val="002060"/>
                </a:solidFill>
              </a:rPr>
              <a:t> de nitrogênio</a:t>
            </a:r>
            <a:r>
              <a:rPr lang="pt-BR" sz="2000" dirty="0">
                <a:solidFill>
                  <a:srgbClr val="002060"/>
                </a:solidFill>
              </a:rPr>
              <a:t>, geralmente encontradas livremente no solo ou associadas às plantas, formando nódulos radiculares. </a:t>
            </a:r>
            <a:br>
              <a:rPr lang="pt-BR" sz="2000" dirty="0">
                <a:solidFill>
                  <a:srgbClr val="002060"/>
                </a:solidFill>
              </a:rPr>
            </a:br>
            <a:r>
              <a:rPr lang="pt-BR" sz="2000" dirty="0">
                <a:solidFill>
                  <a:srgbClr val="002060"/>
                </a:solidFill>
              </a:rPr>
              <a:t/>
            </a:r>
            <a:br>
              <a:rPr lang="pt-BR" sz="2000" dirty="0">
                <a:solidFill>
                  <a:srgbClr val="002060"/>
                </a:solidFill>
              </a:rPr>
            </a:br>
            <a:r>
              <a:rPr lang="pt-BR" sz="2000" dirty="0">
                <a:solidFill>
                  <a:srgbClr val="002060"/>
                </a:solidFill>
              </a:rPr>
              <a:t>A biofixação se inicia com a assimilação no </a:t>
            </a:r>
            <a:r>
              <a:rPr lang="pt-BR" sz="2000" b="1" dirty="0">
                <a:solidFill>
                  <a:srgbClr val="002060"/>
                </a:solidFill>
              </a:rPr>
              <a:t>nitrogênio atmosférico (</a:t>
            </a:r>
            <a:r>
              <a:rPr lang="pt-BR" sz="2000" b="1" dirty="0" err="1">
                <a:solidFill>
                  <a:srgbClr val="002060"/>
                </a:solidFill>
              </a:rPr>
              <a:t>N</a:t>
            </a:r>
            <a:r>
              <a:rPr lang="pt-BR" sz="2000" b="1" baseline="-25000" dirty="0" err="1">
                <a:solidFill>
                  <a:srgbClr val="002060"/>
                </a:solidFill>
              </a:rPr>
              <a:t>2</a:t>
            </a:r>
            <a:r>
              <a:rPr lang="pt-BR" sz="2000" b="1" dirty="0">
                <a:solidFill>
                  <a:srgbClr val="002060"/>
                </a:solidFill>
              </a:rPr>
              <a:t>)</a:t>
            </a:r>
            <a:r>
              <a:rPr lang="pt-BR" sz="2000" dirty="0">
                <a:solidFill>
                  <a:srgbClr val="002060"/>
                </a:solidFill>
              </a:rPr>
              <a:t>, transformando-o em </a:t>
            </a:r>
            <a:r>
              <a:rPr lang="pt-BR" sz="2000" b="1" dirty="0">
                <a:solidFill>
                  <a:srgbClr val="002060"/>
                </a:solidFill>
              </a:rPr>
              <a:t>amônia (</a:t>
            </a:r>
            <a:r>
              <a:rPr lang="pt-BR" sz="2000" b="1" dirty="0" err="1">
                <a:solidFill>
                  <a:srgbClr val="002060"/>
                </a:solidFill>
              </a:rPr>
              <a:t>NH3</a:t>
            </a:r>
            <a:r>
              <a:rPr lang="pt-BR" sz="2000" b="1" dirty="0">
                <a:solidFill>
                  <a:srgbClr val="002060"/>
                </a:solidFill>
              </a:rPr>
              <a:t>),</a:t>
            </a:r>
            <a:r>
              <a:rPr lang="pt-BR" sz="2000" dirty="0">
                <a:solidFill>
                  <a:srgbClr val="002060"/>
                </a:solidFill>
              </a:rPr>
              <a:t> reagente oxidado pela </a:t>
            </a:r>
            <a:r>
              <a:rPr lang="pt-BR" sz="2000" dirty="0" err="1">
                <a:solidFill>
                  <a:srgbClr val="002060"/>
                </a:solidFill>
              </a:rPr>
              <a:t>nitrossomona</a:t>
            </a:r>
            <a:r>
              <a:rPr lang="pt-BR" sz="2000" dirty="0">
                <a:solidFill>
                  <a:srgbClr val="002060"/>
                </a:solidFill>
              </a:rPr>
              <a:t>, resultando em </a:t>
            </a:r>
            <a:r>
              <a:rPr lang="pt-BR" sz="2000" b="1" dirty="0">
                <a:solidFill>
                  <a:srgbClr val="002060"/>
                </a:solidFill>
              </a:rPr>
              <a:t>nitrito (</a:t>
            </a:r>
            <a:r>
              <a:rPr lang="pt-BR" sz="2000" b="1" dirty="0" err="1">
                <a:solidFill>
                  <a:srgbClr val="002060"/>
                </a:solidFill>
              </a:rPr>
              <a:t>NO</a:t>
            </a:r>
            <a:r>
              <a:rPr lang="pt-BR" sz="2000" b="1" baseline="-25000" dirty="0" err="1">
                <a:solidFill>
                  <a:srgbClr val="002060"/>
                </a:solidFill>
              </a:rPr>
              <a:t>2</a:t>
            </a:r>
            <a:r>
              <a:rPr lang="pt-BR" sz="2000" b="1" baseline="30000" dirty="0">
                <a:solidFill>
                  <a:srgbClr val="002060"/>
                </a:solidFill>
              </a:rPr>
              <a:t>-</a:t>
            </a:r>
            <a:r>
              <a:rPr lang="pt-BR" sz="2000" b="1" dirty="0">
                <a:solidFill>
                  <a:srgbClr val="002060"/>
                </a:solidFill>
              </a:rPr>
              <a:t>)</a:t>
            </a:r>
            <a:r>
              <a:rPr lang="pt-BR" sz="2000" dirty="0">
                <a:solidFill>
                  <a:srgbClr val="002060"/>
                </a:solidFill>
              </a:rPr>
              <a:t> e </a:t>
            </a:r>
            <a:r>
              <a:rPr lang="pt-BR" sz="2000" b="1" dirty="0">
                <a:solidFill>
                  <a:srgbClr val="002060"/>
                </a:solidFill>
              </a:rPr>
              <a:t>energia</a:t>
            </a:r>
            <a:r>
              <a:rPr lang="pt-BR" sz="2000" dirty="0">
                <a:solidFill>
                  <a:srgbClr val="002060"/>
                </a:solidFill>
              </a:rPr>
              <a:t> para a produção de substâncias orgânicas sustentáveis a esse gênero de bactérias. </a:t>
            </a:r>
            <a:br>
              <a:rPr lang="pt-BR" sz="2000" dirty="0">
                <a:solidFill>
                  <a:srgbClr val="002060"/>
                </a:solidFill>
              </a:rPr>
            </a:br>
            <a:r>
              <a:rPr lang="pt-BR" sz="2000" dirty="0">
                <a:solidFill>
                  <a:srgbClr val="002060"/>
                </a:solidFill>
              </a:rPr>
              <a:t/>
            </a:r>
            <a:br>
              <a:rPr lang="pt-BR" sz="2000" dirty="0">
                <a:solidFill>
                  <a:srgbClr val="002060"/>
                </a:solidFill>
              </a:rPr>
            </a:br>
            <a:r>
              <a:rPr lang="pt-BR" sz="2000" dirty="0">
                <a:solidFill>
                  <a:srgbClr val="002060"/>
                </a:solidFill>
              </a:rPr>
              <a:t>O nitrito, liberado no solo e absorvido pela </a:t>
            </a:r>
            <a:r>
              <a:rPr lang="pt-BR" sz="2000" dirty="0" err="1">
                <a:solidFill>
                  <a:srgbClr val="002060"/>
                </a:solidFill>
              </a:rPr>
              <a:t>nitrobacter</a:t>
            </a:r>
            <a:r>
              <a:rPr lang="pt-BR" sz="2000" dirty="0">
                <a:solidFill>
                  <a:srgbClr val="002060"/>
                </a:solidFill>
              </a:rPr>
              <a:t>, também passa por oxidação, gerando energia química destinada à produção de substâncias orgânicas a esse gênero e </a:t>
            </a:r>
            <a:r>
              <a:rPr lang="pt-BR" sz="2000" b="1" dirty="0">
                <a:solidFill>
                  <a:srgbClr val="002060"/>
                </a:solidFill>
              </a:rPr>
              <a:t>nitrato (</a:t>
            </a:r>
            <a:r>
              <a:rPr lang="pt-BR" sz="2000" b="1" dirty="0" err="1">
                <a:solidFill>
                  <a:srgbClr val="002060"/>
                </a:solidFill>
              </a:rPr>
              <a:t>NO</a:t>
            </a:r>
            <a:r>
              <a:rPr lang="pt-BR" sz="2000" b="1" baseline="-25000" dirty="0" err="1">
                <a:solidFill>
                  <a:srgbClr val="002060"/>
                </a:solidFill>
              </a:rPr>
              <a:t>3</a:t>
            </a:r>
            <a:r>
              <a:rPr lang="pt-BR" sz="2000" b="1" baseline="30000" dirty="0">
                <a:solidFill>
                  <a:srgbClr val="002060"/>
                </a:solidFill>
              </a:rPr>
              <a:t>-</a:t>
            </a:r>
            <a:r>
              <a:rPr lang="pt-BR" sz="2000" b="1" dirty="0">
                <a:solidFill>
                  <a:srgbClr val="002060"/>
                </a:solidFill>
              </a:rPr>
              <a:t>)</a:t>
            </a:r>
            <a:r>
              <a:rPr lang="pt-BR" sz="2000" dirty="0">
                <a:solidFill>
                  <a:srgbClr val="002060"/>
                </a:solidFill>
              </a:rPr>
              <a:t>, aproveitado pelas plantas na elaboração dos aminoácidos.</a:t>
            </a:r>
          </a:p>
        </p:txBody>
      </p:sp>
      <p:sp>
        <p:nvSpPr>
          <p:cNvPr id="4" name="Título 1"/>
          <p:cNvSpPr txBox="1">
            <a:spLocks/>
          </p:cNvSpPr>
          <p:nvPr/>
        </p:nvSpPr>
        <p:spPr bwMode="auto">
          <a:xfrm>
            <a:off x="457200" y="277813"/>
            <a:ext cx="8229600" cy="919162"/>
          </a:xfrm>
          <a:prstGeom prst="rect">
            <a:avLst/>
          </a:prstGeom>
          <a:solidFill>
            <a:srgbClr val="FFFF00"/>
          </a:solidFill>
          <a:ln w="9525">
            <a:noFill/>
            <a:miter lim="800000"/>
            <a:headEnd/>
            <a:tailEnd/>
          </a:ln>
          <a:effectLst/>
        </p:spPr>
        <p:txBody>
          <a:bodyPr anchor="ctr"/>
          <a:lstStyle/>
          <a:p>
            <a:pPr algn="ctr" eaLnBrk="0" hangingPunct="0">
              <a:defRPr/>
            </a:pPr>
            <a:r>
              <a:rPr lang="pt-BR" sz="4400" kern="0">
                <a:solidFill>
                  <a:schemeClr val="tx2"/>
                </a:solidFill>
                <a:effectLst>
                  <a:outerShdw blurRad="38100" dist="38100" dir="2700000" algn="tl">
                    <a:srgbClr val="000000"/>
                  </a:outerShdw>
                </a:effectLst>
                <a:latin typeface="+mj-lt"/>
                <a:ea typeface="+mj-ea"/>
                <a:cs typeface="+mj-cs"/>
              </a:rPr>
              <a:t>Quimiossíntese </a:t>
            </a:r>
            <a:endParaRPr lang="pt-BR" sz="4400"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pic>
        <p:nvPicPr>
          <p:cNvPr id="106499" name="Picture 2" descr="http://www.sobiologia.com.br/conteudos/figuras/bioquimica/ciclo_nitogenio.jpg"/>
          <p:cNvPicPr>
            <a:picLocks noChangeAspect="1" noChangeArrowheads="1"/>
          </p:cNvPicPr>
          <p:nvPr/>
        </p:nvPicPr>
        <p:blipFill>
          <a:blip r:embed="rId2" cstate="print"/>
          <a:srcRect/>
          <a:stretch>
            <a:fillRect/>
          </a:stretch>
        </p:blipFill>
        <p:spPr bwMode="auto">
          <a:xfrm>
            <a:off x="0" y="0"/>
            <a:ext cx="9144000" cy="6846888"/>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Retângulo 2"/>
          <p:cNvSpPr/>
          <p:nvPr/>
        </p:nvSpPr>
        <p:spPr>
          <a:xfrm>
            <a:off x="179388" y="862013"/>
            <a:ext cx="8893175" cy="5938837"/>
          </a:xfrm>
          <a:prstGeom prst="rect">
            <a:avLst/>
          </a:prstGeom>
          <a:solidFill>
            <a:schemeClr val="accent6">
              <a:lumMod val="60000"/>
              <a:lumOff val="40000"/>
            </a:schemeClr>
          </a:solidFill>
        </p:spPr>
        <p:txBody>
          <a:bodyPr>
            <a:spAutoFit/>
          </a:bodyPr>
          <a:lstStyle/>
          <a:p>
            <a:pPr>
              <a:defRPr/>
            </a:pPr>
            <a:r>
              <a:rPr lang="pt-BR" sz="2000" b="1" dirty="0">
                <a:solidFill>
                  <a:srgbClr val="FF0000"/>
                </a:solidFill>
              </a:rPr>
              <a:t>Reação </a:t>
            </a:r>
            <a:r>
              <a:rPr lang="pt-BR" sz="2000" b="1" dirty="0" err="1">
                <a:solidFill>
                  <a:srgbClr val="FF0000"/>
                </a:solidFill>
              </a:rPr>
              <a:t>quimiossintética</a:t>
            </a:r>
            <a:r>
              <a:rPr lang="pt-BR" sz="2000" b="1" dirty="0">
                <a:solidFill>
                  <a:srgbClr val="FF0000"/>
                </a:solidFill>
              </a:rPr>
              <a:t> nas </a:t>
            </a:r>
            <a:r>
              <a:rPr lang="pt-BR" sz="2000" b="1" dirty="0" err="1">
                <a:solidFill>
                  <a:srgbClr val="FF0000"/>
                </a:solidFill>
              </a:rPr>
              <a:t>Nitrossomonas</a:t>
            </a:r>
            <a:r>
              <a:rPr lang="pt-BR" sz="2000" b="1" dirty="0">
                <a:solidFill>
                  <a:srgbClr val="FF0000"/>
                </a:solidFill>
              </a:rPr>
              <a:t>:</a:t>
            </a:r>
            <a:endParaRPr lang="pt-BR" sz="2000" dirty="0">
              <a:solidFill>
                <a:srgbClr val="FF0000"/>
              </a:solidFill>
            </a:endParaRPr>
          </a:p>
          <a:p>
            <a:pPr>
              <a:defRPr/>
            </a:pPr>
            <a:r>
              <a:rPr lang="pt-BR" sz="2000" dirty="0">
                <a:solidFill>
                  <a:srgbClr val="FF0000"/>
                </a:solidFill>
              </a:rPr>
              <a:t/>
            </a:r>
            <a:br>
              <a:rPr lang="pt-BR" sz="2000" dirty="0">
                <a:solidFill>
                  <a:srgbClr val="FF0000"/>
                </a:solidFill>
              </a:rPr>
            </a:br>
            <a:r>
              <a:rPr lang="pt-BR" sz="2000" dirty="0" err="1">
                <a:solidFill>
                  <a:srgbClr val="FF0000"/>
                </a:solidFill>
              </a:rPr>
              <a:t>NH</a:t>
            </a:r>
            <a:r>
              <a:rPr lang="pt-BR" sz="2000" baseline="-25000" dirty="0" err="1">
                <a:solidFill>
                  <a:srgbClr val="FF0000"/>
                </a:solidFill>
              </a:rPr>
              <a:t>3</a:t>
            </a:r>
            <a:r>
              <a:rPr lang="pt-BR" sz="2000" dirty="0">
                <a:solidFill>
                  <a:srgbClr val="FF0000"/>
                </a:solidFill>
              </a:rPr>
              <a:t> (amônia) + </a:t>
            </a:r>
            <a:r>
              <a:rPr lang="pt-BR" sz="2000" dirty="0" err="1">
                <a:solidFill>
                  <a:srgbClr val="FF0000"/>
                </a:solidFill>
              </a:rPr>
              <a:t>O</a:t>
            </a:r>
            <a:r>
              <a:rPr lang="pt-BR" sz="2000" baseline="-25000" dirty="0" err="1">
                <a:solidFill>
                  <a:srgbClr val="FF0000"/>
                </a:solidFill>
              </a:rPr>
              <a:t>2</a:t>
            </a:r>
            <a:r>
              <a:rPr lang="pt-BR" sz="2000" dirty="0">
                <a:solidFill>
                  <a:srgbClr val="FF0000"/>
                </a:solidFill>
              </a:rPr>
              <a:t> → </a:t>
            </a:r>
            <a:r>
              <a:rPr lang="pt-BR" sz="2000" dirty="0" err="1">
                <a:solidFill>
                  <a:srgbClr val="FF0000"/>
                </a:solidFill>
              </a:rPr>
              <a:t>NO</a:t>
            </a:r>
            <a:r>
              <a:rPr lang="pt-BR" sz="2000" baseline="-25000" dirty="0" err="1">
                <a:solidFill>
                  <a:srgbClr val="FF0000"/>
                </a:solidFill>
              </a:rPr>
              <a:t>2</a:t>
            </a:r>
            <a:r>
              <a:rPr lang="pt-BR" sz="2000" baseline="30000" dirty="0">
                <a:solidFill>
                  <a:srgbClr val="FF0000"/>
                </a:solidFill>
              </a:rPr>
              <a:t>-</a:t>
            </a:r>
            <a:r>
              <a:rPr lang="pt-BR" sz="2000" dirty="0">
                <a:solidFill>
                  <a:srgbClr val="FF0000"/>
                </a:solidFill>
              </a:rPr>
              <a:t> (nitrito) + Energia</a:t>
            </a:r>
            <a:br>
              <a:rPr lang="pt-BR" sz="2000" dirty="0">
                <a:solidFill>
                  <a:srgbClr val="FF0000"/>
                </a:solidFill>
              </a:rPr>
            </a:br>
            <a:r>
              <a:rPr lang="pt-BR" sz="2000" dirty="0">
                <a:solidFill>
                  <a:srgbClr val="FF0000"/>
                </a:solidFill>
              </a:rPr>
              <a:t/>
            </a:r>
            <a:br>
              <a:rPr lang="pt-BR" sz="2000" dirty="0">
                <a:solidFill>
                  <a:srgbClr val="FF0000"/>
                </a:solidFill>
              </a:rPr>
            </a:br>
            <a:r>
              <a:rPr lang="pt-BR" sz="2000" dirty="0">
                <a:solidFill>
                  <a:srgbClr val="FF0000"/>
                </a:solidFill>
              </a:rPr>
              <a:t>6 </a:t>
            </a:r>
            <a:r>
              <a:rPr lang="pt-BR" sz="2000" dirty="0" err="1">
                <a:solidFill>
                  <a:srgbClr val="FF0000"/>
                </a:solidFill>
              </a:rPr>
              <a:t>CO</a:t>
            </a:r>
            <a:r>
              <a:rPr lang="pt-BR" sz="2000" baseline="-25000" dirty="0" err="1">
                <a:solidFill>
                  <a:srgbClr val="FF0000"/>
                </a:solidFill>
              </a:rPr>
              <a:t>2</a:t>
            </a:r>
            <a:r>
              <a:rPr lang="pt-BR" sz="2000" dirty="0">
                <a:solidFill>
                  <a:srgbClr val="FF0000"/>
                </a:solidFill>
              </a:rPr>
              <a:t> + 6 </a:t>
            </a:r>
            <a:r>
              <a:rPr lang="pt-BR" sz="2000" dirty="0" err="1">
                <a:solidFill>
                  <a:srgbClr val="FF0000"/>
                </a:solidFill>
              </a:rPr>
              <a:t>H</a:t>
            </a:r>
            <a:r>
              <a:rPr lang="pt-BR" sz="2000" baseline="-25000" dirty="0" err="1">
                <a:solidFill>
                  <a:srgbClr val="FF0000"/>
                </a:solidFill>
              </a:rPr>
              <a:t>2</a:t>
            </a:r>
            <a:r>
              <a:rPr lang="pt-BR" sz="2000" dirty="0" err="1">
                <a:solidFill>
                  <a:srgbClr val="FF0000"/>
                </a:solidFill>
              </a:rPr>
              <a:t>O</a:t>
            </a:r>
            <a:r>
              <a:rPr lang="pt-BR" sz="2000" dirty="0">
                <a:solidFill>
                  <a:srgbClr val="FF0000"/>
                </a:solidFill>
              </a:rPr>
              <a:t> + Energia → </a:t>
            </a:r>
            <a:r>
              <a:rPr lang="pt-BR" sz="2000" dirty="0" err="1">
                <a:solidFill>
                  <a:srgbClr val="FF0000"/>
                </a:solidFill>
              </a:rPr>
              <a:t>C</a:t>
            </a:r>
            <a:r>
              <a:rPr lang="pt-BR" sz="2000" baseline="-25000" dirty="0" err="1">
                <a:solidFill>
                  <a:srgbClr val="FF0000"/>
                </a:solidFill>
              </a:rPr>
              <a:t>6</a:t>
            </a:r>
            <a:r>
              <a:rPr lang="pt-BR" sz="2000" dirty="0" err="1">
                <a:solidFill>
                  <a:srgbClr val="FF0000"/>
                </a:solidFill>
              </a:rPr>
              <a:t>H</a:t>
            </a:r>
            <a:r>
              <a:rPr lang="pt-BR" sz="2000" baseline="-25000" dirty="0" err="1">
                <a:solidFill>
                  <a:srgbClr val="FF0000"/>
                </a:solidFill>
              </a:rPr>
              <a:t>12</a:t>
            </a:r>
            <a:r>
              <a:rPr lang="pt-BR" sz="2000" dirty="0" err="1">
                <a:solidFill>
                  <a:srgbClr val="FF0000"/>
                </a:solidFill>
              </a:rPr>
              <a:t>O</a:t>
            </a:r>
            <a:r>
              <a:rPr lang="pt-BR" sz="2000" baseline="-25000" dirty="0" err="1">
                <a:solidFill>
                  <a:srgbClr val="FF0000"/>
                </a:solidFill>
              </a:rPr>
              <a:t>6</a:t>
            </a:r>
            <a:r>
              <a:rPr lang="pt-BR" sz="2000" dirty="0">
                <a:solidFill>
                  <a:srgbClr val="FF0000"/>
                </a:solidFill>
              </a:rPr>
              <a:t> (Glicose - Compostos Orgânicos) + 6 </a:t>
            </a:r>
            <a:r>
              <a:rPr lang="pt-BR" sz="2000" dirty="0" err="1">
                <a:solidFill>
                  <a:srgbClr val="FF0000"/>
                </a:solidFill>
              </a:rPr>
              <a:t>O</a:t>
            </a:r>
            <a:r>
              <a:rPr lang="pt-BR" sz="2000" baseline="-25000" dirty="0" err="1">
                <a:solidFill>
                  <a:srgbClr val="FF0000"/>
                </a:solidFill>
              </a:rPr>
              <a:t>2</a:t>
            </a:r>
            <a:endParaRPr lang="pt-BR" sz="2000" dirty="0">
              <a:solidFill>
                <a:srgbClr val="FF0000"/>
              </a:solidFill>
            </a:endParaRPr>
          </a:p>
          <a:p>
            <a:pPr>
              <a:defRPr/>
            </a:pPr>
            <a:r>
              <a:rPr lang="pt-BR" sz="2000" dirty="0">
                <a:solidFill>
                  <a:srgbClr val="FF0000"/>
                </a:solidFill>
              </a:rPr>
              <a:t/>
            </a:r>
            <a:br>
              <a:rPr lang="pt-BR" sz="2000" dirty="0">
                <a:solidFill>
                  <a:srgbClr val="FF0000"/>
                </a:solidFill>
              </a:rPr>
            </a:br>
            <a:r>
              <a:rPr lang="pt-BR" sz="2000" b="1" dirty="0">
                <a:solidFill>
                  <a:srgbClr val="FF0000"/>
                </a:solidFill>
              </a:rPr>
              <a:t>Reação </a:t>
            </a:r>
            <a:r>
              <a:rPr lang="pt-BR" sz="2000" b="1" dirty="0" err="1">
                <a:solidFill>
                  <a:srgbClr val="FF0000"/>
                </a:solidFill>
              </a:rPr>
              <a:t>quimiossintética</a:t>
            </a:r>
            <a:r>
              <a:rPr lang="pt-BR" sz="2000" b="1" dirty="0">
                <a:solidFill>
                  <a:srgbClr val="FF0000"/>
                </a:solidFill>
              </a:rPr>
              <a:t> nas </a:t>
            </a:r>
            <a:r>
              <a:rPr lang="pt-BR" sz="2000" b="1" dirty="0" err="1">
                <a:solidFill>
                  <a:srgbClr val="FF0000"/>
                </a:solidFill>
              </a:rPr>
              <a:t>Nitrobacter</a:t>
            </a:r>
            <a:r>
              <a:rPr lang="pt-BR" sz="2000" b="1" dirty="0">
                <a:solidFill>
                  <a:srgbClr val="FF0000"/>
                </a:solidFill>
              </a:rPr>
              <a:t>:</a:t>
            </a:r>
            <a:endParaRPr lang="pt-BR" sz="2000" dirty="0">
              <a:solidFill>
                <a:srgbClr val="FF0000"/>
              </a:solidFill>
            </a:endParaRPr>
          </a:p>
          <a:p>
            <a:pPr>
              <a:defRPr/>
            </a:pPr>
            <a:r>
              <a:rPr lang="pt-BR" sz="2000" dirty="0">
                <a:solidFill>
                  <a:srgbClr val="FF0000"/>
                </a:solidFill>
              </a:rPr>
              <a:t/>
            </a:r>
            <a:br>
              <a:rPr lang="pt-BR" sz="2000" dirty="0">
                <a:solidFill>
                  <a:srgbClr val="FF0000"/>
                </a:solidFill>
              </a:rPr>
            </a:br>
            <a:r>
              <a:rPr lang="pt-BR" sz="2000" dirty="0" err="1">
                <a:solidFill>
                  <a:srgbClr val="FF0000"/>
                </a:solidFill>
              </a:rPr>
              <a:t>NO</a:t>
            </a:r>
            <a:r>
              <a:rPr lang="pt-BR" sz="2000" baseline="-25000" dirty="0" err="1">
                <a:solidFill>
                  <a:srgbClr val="FF0000"/>
                </a:solidFill>
              </a:rPr>
              <a:t>2</a:t>
            </a:r>
            <a:r>
              <a:rPr lang="pt-BR" sz="2000" baseline="30000" dirty="0">
                <a:solidFill>
                  <a:srgbClr val="FF0000"/>
                </a:solidFill>
              </a:rPr>
              <a:t>-</a:t>
            </a:r>
            <a:r>
              <a:rPr lang="pt-BR" sz="2000" dirty="0">
                <a:solidFill>
                  <a:srgbClr val="FF0000"/>
                </a:solidFill>
              </a:rPr>
              <a:t> (nitrito) + </a:t>
            </a:r>
            <a:r>
              <a:rPr lang="pt-BR" sz="2000" dirty="0" err="1">
                <a:solidFill>
                  <a:srgbClr val="FF0000"/>
                </a:solidFill>
              </a:rPr>
              <a:t>O</a:t>
            </a:r>
            <a:r>
              <a:rPr lang="pt-BR" sz="2000" baseline="-25000" dirty="0" err="1">
                <a:solidFill>
                  <a:srgbClr val="FF0000"/>
                </a:solidFill>
              </a:rPr>
              <a:t>2</a:t>
            </a:r>
            <a:r>
              <a:rPr lang="pt-BR" sz="2000" dirty="0">
                <a:solidFill>
                  <a:srgbClr val="FF0000"/>
                </a:solidFill>
              </a:rPr>
              <a:t> → </a:t>
            </a:r>
            <a:r>
              <a:rPr lang="pt-BR" sz="2000" dirty="0" err="1">
                <a:solidFill>
                  <a:srgbClr val="FF0000"/>
                </a:solidFill>
              </a:rPr>
              <a:t>NO</a:t>
            </a:r>
            <a:r>
              <a:rPr lang="pt-BR" sz="2000" baseline="-25000" dirty="0" err="1">
                <a:solidFill>
                  <a:srgbClr val="FF0000"/>
                </a:solidFill>
              </a:rPr>
              <a:t>3</a:t>
            </a:r>
            <a:r>
              <a:rPr lang="pt-BR" sz="2000" baseline="30000" dirty="0">
                <a:solidFill>
                  <a:srgbClr val="FF0000"/>
                </a:solidFill>
              </a:rPr>
              <a:t>-</a:t>
            </a:r>
            <a:r>
              <a:rPr lang="pt-BR" sz="2000" dirty="0">
                <a:solidFill>
                  <a:srgbClr val="FF0000"/>
                </a:solidFill>
              </a:rPr>
              <a:t> (nitrato) + Energia </a:t>
            </a:r>
            <a:br>
              <a:rPr lang="pt-BR" sz="2000" dirty="0">
                <a:solidFill>
                  <a:srgbClr val="FF0000"/>
                </a:solidFill>
              </a:rPr>
            </a:br>
            <a:r>
              <a:rPr lang="pt-BR" sz="2000" dirty="0">
                <a:solidFill>
                  <a:srgbClr val="FF0000"/>
                </a:solidFill>
              </a:rPr>
              <a:t/>
            </a:r>
            <a:br>
              <a:rPr lang="pt-BR" sz="2000" dirty="0">
                <a:solidFill>
                  <a:srgbClr val="FF0000"/>
                </a:solidFill>
              </a:rPr>
            </a:br>
            <a:r>
              <a:rPr lang="pt-BR" sz="2000" dirty="0">
                <a:solidFill>
                  <a:srgbClr val="FF0000"/>
                </a:solidFill>
              </a:rPr>
              <a:t>6 </a:t>
            </a:r>
            <a:r>
              <a:rPr lang="pt-BR" sz="2000" dirty="0" err="1">
                <a:solidFill>
                  <a:srgbClr val="FF0000"/>
                </a:solidFill>
              </a:rPr>
              <a:t>CO</a:t>
            </a:r>
            <a:r>
              <a:rPr lang="pt-BR" sz="2000" baseline="-25000" dirty="0" err="1">
                <a:solidFill>
                  <a:srgbClr val="FF0000"/>
                </a:solidFill>
              </a:rPr>
              <a:t>2</a:t>
            </a:r>
            <a:r>
              <a:rPr lang="pt-BR" sz="2000" dirty="0">
                <a:solidFill>
                  <a:srgbClr val="FF0000"/>
                </a:solidFill>
              </a:rPr>
              <a:t> + 6 </a:t>
            </a:r>
            <a:r>
              <a:rPr lang="pt-BR" sz="2000" dirty="0" err="1">
                <a:solidFill>
                  <a:srgbClr val="FF0000"/>
                </a:solidFill>
              </a:rPr>
              <a:t>H</a:t>
            </a:r>
            <a:r>
              <a:rPr lang="pt-BR" sz="2000" baseline="-25000" dirty="0" err="1">
                <a:solidFill>
                  <a:srgbClr val="FF0000"/>
                </a:solidFill>
              </a:rPr>
              <a:t>2</a:t>
            </a:r>
            <a:r>
              <a:rPr lang="pt-BR" sz="2000" dirty="0" err="1">
                <a:solidFill>
                  <a:srgbClr val="FF0000"/>
                </a:solidFill>
              </a:rPr>
              <a:t>O</a:t>
            </a:r>
            <a:r>
              <a:rPr lang="pt-BR" sz="2000" dirty="0">
                <a:solidFill>
                  <a:srgbClr val="FF0000"/>
                </a:solidFill>
              </a:rPr>
              <a:t> + Energia → </a:t>
            </a:r>
            <a:r>
              <a:rPr lang="pt-BR" sz="2000" dirty="0" err="1">
                <a:solidFill>
                  <a:srgbClr val="FF0000"/>
                </a:solidFill>
              </a:rPr>
              <a:t>C</a:t>
            </a:r>
            <a:r>
              <a:rPr lang="pt-BR" sz="2000" baseline="-25000" dirty="0" err="1">
                <a:solidFill>
                  <a:srgbClr val="FF0000"/>
                </a:solidFill>
              </a:rPr>
              <a:t>6</a:t>
            </a:r>
            <a:r>
              <a:rPr lang="pt-BR" sz="2000" dirty="0" err="1">
                <a:solidFill>
                  <a:srgbClr val="FF0000"/>
                </a:solidFill>
              </a:rPr>
              <a:t>H</a:t>
            </a:r>
            <a:r>
              <a:rPr lang="pt-BR" sz="2000" baseline="-25000" dirty="0" err="1">
                <a:solidFill>
                  <a:srgbClr val="FF0000"/>
                </a:solidFill>
              </a:rPr>
              <a:t>12</a:t>
            </a:r>
            <a:r>
              <a:rPr lang="pt-BR" sz="2000" dirty="0" err="1">
                <a:solidFill>
                  <a:srgbClr val="FF0000"/>
                </a:solidFill>
              </a:rPr>
              <a:t>O</a:t>
            </a:r>
            <a:r>
              <a:rPr lang="pt-BR" sz="2000" baseline="-25000" dirty="0" err="1">
                <a:solidFill>
                  <a:srgbClr val="FF0000"/>
                </a:solidFill>
              </a:rPr>
              <a:t>6</a:t>
            </a:r>
            <a:r>
              <a:rPr lang="pt-BR" sz="2000" dirty="0">
                <a:solidFill>
                  <a:srgbClr val="FF0000"/>
                </a:solidFill>
              </a:rPr>
              <a:t> + 6 </a:t>
            </a:r>
            <a:r>
              <a:rPr lang="pt-BR" sz="2000" dirty="0" err="1">
                <a:solidFill>
                  <a:srgbClr val="FF0000"/>
                </a:solidFill>
              </a:rPr>
              <a:t>O</a:t>
            </a:r>
            <a:r>
              <a:rPr lang="pt-BR" sz="2000" baseline="-25000" dirty="0" err="1">
                <a:solidFill>
                  <a:srgbClr val="FF0000"/>
                </a:solidFill>
              </a:rPr>
              <a:t>2</a:t>
            </a:r>
            <a:endParaRPr lang="pt-BR" sz="2000" dirty="0">
              <a:solidFill>
                <a:srgbClr val="FF0000"/>
              </a:solidFill>
            </a:endParaRPr>
          </a:p>
          <a:p>
            <a:pPr algn="just">
              <a:defRPr/>
            </a:pPr>
            <a:r>
              <a:rPr lang="pt-BR" sz="2000" dirty="0">
                <a:solidFill>
                  <a:srgbClr val="FF0000"/>
                </a:solidFill>
              </a:rPr>
              <a:t/>
            </a:r>
            <a:br>
              <a:rPr lang="pt-BR" sz="2000" dirty="0">
                <a:solidFill>
                  <a:srgbClr val="FF0000"/>
                </a:solidFill>
              </a:rPr>
            </a:br>
            <a:r>
              <a:rPr lang="pt-BR" sz="2000" dirty="0">
                <a:solidFill>
                  <a:srgbClr val="FF0000"/>
                </a:solidFill>
              </a:rPr>
              <a:t>Assim, podemos perceber que o mecanismo de </a:t>
            </a:r>
            <a:r>
              <a:rPr lang="pt-BR" sz="2000" dirty="0" err="1">
                <a:solidFill>
                  <a:srgbClr val="FF0000"/>
                </a:solidFill>
              </a:rPr>
              <a:t>quimiossíntese</a:t>
            </a:r>
            <a:r>
              <a:rPr lang="pt-BR" sz="2000" dirty="0">
                <a:solidFill>
                  <a:srgbClr val="FF0000"/>
                </a:solidFill>
              </a:rPr>
              <a:t>, extremamente importante para a sobrevivência das bactérias nitrificantes, também é bastante relevante ao homem. Conforme já mencionado, o nitrito absorvido pelas plantas, convertidos em aminoácidos, servem como base de </a:t>
            </a:r>
            <a:r>
              <a:rPr lang="pt-BR" sz="2000" b="1" dirty="0">
                <a:solidFill>
                  <a:srgbClr val="FF0000"/>
                </a:solidFill>
              </a:rPr>
              <a:t>aminoácidos essenciais</a:t>
            </a:r>
            <a:r>
              <a:rPr lang="pt-BR" sz="2000" dirty="0">
                <a:solidFill>
                  <a:srgbClr val="FF0000"/>
                </a:solidFill>
              </a:rPr>
              <a:t> à nutrição do homem (um ser onívoro: carnívoro e herbívoro). </a:t>
            </a:r>
          </a:p>
        </p:txBody>
      </p:sp>
      <p:sp>
        <p:nvSpPr>
          <p:cNvPr id="4" name="Título 1"/>
          <p:cNvSpPr txBox="1">
            <a:spLocks/>
          </p:cNvSpPr>
          <p:nvPr/>
        </p:nvSpPr>
        <p:spPr bwMode="auto">
          <a:xfrm>
            <a:off x="457200" y="44450"/>
            <a:ext cx="8229600" cy="792163"/>
          </a:xfrm>
          <a:prstGeom prst="rect">
            <a:avLst/>
          </a:prstGeom>
          <a:solidFill>
            <a:schemeClr val="accent4">
              <a:lumMod val="25000"/>
            </a:schemeClr>
          </a:solidFill>
          <a:ln w="9525">
            <a:noFill/>
            <a:miter lim="800000"/>
            <a:headEnd/>
            <a:tailEnd/>
          </a:ln>
          <a:effectLst/>
        </p:spPr>
        <p:txBody>
          <a:bodyPr anchor="ctr"/>
          <a:lstStyle/>
          <a:p>
            <a:pPr algn="ctr" eaLnBrk="0" hangingPunct="0">
              <a:defRPr/>
            </a:pPr>
            <a:r>
              <a:rPr lang="pt-BR" sz="4400" kern="0" dirty="0" err="1">
                <a:solidFill>
                  <a:srgbClr val="FFFF00"/>
                </a:solidFill>
                <a:effectLst>
                  <a:outerShdw blurRad="38100" dist="38100" dir="2700000" algn="tl">
                    <a:srgbClr val="000000"/>
                  </a:outerShdw>
                </a:effectLst>
                <a:latin typeface="+mj-lt"/>
                <a:ea typeface="+mj-ea"/>
                <a:cs typeface="+mj-cs"/>
              </a:rPr>
              <a:t>Quimiossíntese</a:t>
            </a:r>
            <a:r>
              <a:rPr lang="pt-BR" sz="4400" kern="0" dirty="0">
                <a:solidFill>
                  <a:srgbClr val="FFFF00"/>
                </a:solidFill>
                <a:effectLst>
                  <a:outerShdw blurRad="38100" dist="38100" dir="2700000" algn="tl">
                    <a:srgbClr val="000000"/>
                  </a:outerShdw>
                </a:effectLst>
                <a:latin typeface="+mj-lt"/>
                <a:ea typeface="+mj-ea"/>
                <a:cs typeface="+mj-cs"/>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702915"/>
          </a:xfrm>
        </p:spPr>
        <p:txBody>
          <a:bodyPr/>
          <a:lstStyle/>
          <a:p>
            <a:r>
              <a:rPr lang="pt-BR" sz="2800" dirty="0" smtClean="0"/>
              <a:t>Animações e Vídeos</a:t>
            </a:r>
            <a:br>
              <a:rPr lang="pt-BR" sz="2800" dirty="0" smtClean="0"/>
            </a:br>
            <a:endParaRPr lang="pt-BR" sz="2800" dirty="0"/>
          </a:p>
        </p:txBody>
      </p:sp>
      <p:sp>
        <p:nvSpPr>
          <p:cNvPr id="3" name="Retângulo 2"/>
          <p:cNvSpPr/>
          <p:nvPr/>
        </p:nvSpPr>
        <p:spPr>
          <a:xfrm>
            <a:off x="0" y="671691"/>
            <a:ext cx="9144000" cy="7294305"/>
          </a:xfrm>
          <a:prstGeom prst="rect">
            <a:avLst/>
          </a:prstGeom>
        </p:spPr>
        <p:txBody>
          <a:bodyPr wrap="square">
            <a:spAutoFit/>
          </a:bodyPr>
          <a:lstStyle/>
          <a:p>
            <a:r>
              <a:rPr lang="pt-BR" b="1" dirty="0" smtClean="0"/>
              <a:t>RESPIRAÇÃO CELULAR</a:t>
            </a:r>
            <a:r>
              <a:rPr lang="pt-BR" dirty="0" smtClean="0"/>
              <a:t> </a:t>
            </a:r>
          </a:p>
          <a:p>
            <a:r>
              <a:rPr lang="pt-BR" dirty="0" smtClean="0">
                <a:hlinkClick r:id="rId2"/>
              </a:rPr>
              <a:t>http://200.187.4.114/conteudos-digitais/conteudo/exibir/id/1468</a:t>
            </a:r>
            <a:endParaRPr lang="pt-BR" dirty="0" smtClean="0"/>
          </a:p>
          <a:p>
            <a:endParaRPr lang="pt-BR" dirty="0"/>
          </a:p>
          <a:p>
            <a:r>
              <a:rPr lang="pt-BR" b="1" dirty="0" err="1" smtClean="0"/>
              <a:t>GLICÓLISE</a:t>
            </a:r>
            <a:r>
              <a:rPr lang="pt-BR" b="1" dirty="0" smtClean="0"/>
              <a:t> </a:t>
            </a:r>
            <a:r>
              <a:rPr lang="pt-BR" dirty="0" smtClean="0"/>
              <a:t> </a:t>
            </a:r>
            <a:r>
              <a:rPr lang="pt-BR" dirty="0" smtClean="0">
                <a:hlinkClick r:id="rId3"/>
              </a:rPr>
              <a:t>http://www.universitario.com.br/celo/aulas/glicolise/GLYCO2.</a:t>
            </a:r>
            <a:r>
              <a:rPr lang="pt-BR" dirty="0" err="1" smtClean="0">
                <a:hlinkClick r:id="rId3"/>
              </a:rPr>
              <a:t>swf</a:t>
            </a:r>
            <a:endParaRPr lang="pt-BR" dirty="0" smtClean="0"/>
          </a:p>
          <a:p>
            <a:endParaRPr lang="pt-BR" dirty="0"/>
          </a:p>
          <a:p>
            <a:r>
              <a:rPr lang="pt-BR" b="1" dirty="0" smtClean="0"/>
              <a:t>CICLO DE KREBS </a:t>
            </a:r>
            <a:r>
              <a:rPr lang="pt-BR" dirty="0" smtClean="0">
                <a:hlinkClick r:id="rId4"/>
              </a:rPr>
              <a:t>http://www.wiley.com/legacy/college/boyer/0470003790/animations/tca/tca.</a:t>
            </a:r>
            <a:r>
              <a:rPr lang="pt-BR" dirty="0" err="1" smtClean="0">
                <a:hlinkClick r:id="rId4"/>
              </a:rPr>
              <a:t>swf</a:t>
            </a:r>
            <a:endParaRPr lang="pt-BR" dirty="0" smtClean="0"/>
          </a:p>
          <a:p>
            <a:endParaRPr lang="pt-BR" dirty="0"/>
          </a:p>
          <a:p>
            <a:r>
              <a:rPr lang="pt-BR" b="1" dirty="0" smtClean="0"/>
              <a:t>CADEIA RESPIRATÓRIA OU TRANSPORTADORA DE ELÉTRONS </a:t>
            </a:r>
            <a:r>
              <a:rPr lang="pt-BR" dirty="0" smtClean="0">
                <a:hlinkClick r:id="rId5"/>
              </a:rPr>
              <a:t>http://www.profdorival.com.br/downloads/files/Cadeia%</a:t>
            </a:r>
            <a:r>
              <a:rPr lang="pt-BR" dirty="0" err="1" smtClean="0">
                <a:hlinkClick r:id="rId5"/>
              </a:rPr>
              <a:t>20Respiratoria</a:t>
            </a:r>
            <a:r>
              <a:rPr lang="pt-BR" dirty="0" smtClean="0">
                <a:hlinkClick r:id="rId5"/>
              </a:rPr>
              <a:t>.</a:t>
            </a:r>
            <a:r>
              <a:rPr lang="pt-BR" dirty="0" err="1" smtClean="0">
                <a:hlinkClick r:id="rId5"/>
              </a:rPr>
              <a:t>swf</a:t>
            </a:r>
            <a:endParaRPr lang="pt-BR" dirty="0" smtClean="0"/>
          </a:p>
          <a:p>
            <a:endParaRPr lang="pt-BR" dirty="0"/>
          </a:p>
          <a:p>
            <a:r>
              <a:rPr lang="pt-BR" b="1" dirty="0" err="1" smtClean="0"/>
              <a:t>FERMENAÇÕES</a:t>
            </a:r>
            <a:endParaRPr lang="pt-BR" b="1" dirty="0" smtClean="0"/>
          </a:p>
          <a:p>
            <a:r>
              <a:rPr lang="pt-BR" dirty="0" smtClean="0">
                <a:hlinkClick r:id="rId6"/>
              </a:rPr>
              <a:t>http://www.youtube.com/watch?v=</a:t>
            </a:r>
            <a:r>
              <a:rPr lang="pt-BR" dirty="0" err="1" smtClean="0">
                <a:hlinkClick r:id="rId6"/>
              </a:rPr>
              <a:t>5bk3</a:t>
            </a:r>
            <a:r>
              <a:rPr lang="pt-BR" dirty="0" smtClean="0">
                <a:hlinkClick r:id="rId6"/>
              </a:rPr>
              <a:t>_</a:t>
            </a:r>
            <a:r>
              <a:rPr lang="pt-BR" dirty="0" err="1" smtClean="0">
                <a:hlinkClick r:id="rId6"/>
              </a:rPr>
              <a:t>x28VVk</a:t>
            </a:r>
            <a:r>
              <a:rPr lang="pt-BR" dirty="0" smtClean="0">
                <a:hlinkClick r:id="rId6"/>
              </a:rPr>
              <a:t>&amp;</a:t>
            </a:r>
            <a:r>
              <a:rPr lang="pt-BR" dirty="0" err="1" smtClean="0">
                <a:hlinkClick r:id="rId6"/>
              </a:rPr>
              <a:t>feature</a:t>
            </a:r>
            <a:r>
              <a:rPr lang="pt-BR" dirty="0" smtClean="0">
                <a:hlinkClick r:id="rId6"/>
              </a:rPr>
              <a:t>=</a:t>
            </a:r>
            <a:r>
              <a:rPr lang="pt-BR" dirty="0" err="1" smtClean="0">
                <a:hlinkClick r:id="rId6"/>
              </a:rPr>
              <a:t>related</a:t>
            </a:r>
            <a:endParaRPr lang="pt-BR" dirty="0" smtClean="0"/>
          </a:p>
          <a:p>
            <a:endParaRPr lang="pt-BR" b="1" dirty="0"/>
          </a:p>
          <a:p>
            <a:r>
              <a:rPr lang="pt-BR" b="1" dirty="0" smtClean="0"/>
              <a:t>FOTOSSÍNTESE </a:t>
            </a:r>
            <a:r>
              <a:rPr lang="pt-BR" dirty="0" smtClean="0">
                <a:hlinkClick r:id="rId7"/>
              </a:rPr>
              <a:t>http://www.smartkids.com.br/conteudo/desenhos-animados/fotossintese.</a:t>
            </a:r>
            <a:r>
              <a:rPr lang="pt-BR" dirty="0" err="1" smtClean="0">
                <a:hlinkClick r:id="rId7"/>
              </a:rPr>
              <a:t>swf</a:t>
            </a:r>
            <a:endParaRPr lang="pt-BR" dirty="0" smtClean="0"/>
          </a:p>
          <a:p>
            <a:endParaRPr lang="pt-BR" b="1" dirty="0" smtClean="0"/>
          </a:p>
          <a:p>
            <a:r>
              <a:rPr lang="pt-BR" b="1" dirty="0" smtClean="0"/>
              <a:t>FASE FOTOQUÍMICA (CLARA) </a:t>
            </a:r>
            <a:r>
              <a:rPr lang="pt-BR" dirty="0" smtClean="0">
                <a:hlinkClick r:id="rId8"/>
              </a:rPr>
              <a:t>http://www.profdorival.com.br/downloads/files/Fotossintese.</a:t>
            </a:r>
            <a:r>
              <a:rPr lang="pt-BR" dirty="0" err="1" smtClean="0">
                <a:hlinkClick r:id="rId8"/>
              </a:rPr>
              <a:t>swf</a:t>
            </a:r>
            <a:endParaRPr lang="pt-BR" dirty="0" smtClean="0"/>
          </a:p>
          <a:p>
            <a:endParaRPr lang="pt-BR" b="1" dirty="0"/>
          </a:p>
          <a:p>
            <a:r>
              <a:rPr lang="pt-BR" b="1" dirty="0" smtClean="0"/>
              <a:t>FASE QUÍMICA (ESCURA)</a:t>
            </a:r>
          </a:p>
          <a:p>
            <a:r>
              <a:rPr lang="pt-BR" dirty="0" smtClean="0">
                <a:hlinkClick r:id="rId9"/>
              </a:rPr>
              <a:t>http://www.science.smith.edu/departments/Biology/Bio231/calvin3.</a:t>
            </a:r>
            <a:r>
              <a:rPr lang="pt-BR" dirty="0" err="1" smtClean="0">
                <a:hlinkClick r:id="rId9"/>
              </a:rPr>
              <a:t>swf</a:t>
            </a:r>
            <a:endParaRPr lang="pt-BR" b="1" dirty="0" smtClean="0"/>
          </a:p>
          <a:p>
            <a:endParaRPr lang="pt-BR" b="1" dirty="0" smtClean="0"/>
          </a:p>
          <a:p>
            <a:endParaRPr lang="pt-BR" b="1" dirty="0" smtClean="0"/>
          </a:p>
          <a:p>
            <a:endParaRPr lang="pt-BR" dirty="0"/>
          </a:p>
          <a:p>
            <a:endParaRPr lang="pt-BR" dirty="0"/>
          </a:p>
        </p:txBody>
      </p:sp>
    </p:spTree>
  </p:cSld>
  <p:clrMapOvr>
    <a:masterClrMapping/>
  </p:clrMapOvr>
</p:sld>
</file>

<file path=ppt/theme/theme1.xml><?xml version="1.0" encoding="utf-8"?>
<a:theme xmlns:a="http://schemas.openxmlformats.org/drawingml/2006/main" name="Feixe">
  <a:themeElements>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fontScheme name="Feix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ix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eix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eix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eix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eix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eix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eix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1149</TotalTime>
  <Words>1054</Words>
  <Application>Microsoft Office PowerPoint</Application>
  <PresentationFormat>Apresentação na tela (4:3)</PresentationFormat>
  <Paragraphs>230</Paragraphs>
  <Slides>99</Slides>
  <Notes>0</Notes>
  <HiddenSlides>0</HiddenSlides>
  <MMClips>0</MMClips>
  <ScaleCrop>false</ScaleCrop>
  <HeadingPairs>
    <vt:vector size="4" baseType="variant">
      <vt:variant>
        <vt:lpstr>Tema</vt:lpstr>
      </vt:variant>
      <vt:variant>
        <vt:i4>1</vt:i4>
      </vt:variant>
      <vt:variant>
        <vt:lpstr>Títulos de slides</vt:lpstr>
      </vt:variant>
      <vt:variant>
        <vt:i4>99</vt:i4>
      </vt:variant>
    </vt:vector>
  </HeadingPairs>
  <TitlesOfParts>
    <vt:vector size="100" baseType="lpstr">
      <vt:lpstr>Feixe</vt:lpstr>
      <vt:lpstr>BIOENERGÉTICA</vt:lpstr>
      <vt:lpstr>Energia</vt:lpstr>
      <vt:lpstr>Energia e vida</vt:lpstr>
      <vt:lpstr>Alimentos e energia</vt:lpstr>
      <vt:lpstr>Calculando as calorias</vt:lpstr>
      <vt:lpstr>METABOLISMO</vt:lpstr>
      <vt:lpstr>METABOLISMO</vt:lpstr>
      <vt:lpstr>METABOLISMO</vt:lpstr>
      <vt:lpstr>Apresentação do PowerPoint</vt:lpstr>
      <vt:lpstr>Apresentação do PowerPoint</vt:lpstr>
      <vt:lpstr>Reações químicas e Energia</vt:lpstr>
      <vt:lpstr>Apresentação do PowerPoint</vt:lpstr>
      <vt:lpstr>Apresentação do PowerPoint</vt:lpstr>
      <vt:lpstr>Apresentação do PowerPoint</vt:lpstr>
      <vt:lpstr>ATP: a “moeda energética”</vt:lpstr>
      <vt:lpstr>Adenosina Trifosfato (ATP)</vt:lpstr>
      <vt:lpstr>Importância do ATP </vt:lpstr>
      <vt:lpstr>Apresentação do PowerPoint</vt:lpstr>
      <vt:lpstr>Calorias e ATP</vt:lpstr>
      <vt:lpstr>Respiração celular aeróbica</vt:lpstr>
      <vt:lpstr>Apresentação do PowerPoint</vt:lpstr>
      <vt:lpstr>Apresentação do PowerPoint</vt:lpstr>
      <vt:lpstr>Apresentação do PowerPoint</vt:lpstr>
      <vt:lpstr>Fases da  respiração  aeróbica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câmara de gás cianeto  (cianureto)</vt:lpstr>
      <vt:lpstr>Ação do Cianeto</vt:lpstr>
      <vt:lpstr>Apresentação do PowerPoint</vt:lpstr>
      <vt:lpstr>SALDO ATUAL DE ATP</vt:lpstr>
      <vt:lpstr>Fontes energéticas para respiração</vt:lpstr>
      <vt:lpstr>Apresentação do PowerPoint</vt:lpstr>
      <vt:lpstr>Respiração Anaeróbia com Utilização de Nitratos, Sulfatos e Carbonatos </vt:lpstr>
      <vt:lpstr>Fermentações</vt:lpstr>
      <vt:lpstr>Apresentação do PowerPoint</vt:lpstr>
      <vt:lpstr>Equação resumida: C6H12O6 → 2 CO2 + 2 C2H5OH (álcool etílico)  </vt:lpstr>
      <vt:lpstr>Apresentação do PowerPoint</vt:lpstr>
      <vt:lpstr>Apresentação do PowerPoint</vt:lpstr>
      <vt:lpstr>Apresentação do PowerPoint</vt:lpstr>
      <vt:lpstr>Apresentação do PowerPoint</vt:lpstr>
      <vt:lpstr>Fotossíntese </vt:lpstr>
      <vt:lpstr>Fotossíntese </vt:lpstr>
      <vt:lpstr>Apresentação do PowerPoint</vt:lpstr>
      <vt:lpstr>Apresentação do PowerPoint</vt:lpstr>
      <vt:lpstr>Fases da Fotossíntese</vt:lpstr>
      <vt:lpstr>Apresentação do PowerPoint</vt:lpstr>
      <vt:lpstr>Apresentação do PowerPoint</vt:lpstr>
      <vt:lpstr>Apresentação do PowerPoint</vt:lpstr>
      <vt:lpstr>Apresentação do PowerPoint</vt:lpstr>
      <vt:lpstr>Apresentação do PowerPoint</vt:lpstr>
      <vt:lpstr>Apresentação do PowerPoint</vt:lpstr>
      <vt:lpstr>Fase Fotoquímica (Clara)</vt:lpstr>
      <vt:lpstr>Apresentação do PowerPoint</vt:lpstr>
      <vt:lpstr>FASE CLARA X FASE ESCURA</vt:lpstr>
      <vt:lpstr>Etapa Química (fase escura): </vt:lpstr>
      <vt:lpstr>Apresentação do PowerPoint</vt:lpstr>
      <vt:lpstr>Fotossíntese C3 </vt:lpstr>
      <vt:lpstr>Fotossíntese C4 </vt:lpstr>
      <vt:lpstr>Apresentação do PowerPoint</vt:lpstr>
      <vt:lpstr>Apresentação do PowerPoint</vt:lpstr>
      <vt:lpstr>Apresentação do PowerPoint</vt:lpstr>
      <vt:lpstr>Fotossíntese CAM </vt:lpstr>
      <vt:lpstr>Apresentação do PowerPoint</vt:lpstr>
      <vt:lpstr>Apresentação do PowerPoint</vt:lpstr>
      <vt:lpstr>Apresentação do PowerPoint</vt:lpstr>
      <vt:lpstr>Apresentação do PowerPoint</vt:lpstr>
      <vt:lpstr>Fotossíntese em Bactérias</vt:lpstr>
      <vt:lpstr>Apresentação do PowerPoint</vt:lpstr>
      <vt:lpstr>Fotossíntese: fatores limitantes </vt:lpstr>
      <vt:lpstr>Fotossíntese: fatores limitantes externos </vt:lpstr>
      <vt:lpstr>Apresentação do PowerPoint</vt:lpstr>
      <vt:lpstr>Apresentação do PowerPoint</vt:lpstr>
      <vt:lpstr>Apresentação do PowerPoint</vt:lpstr>
      <vt:lpstr>Fotossíntese: ponto de compensação fótico </vt:lpstr>
      <vt:lpstr>Já a intensidade da fotossíntese é influenciada pela luz. Com respeito às trocas gasosas, a fotossíntese tem papel inverso ao da respiração, pois absorve CO2 e elimina O2. O gráfico abaixo ilustra o que foi dito. Identificam-se, no gráfico, situações distintas: </vt:lpstr>
      <vt:lpstr>Apresentação do PowerPoint</vt:lpstr>
      <vt:lpstr>Apresentação do PowerPoint</vt:lpstr>
      <vt:lpstr>Apresentação do PowerPoint</vt:lpstr>
      <vt:lpstr>Apresentação do PowerPoint</vt:lpstr>
      <vt:lpstr>Apresentação do PowerPoint</vt:lpstr>
      <vt:lpstr>Ponto de compensação luminosa</vt:lpstr>
      <vt:lpstr>QUIMIOSSÍNTESE</vt:lpstr>
      <vt:lpstr>Apresentação do PowerPoint</vt:lpstr>
      <vt:lpstr>QUIMIOSSÍNTESE</vt:lpstr>
      <vt:lpstr>Apresentação do PowerPoint</vt:lpstr>
      <vt:lpstr>Apresentação do PowerPoint</vt:lpstr>
      <vt:lpstr>Apresentação do PowerPoint</vt:lpstr>
      <vt:lpstr>Quimiossíntese </vt:lpstr>
      <vt:lpstr>Apresentação do PowerPoint</vt:lpstr>
      <vt:lpstr>Apresentação do PowerPoint</vt:lpstr>
      <vt:lpstr>Apresentação do PowerPoint</vt:lpstr>
      <vt:lpstr>Animações e Vídeos </vt:lpstr>
    </vt:vector>
  </TitlesOfParts>
  <Company>Usuário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BIOENERGÉTICA</dc:title>
  <dc:creator>Usuário</dc:creator>
  <cp:lastModifiedBy>Carlos Henrique Bezerra de Oliveira</cp:lastModifiedBy>
  <cp:revision>133</cp:revision>
  <dcterms:created xsi:type="dcterms:W3CDTF">2006-09-10T16:06:55Z</dcterms:created>
  <dcterms:modified xsi:type="dcterms:W3CDTF">2013-08-26T11:31:20Z</dcterms:modified>
</cp:coreProperties>
</file>