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69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902FC-CF8D-4504-90F7-B16CD241A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07BC51-576E-471F-95FA-954853D4C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0B64D8-E2E9-4290-A62B-6E3CF646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BBDD-86C5-49AC-950B-67C273EE8531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E90D30-EC27-437E-A8BE-B68CA1505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541BDB-6A22-40EF-A6CA-51841DA3F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58CC-6EDD-41FB-8DD7-8DFB2A21D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33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91295D-D169-4AD2-A074-6FB42695C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2A7FB66-20F0-4B95-BECB-F30D51789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FA11E5-432F-48D3-9390-1214F250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BBDD-86C5-49AC-950B-67C273EE8531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A3257E-3D64-457E-870F-C49299332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2D809E-C9BE-4371-BBC0-D4C74E50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58CC-6EDD-41FB-8DD7-8DFB2A21D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626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94F019-AFFA-46C3-B66B-042737116A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4167351-4DA5-446F-B591-EFB6054F6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30C974-53EC-4EE5-AD00-7012BB97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BBDD-86C5-49AC-950B-67C273EE8531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4082FA-6DC6-4065-B8B7-86AA3FC9B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311A69-B069-4C0E-8848-777937054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58CC-6EDD-41FB-8DD7-8DFB2A21D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55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A57441-F7C4-4250-ADEF-EDFADFB6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84071B-D523-458E-93DF-E392FB630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05073E-A211-49B2-950A-BA779E2FB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BBDD-86C5-49AC-950B-67C273EE8531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2A96AE-F569-41AF-BAB1-E26E6F729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39AD95-8ED8-4B5B-AC01-362857C25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58CC-6EDD-41FB-8DD7-8DFB2A21D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80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35041-9D42-412B-A5B3-4023CB35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96E7F7-1970-4E57-9094-50E80FD88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CC5F38-9497-46AD-A245-59A1BECFC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BBDD-86C5-49AC-950B-67C273EE8531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A0E48A-FE90-445F-ACD7-B5823A7D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E4EBAE-36FA-4585-ABC0-9F3F0CC1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58CC-6EDD-41FB-8DD7-8DFB2A21D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3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4E379-7021-4E99-9D5B-528882DC9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4368F3-10A8-49E8-9D3E-C0492D576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629C6F-31B6-473F-A48D-01A3A52C3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994FC8-F216-4952-B67B-7F0DB416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BBDD-86C5-49AC-950B-67C273EE8531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787F05-DB8F-4859-80A1-135668EB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7934EE-86F0-4025-9F48-54095345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58CC-6EDD-41FB-8DD7-8DFB2A21D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95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6CDA0-B4A5-42C2-A52F-E0A3A028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C45A0E-A564-4B3F-B70B-A78135984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0A54843-AAA2-47B9-A129-DF7F93A71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8EF11D-E2D5-4374-A55E-E60D201F1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77930DF-E055-4853-A26F-8E7A73493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5C837F9-3A9A-4681-9479-E7D1BBF71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BBDD-86C5-49AC-950B-67C273EE8531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478248-DAEE-4306-B8D8-E923FBD6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113878F-6948-4768-AA35-285CC855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58CC-6EDD-41FB-8DD7-8DFB2A21D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559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8155F-188B-4DD2-9BA0-E88988E79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E4C20B4-F0F8-4FC7-AC73-135A8A52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BBDD-86C5-49AC-950B-67C273EE8531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BFBB77F-F46C-4472-BF19-BC146135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0D7843E-36D0-42F1-8086-0F2ADB7C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58CC-6EDD-41FB-8DD7-8DFB2A21D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39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093C953-7D84-4841-9669-0C4DF409D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BBDD-86C5-49AC-950B-67C273EE8531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69D1760-17C9-432F-A481-BCD99BB0C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879E08-22B0-41DA-90F2-5F2925BC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58CC-6EDD-41FB-8DD7-8DFB2A21D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74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4E189-F7A1-4B06-BC9A-AC7ABA3A5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317768-2849-40E5-BE4F-C7AA4172E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5AFE36-CE0F-4806-9E38-C9F72CC2D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3F6633-34DD-44D8-AB84-AF3F64550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BBDD-86C5-49AC-950B-67C273EE8531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AE7DDB-09A3-40A6-8C69-5C107A33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17730B-DC0C-442B-9C80-223A1740B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58CC-6EDD-41FB-8DD7-8DFB2A21D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51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D442D-8B49-4BA6-8ECA-8BE928ACF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4E4BD82-06D9-40BD-ACFB-A0A6E54CE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A344446-BF9F-4ED5-8380-9D8C58BB7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8C4FDA9-27A7-4C11-BE67-E2DA67021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BBDD-86C5-49AC-950B-67C273EE8531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85BE49-9084-4F06-81D8-80D4E36E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7E418C-CC1C-48E6-B8EA-42DD093BD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58CC-6EDD-41FB-8DD7-8DFB2A21D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09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E3BAC25-2D2D-4BF5-AA50-E32FDB9D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DCAC01-0965-476B-B2A1-00CDA5613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D33A5D-A5C6-45D4-953B-F9ADE14B4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5BBDD-86C5-49AC-950B-67C273EE8531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579C93-C3EC-466A-AA67-BB06F3800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96F736-B94A-4D4C-A604-D1B20918A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A58CC-6EDD-41FB-8DD7-8DFB2A21D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48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9605DB1B-E703-4538-9CEB-0A229E83E74D}"/>
              </a:ext>
            </a:extLst>
          </p:cNvPr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F31D3FA-493A-41BF-8160-3AD1A587B9B0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CaixaDeTexto 13">
            <a:extLst>
              <a:ext uri="{FF2B5EF4-FFF2-40B4-BE49-F238E27FC236}">
                <a16:creationId xmlns:a16="http://schemas.microsoft.com/office/drawing/2014/main" id="{164ADA40-A431-40E1-AB8B-0EBC0AAEB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28688"/>
            <a:ext cx="2071688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Mufferaw" pitchFamily="66" charset="0"/>
              </a:rPr>
              <a:t>Aula Programada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400" b="1" dirty="0">
              <a:latin typeface="Mufferaw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Mufferaw" pitchFamily="66" charset="0"/>
              </a:rPr>
              <a:t>ECOLOGIA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latin typeface="Mufferaw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Mufferaw" pitchFamily="66" charset="0"/>
              </a:rPr>
              <a:t>Tema: </a:t>
            </a:r>
            <a:r>
              <a:rPr lang="pt-BR" altLang="pt-BR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fferaw" pitchFamily="66" charset="0"/>
              </a:rPr>
              <a:t>BIOMAS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668614-A330-4151-884F-61B7C4FE6B52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PRINCIPAIS BIOMAS DO BRASIL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6" name="Imagem 5" descr="Uma imagem contendo Diagrama&#10;&#10;Descrição gerada automaticamente">
            <a:extLst>
              <a:ext uri="{FF2B5EF4-FFF2-40B4-BE49-F238E27FC236}">
                <a16:creationId xmlns:a16="http://schemas.microsoft.com/office/drawing/2014/main" id="{5D1AA4B7-230C-4F83-B44C-FE4344513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" y="5101419"/>
            <a:ext cx="2245262" cy="2245262"/>
          </a:xfrm>
          <a:prstGeom prst="rect">
            <a:avLst/>
          </a:prstGeom>
        </p:spPr>
      </p:pic>
      <p:pic>
        <p:nvPicPr>
          <p:cNvPr id="7" name="Imagem 6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870244F2-BEDE-45CC-9C5F-659C958E2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" y="3429000"/>
            <a:ext cx="1905000" cy="1847850"/>
          </a:xfrm>
          <a:prstGeom prst="rect">
            <a:avLst/>
          </a:prstGeom>
        </p:spPr>
      </p:pic>
      <p:pic>
        <p:nvPicPr>
          <p:cNvPr id="1026" name="Picture 2" descr="flores brancas e roxas em lentes tilt shift">
            <a:extLst>
              <a:ext uri="{FF2B5EF4-FFF2-40B4-BE49-F238E27FC236}">
                <a16:creationId xmlns:a16="http://schemas.microsoft.com/office/drawing/2014/main" id="{034DDC05-1CC2-4838-A655-DA1A0B475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928235"/>
            <a:ext cx="3952875" cy="592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antas verdes e árvores durante o dia">
            <a:extLst>
              <a:ext uri="{FF2B5EF4-FFF2-40B4-BE49-F238E27FC236}">
                <a16:creationId xmlns:a16="http://schemas.microsoft.com/office/drawing/2014/main" id="{41FAE145-7314-4AE8-8F72-3B09269F5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927782"/>
            <a:ext cx="6167437" cy="409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mpo de grama verde perto de montanhas verdes durante o dia">
            <a:extLst>
              <a:ext uri="{FF2B5EF4-FFF2-40B4-BE49-F238E27FC236}">
                <a16:creationId xmlns:a16="http://schemas.microsoft.com/office/drawing/2014/main" id="{BE957F42-E743-401C-80A7-574E84D9C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4179661"/>
            <a:ext cx="3570515" cy="26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lhas verdes em galho de árvore marrom">
            <a:extLst>
              <a:ext uri="{FF2B5EF4-FFF2-40B4-BE49-F238E27FC236}">
                <a16:creationId xmlns:a16="http://schemas.microsoft.com/office/drawing/2014/main" id="{7D3F55DF-E17F-4AB0-877F-05944174D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14" y="4179661"/>
            <a:ext cx="3338286" cy="267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38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26F475-956E-4558-8831-D296BBA70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928688"/>
            <a:ext cx="11521440" cy="4351338"/>
          </a:xfrm>
        </p:spPr>
        <p:txBody>
          <a:bodyPr>
            <a:normAutofit/>
          </a:bodyPr>
          <a:lstStyle/>
          <a:p>
            <a:pPr algn="just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conhecido como Campanha Gaúcha;</a:t>
            </a:r>
          </a:p>
          <a:p>
            <a:pPr algn="just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Relevo baixo, com suaves ondulações (coxilhas);</a:t>
            </a:r>
          </a:p>
          <a:p>
            <a:pPr algn="just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 subtropical;</a:t>
            </a:r>
          </a:p>
          <a:p>
            <a:pPr algn="just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Existência de pastagens, ocupação econômica pela pecuária extensiva de corte, rizicultura (produção de arroz irrigado);</a:t>
            </a:r>
          </a:p>
          <a:p>
            <a:pPr algn="just"/>
            <a:r>
              <a:rPr lang="pt-B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Arenização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do total está antropizada.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79534C7-67E6-4976-A156-64C7DDB96944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C47AAD-6338-4A8A-BBCF-6526C1DAF7BB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CAMPOS – PAMPAS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957DA8F-E8EC-460D-AF38-2EDB6EE0B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933" y="943173"/>
            <a:ext cx="7634068" cy="5914827"/>
          </a:xfrm>
          <a:prstGeom prst="rect">
            <a:avLst/>
          </a:prstGeom>
        </p:spPr>
      </p:pic>
      <p:pic>
        <p:nvPicPr>
          <p:cNvPr id="7" name="Imagem 6" descr="Uma imagem contendo Diagrama&#10;&#10;Descrição gerada automaticamente">
            <a:extLst>
              <a:ext uri="{FF2B5EF4-FFF2-40B4-BE49-F238E27FC236}">
                <a16:creationId xmlns:a16="http://schemas.microsoft.com/office/drawing/2014/main" id="{640C19AB-CD96-4EDC-8D5D-872B2737A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" y="5929312"/>
            <a:ext cx="985801" cy="985801"/>
          </a:xfrm>
          <a:prstGeom prst="rect">
            <a:avLst/>
          </a:prstGeom>
        </p:spPr>
      </p:pic>
      <p:pic>
        <p:nvPicPr>
          <p:cNvPr id="8" name="Imagem 7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8C9A1CFD-F0EF-4BEB-B594-9E3F42FDA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" y="5106087"/>
            <a:ext cx="848685" cy="8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1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26F475-956E-4558-8831-D296BBA70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928688"/>
            <a:ext cx="11925776" cy="4351338"/>
          </a:xfrm>
        </p:spPr>
        <p:txBody>
          <a:bodyPr>
            <a:normAutofit/>
          </a:bodyPr>
          <a:lstStyle/>
          <a:p>
            <a:pPr algn="just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Predominam as palmeiras como o babaçu, o buriti e a carnaúba;</a:t>
            </a:r>
          </a:p>
          <a:p>
            <a:pPr algn="just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de transição entre os biomas da Caatinga, da</a:t>
            </a:r>
          </a:p>
          <a:p>
            <a:pPr algn="just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Floresta Amazônica e do Cerrado (MA, PI, CE e TO);</a:t>
            </a:r>
          </a:p>
          <a:p>
            <a:pPr algn="just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extrativismo é a principal atividade econômica: coco, sementes, castanhas, produção de óleo, cera;</a:t>
            </a:r>
          </a:p>
          <a:p>
            <a:pPr algn="just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introdução da pecuária tem colocado em risco este bioma.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79534C7-67E6-4976-A156-64C7DDB96944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C47AAD-6338-4A8A-BBCF-6526C1DAF7BB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MATA DOS COCAIS - BABAÇU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399D456-0416-4DD4-B17F-DCAB5E886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246" y="1203204"/>
            <a:ext cx="4259946" cy="5654796"/>
          </a:xfrm>
          <a:prstGeom prst="rect">
            <a:avLst/>
          </a:prstGeom>
        </p:spPr>
      </p:pic>
      <p:pic>
        <p:nvPicPr>
          <p:cNvPr id="7" name="Imagem 6" descr="Uma imagem contendo Diagrama&#10;&#10;Descrição gerada automaticamente">
            <a:extLst>
              <a:ext uri="{FF2B5EF4-FFF2-40B4-BE49-F238E27FC236}">
                <a16:creationId xmlns:a16="http://schemas.microsoft.com/office/drawing/2014/main" id="{76295490-4AF6-4614-91C6-4367776D0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" y="5929312"/>
            <a:ext cx="985801" cy="985801"/>
          </a:xfrm>
          <a:prstGeom prst="rect">
            <a:avLst/>
          </a:prstGeom>
        </p:spPr>
      </p:pic>
      <p:pic>
        <p:nvPicPr>
          <p:cNvPr id="8" name="Imagem 7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F6259743-0AA4-4C49-A144-7BAF49404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" y="5106087"/>
            <a:ext cx="848685" cy="8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3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26F475-956E-4558-8831-D296BBA70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928687"/>
            <a:ext cx="11925776" cy="533143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 parecido com a savana africana, possui vegetação caducifólia: plantas que perdem as folhas em épocas muito frias ou secas do ano.</a:t>
            </a:r>
          </a:p>
          <a:p>
            <a:pPr algn="just">
              <a:lnSpc>
                <a:spcPct val="100000"/>
              </a:lnSpc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Composto por arbustos e pequenas árvores retorcidas, além de gramíneas;</a:t>
            </a:r>
          </a:p>
          <a:p>
            <a:pPr algn="just">
              <a:lnSpc>
                <a:spcPct val="100000"/>
              </a:lnSpc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 tropical, verão seco;</a:t>
            </a:r>
          </a:p>
          <a:p>
            <a:pPr algn="just">
              <a:lnSpc>
                <a:spcPct val="100000"/>
              </a:lnSpc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Devastado devido à atividade agropecuária, implantação de rodovias, construção de cidades, queimadas para soja e milho.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79534C7-67E6-4976-A156-64C7DDB96944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C47AAD-6338-4A8A-BBCF-6526C1DAF7BB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CERRADO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64F2FE8-7215-4BF8-8AA6-C1BDF7CC0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951" y="1318802"/>
            <a:ext cx="5552049" cy="5539198"/>
          </a:xfrm>
          <a:prstGeom prst="rect">
            <a:avLst/>
          </a:prstGeom>
        </p:spPr>
      </p:pic>
      <p:pic>
        <p:nvPicPr>
          <p:cNvPr id="7" name="Imagem 6" descr="Uma imagem contendo Diagrama&#10;&#10;Descrição gerada automaticamente">
            <a:extLst>
              <a:ext uri="{FF2B5EF4-FFF2-40B4-BE49-F238E27FC236}">
                <a16:creationId xmlns:a16="http://schemas.microsoft.com/office/drawing/2014/main" id="{A40F8ED9-3B9F-4068-AE88-3E8642F66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" y="5929312"/>
            <a:ext cx="985801" cy="985801"/>
          </a:xfrm>
          <a:prstGeom prst="rect">
            <a:avLst/>
          </a:prstGeom>
        </p:spPr>
      </p:pic>
      <p:pic>
        <p:nvPicPr>
          <p:cNvPr id="8" name="Imagem 7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52997AB6-F9DC-4E01-BC8F-281811C48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" y="5106087"/>
            <a:ext cx="848685" cy="8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0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26F475-956E-4558-8831-D296BBA70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928688"/>
            <a:ext cx="11507372" cy="4093478"/>
          </a:xfrm>
        </p:spPr>
        <p:txBody>
          <a:bodyPr>
            <a:normAutofit/>
          </a:bodyPr>
          <a:lstStyle/>
          <a:p>
            <a:pPr algn="just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Localizado na faixa </a:t>
            </a:r>
            <a:r>
              <a:rPr lang="pt-B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sub-equatorial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entre a Floresta Amazônica e a Mata Atlântica, compreendendo quase 10% da área total do território brasileiro;</a:t>
            </a:r>
          </a:p>
          <a:p>
            <a:pPr algn="just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Bioma totalmente brasileiro;</a:t>
            </a:r>
          </a:p>
          <a:p>
            <a:pPr algn="just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Temperatura elevada, chuvas moderadas, rios intermitentes, solo raso e pedregoso, vegetação adaptada à seca (xerófitas);</a:t>
            </a:r>
          </a:p>
          <a:p>
            <a:pPr algn="just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Região com IDH baixo e grande desigualdade social.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79534C7-67E6-4976-A156-64C7DDB96944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C47AAD-6338-4A8A-BBCF-6526C1DAF7BB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CAATINGA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8194" name="Picture 2" descr="árvore verde em campo de grama marrom durante o dia">
            <a:extLst>
              <a:ext uri="{FF2B5EF4-FFF2-40B4-BE49-F238E27FC236}">
                <a16:creationId xmlns:a16="http://schemas.microsoft.com/office/drawing/2014/main" id="{06E45D9D-2E12-4913-8E5C-23270B4D2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209" y="1695157"/>
            <a:ext cx="6883791" cy="516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Uma imagem contendo Diagrama&#10;&#10;Descrição gerada automaticamente">
            <a:extLst>
              <a:ext uri="{FF2B5EF4-FFF2-40B4-BE49-F238E27FC236}">
                <a16:creationId xmlns:a16="http://schemas.microsoft.com/office/drawing/2014/main" id="{2869523B-21F0-4F52-AFBD-F1F6FD926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" y="5929312"/>
            <a:ext cx="985801" cy="985801"/>
          </a:xfrm>
          <a:prstGeom prst="rect">
            <a:avLst/>
          </a:prstGeom>
        </p:spPr>
      </p:pic>
      <p:pic>
        <p:nvPicPr>
          <p:cNvPr id="8" name="Imagem 7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08AE0301-4D0F-4E1E-AE48-3E04FDD51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" y="5106087"/>
            <a:ext cx="848685" cy="8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5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26F475-956E-4558-8831-D296BBA70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784" y="1253331"/>
            <a:ext cx="11360724" cy="435133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Formado em área de bacia sedimentar (planície); Clima tropical </a:t>
            </a:r>
            <a:r>
              <a:rPr lang="pt-B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semi-úmido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chuvas no período de verão;</a:t>
            </a:r>
          </a:p>
          <a:p>
            <a:pPr algn="just">
              <a:lnSpc>
                <a:spcPct val="160000"/>
              </a:lnSpc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Abriga a maior reserva de vida selvagem do planeta;</a:t>
            </a:r>
          </a:p>
          <a:p>
            <a:pPr algn="just">
              <a:lnSpc>
                <a:spcPct val="160000"/>
              </a:lnSpc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 comercial no entorno recebe grande quantidade de agrotóxico, ficando retidos nas águas dos rios e lagos;</a:t>
            </a:r>
          </a:p>
          <a:p>
            <a:pPr algn="just">
              <a:lnSpc>
                <a:spcPct val="160000"/>
              </a:lnSpc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Pecuária, soja, algodão, pesca, caça predatória, turismo.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79534C7-67E6-4976-A156-64C7DDB96944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C47AAD-6338-4A8A-BBCF-6526C1DAF7BB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PANTANAL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15362" name="Picture 2" descr="Pantanal - Toda Matéria">
            <a:extLst>
              <a:ext uri="{FF2B5EF4-FFF2-40B4-BE49-F238E27FC236}">
                <a16:creationId xmlns:a16="http://schemas.microsoft.com/office/drawing/2014/main" id="{D2DC919D-88A6-422C-9E08-E996ED508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126" y="2616591"/>
            <a:ext cx="8078874" cy="424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Uma imagem contendo Diagrama&#10;&#10;Descrição gerada automaticamente">
            <a:extLst>
              <a:ext uri="{FF2B5EF4-FFF2-40B4-BE49-F238E27FC236}">
                <a16:creationId xmlns:a16="http://schemas.microsoft.com/office/drawing/2014/main" id="{86133EF5-1A23-4131-AFFE-2C027D969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" y="5929312"/>
            <a:ext cx="985801" cy="985801"/>
          </a:xfrm>
          <a:prstGeom prst="rect">
            <a:avLst/>
          </a:prstGeom>
        </p:spPr>
      </p:pic>
      <p:pic>
        <p:nvPicPr>
          <p:cNvPr id="8" name="Imagem 7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B274CE67-6AA8-4B34-99F4-8A01EE26C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" y="5106087"/>
            <a:ext cx="848685" cy="8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1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26F475-956E-4558-8831-D296BBA70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928688"/>
            <a:ext cx="11366695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Estende-se pelo litoral;</a:t>
            </a:r>
          </a:p>
          <a:p>
            <a:pPr algn="just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formada por plantas com raízes respiratórias.</a:t>
            </a:r>
          </a:p>
          <a:p>
            <a:pPr algn="just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Desenvolve-se em solo lodoso e salgado;</a:t>
            </a:r>
          </a:p>
          <a:p>
            <a:pPr algn="just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 tropical e subtropical;</a:t>
            </a:r>
          </a:p>
          <a:p>
            <a:pPr algn="just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Vegetação exuberante (arbustiva e arbórea);</a:t>
            </a:r>
          </a:p>
          <a:p>
            <a:pPr algn="just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Áreas de transição entre a vida terrestre e a marinha;</a:t>
            </a:r>
          </a:p>
          <a:p>
            <a:pPr algn="just"/>
            <a:r>
              <a:rPr lang="pt-B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Berçarios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diversas espécies, algumas servem de alimento para peixes, crustáceos, moluscos, aves…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79534C7-67E6-4976-A156-64C7DDB96944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C47AAD-6338-4A8A-BBCF-6526C1DAF7BB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VEGETAÇÃO LITORÂNEA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9218" name="Picture 2" descr="Biomas Costeiros (com libras) - Rede Escola Digital">
            <a:extLst>
              <a:ext uri="{FF2B5EF4-FFF2-40B4-BE49-F238E27FC236}">
                <a16:creationId xmlns:a16="http://schemas.microsoft.com/office/drawing/2014/main" id="{E49473D5-6A2E-4F78-87A8-BCE0C8BAB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29" y="2572055"/>
            <a:ext cx="6371771" cy="428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Uma imagem contendo Diagrama&#10;&#10;Descrição gerada automaticamente">
            <a:extLst>
              <a:ext uri="{FF2B5EF4-FFF2-40B4-BE49-F238E27FC236}">
                <a16:creationId xmlns:a16="http://schemas.microsoft.com/office/drawing/2014/main" id="{C853ECA3-68C7-462B-BB86-2711FD9ED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" y="5929312"/>
            <a:ext cx="985801" cy="985801"/>
          </a:xfrm>
          <a:prstGeom prst="rect">
            <a:avLst/>
          </a:prstGeom>
        </p:spPr>
      </p:pic>
      <p:pic>
        <p:nvPicPr>
          <p:cNvPr id="8" name="Imagem 7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670909D1-0BBD-4030-B6AF-9C6D7DBFD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" y="5106087"/>
            <a:ext cx="848685" cy="8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26F475-956E-4558-8831-D296BBA70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928688"/>
            <a:ext cx="11925776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dirty="0"/>
              <a:t>Biomas - </a:t>
            </a:r>
            <a:r>
              <a:rPr lang="pt-BR" sz="3600" dirty="0"/>
              <a:t>São grandes estruturas ecológicas regionais com fisionomias distintas encontradas nos diferentes continentes, caracterizados principalmente pelos fatores climáticos (temperatura e umidade) e formações vegetais relacionados à latitude. Os biomas podem ser terrestres ou aquáticos.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79534C7-67E6-4976-A156-64C7DDB96944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C47AAD-6338-4A8A-BBCF-6526C1DAF7BB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PRINCIPAIS BIOMAS DO BRASIL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7" name="Imagem 6" descr="Uma imagem contendo Diagrama&#10;&#10;Descrição gerada automaticamente">
            <a:extLst>
              <a:ext uri="{FF2B5EF4-FFF2-40B4-BE49-F238E27FC236}">
                <a16:creationId xmlns:a16="http://schemas.microsoft.com/office/drawing/2014/main" id="{D4E16109-515D-4B69-B1BC-FBC02CF20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" y="5929312"/>
            <a:ext cx="985801" cy="985801"/>
          </a:xfrm>
          <a:prstGeom prst="rect">
            <a:avLst/>
          </a:prstGeom>
        </p:spPr>
      </p:pic>
      <p:pic>
        <p:nvPicPr>
          <p:cNvPr id="8" name="Imagem 7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783E5544-5C90-4BC8-898C-07DCCE84D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" y="5106087"/>
            <a:ext cx="848685" cy="8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2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C79534C7-67E6-4976-A156-64C7DDB96944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C47AAD-6338-4A8A-BBCF-6526C1DAF7BB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PRINCIPAIS BIOMAS DO BRASIL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85E20FA-9E9B-424F-AEE3-6C007E5E0B04}"/>
              </a:ext>
            </a:extLst>
          </p:cNvPr>
          <p:cNvSpPr/>
          <p:nvPr/>
        </p:nvSpPr>
        <p:spPr>
          <a:xfrm>
            <a:off x="393895" y="1107997"/>
            <a:ext cx="64570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0BD1DA"/>
                </a:solidFill>
                <a:latin typeface="Wingdings 2" panose="05020102010507070707" pitchFamily="18" charset="2"/>
              </a:rPr>
              <a:t></a:t>
            </a:r>
            <a:r>
              <a:rPr lang="pt-BR" dirty="0">
                <a:solidFill>
                  <a:srgbClr val="0BD1DA"/>
                </a:solidFill>
                <a:latin typeface="Wingdings 2" panose="05020102010507070707" pitchFamily="18" charset="2"/>
              </a:rPr>
              <a:t> </a:t>
            </a:r>
            <a:r>
              <a:rPr lang="pt-BR" sz="3200" dirty="0">
                <a:solidFill>
                  <a:srgbClr val="000000"/>
                </a:solidFill>
                <a:latin typeface="Constantia" panose="02030602050306030303" pitchFamily="18" charset="0"/>
              </a:rPr>
              <a:t>Floresta Amazônica (Hileia)</a:t>
            </a:r>
          </a:p>
          <a:p>
            <a:r>
              <a:rPr lang="pt-BR" sz="3200" dirty="0">
                <a:solidFill>
                  <a:srgbClr val="0BD1DA"/>
                </a:solidFill>
                <a:latin typeface="Wingdings 2" panose="05020102010507070707" pitchFamily="18" charset="2"/>
              </a:rPr>
              <a:t> </a:t>
            </a:r>
            <a:r>
              <a:rPr lang="pt-BR" sz="3200" dirty="0">
                <a:solidFill>
                  <a:srgbClr val="000000"/>
                </a:solidFill>
                <a:latin typeface="Constantia" panose="02030602050306030303" pitchFamily="18" charset="0"/>
              </a:rPr>
              <a:t>Mata Atlântica</a:t>
            </a:r>
          </a:p>
          <a:p>
            <a:r>
              <a:rPr lang="pt-BR" sz="3200" dirty="0">
                <a:solidFill>
                  <a:srgbClr val="0BD1DA"/>
                </a:solidFill>
                <a:latin typeface="Wingdings 2" panose="05020102010507070707" pitchFamily="18" charset="2"/>
              </a:rPr>
              <a:t> </a:t>
            </a:r>
            <a:r>
              <a:rPr lang="pt-BR" sz="3200" dirty="0">
                <a:solidFill>
                  <a:srgbClr val="000000"/>
                </a:solidFill>
                <a:latin typeface="Constantia" panose="02030602050306030303" pitchFamily="18" charset="0"/>
              </a:rPr>
              <a:t>Mata de Araucárias (ou Pinhais)</a:t>
            </a:r>
          </a:p>
          <a:p>
            <a:r>
              <a:rPr lang="pt-BR" sz="3200" dirty="0">
                <a:solidFill>
                  <a:srgbClr val="0BD1DA"/>
                </a:solidFill>
                <a:latin typeface="Wingdings 2" panose="05020102010507070707" pitchFamily="18" charset="2"/>
              </a:rPr>
              <a:t> </a:t>
            </a:r>
            <a:r>
              <a:rPr lang="pt-BR" sz="3200" dirty="0">
                <a:solidFill>
                  <a:srgbClr val="000000"/>
                </a:solidFill>
                <a:latin typeface="Constantia" panose="02030602050306030303" pitchFamily="18" charset="0"/>
              </a:rPr>
              <a:t>Mata dos Cocais (Babaçuais)</a:t>
            </a:r>
          </a:p>
          <a:p>
            <a:r>
              <a:rPr lang="pt-BR" sz="3200" dirty="0">
                <a:solidFill>
                  <a:srgbClr val="0BD1DA"/>
                </a:solidFill>
                <a:latin typeface="Wingdings 2" panose="05020102010507070707" pitchFamily="18" charset="2"/>
              </a:rPr>
              <a:t> </a:t>
            </a:r>
            <a:r>
              <a:rPr lang="pt-BR" sz="3200" dirty="0">
                <a:solidFill>
                  <a:srgbClr val="000000"/>
                </a:solidFill>
                <a:latin typeface="Constantia" panose="02030602050306030303" pitchFamily="18" charset="0"/>
              </a:rPr>
              <a:t>Cerrado</a:t>
            </a:r>
          </a:p>
          <a:p>
            <a:r>
              <a:rPr lang="pt-BR" sz="3200" dirty="0">
                <a:solidFill>
                  <a:srgbClr val="0BD1DA"/>
                </a:solidFill>
                <a:latin typeface="Wingdings 2" panose="05020102010507070707" pitchFamily="18" charset="2"/>
              </a:rPr>
              <a:t> </a:t>
            </a:r>
            <a:r>
              <a:rPr lang="pt-BR" sz="3200" dirty="0">
                <a:solidFill>
                  <a:srgbClr val="000000"/>
                </a:solidFill>
                <a:latin typeface="Constantia" panose="02030602050306030303" pitchFamily="18" charset="0"/>
              </a:rPr>
              <a:t>Caatinga</a:t>
            </a:r>
          </a:p>
          <a:p>
            <a:r>
              <a:rPr lang="pt-BR" sz="3200" dirty="0">
                <a:solidFill>
                  <a:srgbClr val="0BD1DA"/>
                </a:solidFill>
                <a:latin typeface="Wingdings 2" panose="05020102010507070707" pitchFamily="18" charset="2"/>
              </a:rPr>
              <a:t> </a:t>
            </a:r>
            <a:r>
              <a:rPr lang="pt-BR" sz="3200" dirty="0">
                <a:solidFill>
                  <a:srgbClr val="000000"/>
                </a:solidFill>
                <a:latin typeface="Constantia" panose="02030602050306030303" pitchFamily="18" charset="0"/>
              </a:rPr>
              <a:t>Campos (ou Pampas)</a:t>
            </a:r>
          </a:p>
          <a:p>
            <a:r>
              <a:rPr lang="pt-BR" sz="3200" dirty="0">
                <a:solidFill>
                  <a:srgbClr val="0BD1DA"/>
                </a:solidFill>
                <a:latin typeface="Wingdings 2" panose="05020102010507070707" pitchFamily="18" charset="2"/>
              </a:rPr>
              <a:t> </a:t>
            </a:r>
            <a:r>
              <a:rPr lang="pt-BR" sz="3200" dirty="0">
                <a:solidFill>
                  <a:srgbClr val="000000"/>
                </a:solidFill>
                <a:latin typeface="Constantia" panose="02030602050306030303" pitchFamily="18" charset="0"/>
              </a:rPr>
              <a:t>Complexo do Pantanal</a:t>
            </a:r>
          </a:p>
          <a:p>
            <a:r>
              <a:rPr lang="pt-BR" sz="3200" dirty="0">
                <a:solidFill>
                  <a:srgbClr val="0BD1DA"/>
                </a:solidFill>
                <a:latin typeface="Wingdings 2" panose="05020102010507070707" pitchFamily="18" charset="2"/>
              </a:rPr>
              <a:t> </a:t>
            </a:r>
            <a:r>
              <a:rPr lang="pt-BR" sz="3200" dirty="0">
                <a:solidFill>
                  <a:srgbClr val="000000"/>
                </a:solidFill>
                <a:latin typeface="Constantia" panose="02030602050306030303" pitchFamily="18" charset="0"/>
              </a:rPr>
              <a:t>Vegetação Litorânea</a:t>
            </a:r>
            <a:endParaRPr lang="pt-BR" dirty="0"/>
          </a:p>
        </p:txBody>
      </p:sp>
      <p:pic>
        <p:nvPicPr>
          <p:cNvPr id="2050" name="Picture 2" descr="Bioma Floresta Amazônica - Planeta Biologia">
            <a:extLst>
              <a:ext uri="{FF2B5EF4-FFF2-40B4-BE49-F238E27FC236}">
                <a16:creationId xmlns:a16="http://schemas.microsoft.com/office/drawing/2014/main" id="{5D52000B-E819-4B16-9826-5F00A8B73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72" y="2658207"/>
            <a:ext cx="4762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ta Atlântica - Biomas - InfoEscola">
            <a:extLst>
              <a:ext uri="{FF2B5EF4-FFF2-40B4-BE49-F238E27FC236}">
                <a16:creationId xmlns:a16="http://schemas.microsoft.com/office/drawing/2014/main" id="{F5FB3093-D65A-434A-B213-86278577B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350" y="2858781"/>
            <a:ext cx="4402822" cy="292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ta das Araucárias - Toda Matéria">
            <a:extLst>
              <a:ext uri="{FF2B5EF4-FFF2-40B4-BE49-F238E27FC236}">
                <a16:creationId xmlns:a16="http://schemas.microsoft.com/office/drawing/2014/main" id="{1D0B68F7-B57C-476C-AF94-CB86EC3D9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72" y="2862266"/>
            <a:ext cx="571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ta dos cocais – Wikipédia, a enciclopédia livre">
            <a:extLst>
              <a:ext uri="{FF2B5EF4-FFF2-40B4-BE49-F238E27FC236}">
                <a16:creationId xmlns:a16="http://schemas.microsoft.com/office/drawing/2014/main" id="{8924B2C0-2B51-48ED-8241-FCC96E3B3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50" y="2793436"/>
            <a:ext cx="4402821" cy="29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 inventário no Cerrado: peculiaridades e dificuldades - Software Mata  Nativa 4">
            <a:extLst>
              <a:ext uri="{FF2B5EF4-FFF2-40B4-BE49-F238E27FC236}">
                <a16:creationId xmlns:a16="http://schemas.microsoft.com/office/drawing/2014/main" id="{F876D678-2848-4066-B222-E3E7CD20A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223" y="3292172"/>
            <a:ext cx="4957333" cy="257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aatinga: o semiárido brasileiro - Biologia Total">
            <a:extLst>
              <a:ext uri="{FF2B5EF4-FFF2-40B4-BE49-F238E27FC236}">
                <a16:creationId xmlns:a16="http://schemas.microsoft.com/office/drawing/2014/main" id="{6A688776-968C-4798-A1A8-D6731B924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70" y="3198446"/>
            <a:ext cx="6649329" cy="277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ampa - Toda Matéria">
            <a:extLst>
              <a:ext uri="{FF2B5EF4-FFF2-40B4-BE49-F238E27FC236}">
                <a16:creationId xmlns:a16="http://schemas.microsoft.com/office/drawing/2014/main" id="{0A2B0A63-26A2-4896-A90A-E03B0BC80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08" y="2846882"/>
            <a:ext cx="5044889" cy="308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antanal: localização, fauna, flora, clima, solo - Brasil Escola">
            <a:extLst>
              <a:ext uri="{FF2B5EF4-FFF2-40B4-BE49-F238E27FC236}">
                <a16:creationId xmlns:a16="http://schemas.microsoft.com/office/drawing/2014/main" id="{D9ABAC1A-51B3-42A1-BEC7-C67E1D95E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336" y="2658207"/>
            <a:ext cx="57150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Vegetação litorânea: principais animais e importância de sua conservação -  Pensamento Verde">
            <a:extLst>
              <a:ext uri="{FF2B5EF4-FFF2-40B4-BE49-F238E27FC236}">
                <a16:creationId xmlns:a16="http://schemas.microsoft.com/office/drawing/2014/main" id="{CCB9C4BB-D60E-4D51-AE09-C8F3366EB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36" y="2900279"/>
            <a:ext cx="60960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 descr="Uma imagem contendo Diagrama&#10;&#10;Descrição gerada automaticamente">
            <a:extLst>
              <a:ext uri="{FF2B5EF4-FFF2-40B4-BE49-F238E27FC236}">
                <a16:creationId xmlns:a16="http://schemas.microsoft.com/office/drawing/2014/main" id="{961DB9F4-01FB-40C6-94AA-31503A0BEE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" y="5929312"/>
            <a:ext cx="985801" cy="985801"/>
          </a:xfrm>
          <a:prstGeom prst="rect">
            <a:avLst/>
          </a:prstGeom>
        </p:spPr>
      </p:pic>
      <p:pic>
        <p:nvPicPr>
          <p:cNvPr id="17" name="Imagem 16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00A95FA0-3692-457E-B6D9-54AE32B44C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" y="5106087"/>
            <a:ext cx="848685" cy="8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8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C79534C7-67E6-4976-A156-64C7DDB96944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C47AAD-6338-4A8A-BBCF-6526C1DAF7BB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PRINCIPAIS BIOMAS DO BRASIL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0D379BE-DF3E-43AE-81D7-BAACFCE01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290" y="928688"/>
            <a:ext cx="7441809" cy="5953447"/>
          </a:xfrm>
          <a:prstGeom prst="rect">
            <a:avLst/>
          </a:prstGeom>
        </p:spPr>
      </p:pic>
      <p:pic>
        <p:nvPicPr>
          <p:cNvPr id="7" name="Imagem 6" descr="Uma imagem contendo Diagrama&#10;&#10;Descrição gerada automaticamente">
            <a:extLst>
              <a:ext uri="{FF2B5EF4-FFF2-40B4-BE49-F238E27FC236}">
                <a16:creationId xmlns:a16="http://schemas.microsoft.com/office/drawing/2014/main" id="{36860DB0-1911-4008-A6B4-3F829D860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" y="5929312"/>
            <a:ext cx="985801" cy="985801"/>
          </a:xfrm>
          <a:prstGeom prst="rect">
            <a:avLst/>
          </a:prstGeom>
        </p:spPr>
      </p:pic>
      <p:pic>
        <p:nvPicPr>
          <p:cNvPr id="8" name="Imagem 7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AF7E2A87-24B2-4375-AEC5-AE269758B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" y="5106087"/>
            <a:ext cx="848685" cy="8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26F475-956E-4558-8831-D296BBA70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928688"/>
            <a:ext cx="11226018" cy="4351338"/>
          </a:xfrm>
        </p:spPr>
        <p:txBody>
          <a:bodyPr>
            <a:norm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LATIFÓLIA – folhas grandes e largas.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HIGRÓFILA – se adapta e se desenvolve em áreas úmidas.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HETEROGÊNEA – multiplicidade de espécies.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PERENIFÓLIA (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perenefólia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pereniófila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folhas sempre verdes, rápida reciclagem (sem desfolhar).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DISPERSA – distribuição aleatória das espécies.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mata vive de si mesma : Harald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Sioli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79534C7-67E6-4976-A156-64C7DDB96944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C47AAD-6338-4A8A-BBCF-6526C1DAF7BB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BIOMA AMAZÔNICO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7170" name="Picture 2" descr="Biomas Brasileiros - ProEnem">
            <a:extLst>
              <a:ext uri="{FF2B5EF4-FFF2-40B4-BE49-F238E27FC236}">
                <a16:creationId xmlns:a16="http://schemas.microsoft.com/office/drawing/2014/main" id="{532E5B16-E3E6-4544-9621-90206B7CE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78" y="3305908"/>
            <a:ext cx="4736122" cy="355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Uma imagem contendo Diagrama&#10;&#10;Descrição gerada automaticamente">
            <a:extLst>
              <a:ext uri="{FF2B5EF4-FFF2-40B4-BE49-F238E27FC236}">
                <a16:creationId xmlns:a16="http://schemas.microsoft.com/office/drawing/2014/main" id="{30FA8259-B5A2-4D53-99D6-BECF18D5C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" y="5929312"/>
            <a:ext cx="985801" cy="985801"/>
          </a:xfrm>
          <a:prstGeom prst="rect">
            <a:avLst/>
          </a:prstGeom>
        </p:spPr>
      </p:pic>
      <p:pic>
        <p:nvPicPr>
          <p:cNvPr id="8" name="Imagem 7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CD0FD717-116D-4DC5-95EE-13F77B51C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" y="5106087"/>
            <a:ext cx="848685" cy="8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26F475-956E-4558-8831-D296BBA70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928688"/>
            <a:ext cx="11925776" cy="4351338"/>
          </a:xfrm>
        </p:spPr>
        <p:txBody>
          <a:bodyPr>
            <a:norm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Queimadas para a agropecuária;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Derrubada das árvores para comércio (tráfico de madeira);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Grilagem;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Ocupação humana;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Indústrias.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Estradas.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Desmatamento “espinha de peixe”.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79534C7-67E6-4976-A156-64C7DDB96944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C47AAD-6338-4A8A-BBCF-6526C1DAF7BB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DESMATAMENTO: CAUSAS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5122" name="Picture 2" descr="ONGs lançam manifesto em combate ao desmatamento no Brasil">
            <a:extLst>
              <a:ext uri="{FF2B5EF4-FFF2-40B4-BE49-F238E27FC236}">
                <a16:creationId xmlns:a16="http://schemas.microsoft.com/office/drawing/2014/main" id="{47688759-1ABD-4A23-8098-636819969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406" y="2869809"/>
            <a:ext cx="6288786" cy="398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Uma imagem contendo Diagrama&#10;&#10;Descrição gerada automaticamente">
            <a:extLst>
              <a:ext uri="{FF2B5EF4-FFF2-40B4-BE49-F238E27FC236}">
                <a16:creationId xmlns:a16="http://schemas.microsoft.com/office/drawing/2014/main" id="{963AABBE-3F6E-47A8-B786-04FCC00B6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" y="5929312"/>
            <a:ext cx="985801" cy="985801"/>
          </a:xfrm>
          <a:prstGeom prst="rect">
            <a:avLst/>
          </a:prstGeom>
        </p:spPr>
      </p:pic>
      <p:pic>
        <p:nvPicPr>
          <p:cNvPr id="8" name="Imagem 7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DC315740-16AF-4DCA-A26C-16B8C36D4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" y="5106087"/>
            <a:ext cx="848685" cy="8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9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26F475-956E-4558-8831-D296BBA70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928688"/>
            <a:ext cx="11925776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sua área original estendia-se desde o Rio grande Norte até o Rio Grande do Sul.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formação vegetal é latifoliada, perene, heterogênea, densa e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higrófila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relação a floresta Amazônica diferencia-se pela sua localização em maiores altitudes, pelos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diferentes tipos climáticos (tropical úmido de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altitude e subtropical) e também pelo fato de ter maior biodiversidade.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79534C7-67E6-4976-A156-64C7DDB96944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C47AAD-6338-4A8A-BBCF-6526C1DAF7BB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MATA ATLÂNTICA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13314" name="Picture 2" descr="Mata Atlântica: características, fauna, flora - Mundo Educação">
            <a:extLst>
              <a:ext uri="{FF2B5EF4-FFF2-40B4-BE49-F238E27FC236}">
                <a16:creationId xmlns:a16="http://schemas.microsoft.com/office/drawing/2014/main" id="{A1F474FC-E543-4BB5-88D2-378D1D06C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97" y="1795427"/>
            <a:ext cx="7678395" cy="511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Uma imagem contendo Diagrama&#10;&#10;Descrição gerada automaticamente">
            <a:extLst>
              <a:ext uri="{FF2B5EF4-FFF2-40B4-BE49-F238E27FC236}">
                <a16:creationId xmlns:a16="http://schemas.microsoft.com/office/drawing/2014/main" id="{A46D3E5C-47D0-4F75-9B1B-EFB780E1D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" y="5929312"/>
            <a:ext cx="985801" cy="985801"/>
          </a:xfrm>
          <a:prstGeom prst="rect">
            <a:avLst/>
          </a:prstGeom>
        </p:spPr>
      </p:pic>
      <p:pic>
        <p:nvPicPr>
          <p:cNvPr id="8" name="Imagem 7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D8E96112-850F-47AE-8523-50E6C3844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" y="5106087"/>
            <a:ext cx="848685" cy="8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9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26F475-956E-4558-8831-D296BBA70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784" y="1253331"/>
            <a:ext cx="11925776" cy="4351338"/>
          </a:xfrm>
        </p:spPr>
        <p:txBody>
          <a:bodyPr>
            <a:normAutofit fontScale="92500" lnSpcReduction="10000"/>
          </a:bodyPr>
          <a:lstStyle/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Cultivo da cana-de-açúcar e do café;</a:t>
            </a: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Exploração da madeira;</a:t>
            </a: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Monoculturas de exportação;</a:t>
            </a: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Pastagens;</a:t>
            </a: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Caça ilegal;</a:t>
            </a: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Queimadas;</a:t>
            </a: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Expansão urbana;</a:t>
            </a: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Poluição ambiental.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79534C7-67E6-4976-A156-64C7DDB96944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C47AAD-6338-4A8A-BBCF-6526C1DAF7BB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DESMATAMENTO: CAUSAS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7" name="Imagem 6" descr="Uma imagem contendo Diagrama&#10;&#10;Descrição gerada automaticamente">
            <a:extLst>
              <a:ext uri="{FF2B5EF4-FFF2-40B4-BE49-F238E27FC236}">
                <a16:creationId xmlns:a16="http://schemas.microsoft.com/office/drawing/2014/main" id="{C0D774B1-68A5-494F-B904-A2DD1946E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" y="5929312"/>
            <a:ext cx="985801" cy="985801"/>
          </a:xfrm>
          <a:prstGeom prst="rect">
            <a:avLst/>
          </a:prstGeom>
        </p:spPr>
      </p:pic>
      <p:pic>
        <p:nvPicPr>
          <p:cNvPr id="8" name="Imagem 7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5F32558B-D395-4287-8945-E840A9647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" y="5106087"/>
            <a:ext cx="848685" cy="8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2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26F475-956E-4558-8831-D296BBA70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928688"/>
            <a:ext cx="11925776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Conhecida como mata dos pinhais , ocupava originalmente a região Sul do Brasil, com cerca de 185 mil km2;</a:t>
            </a:r>
          </a:p>
          <a:p>
            <a:pPr algn="just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 aciculifoliada (apresenta folhas em forma de agulha);</a:t>
            </a:r>
          </a:p>
          <a:p>
            <a:pPr algn="just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Restam apenas 3% de sua área original; </a:t>
            </a:r>
          </a:p>
          <a:p>
            <a:pPr algn="just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Causas: extração da madeira para móveis e papel, queimadas para formação de pasto, agricultura (soja, trigo, milho), indústrias.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79534C7-67E6-4976-A156-64C7DDB96944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C47AAD-6338-4A8A-BBCF-6526C1DAF7BB}"/>
              </a:ext>
            </a:extLst>
          </p:cNvPr>
          <p:cNvSpPr txBox="1"/>
          <p:nvPr/>
        </p:nvSpPr>
        <p:spPr>
          <a:xfrm>
            <a:off x="83344" y="0"/>
            <a:ext cx="12108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MATA DE ARAUCÁRIAS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14338" name="Picture 2" descr="Ritmo de regeneração das araucárias é preocupante">
            <a:extLst>
              <a:ext uri="{FF2B5EF4-FFF2-40B4-BE49-F238E27FC236}">
                <a16:creationId xmlns:a16="http://schemas.microsoft.com/office/drawing/2014/main" id="{907962B1-CBB2-4F85-9733-6AB55D0E9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478342"/>
            <a:ext cx="8921041" cy="537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Uma imagem contendo Diagrama&#10;&#10;Descrição gerada automaticamente">
            <a:extLst>
              <a:ext uri="{FF2B5EF4-FFF2-40B4-BE49-F238E27FC236}">
                <a16:creationId xmlns:a16="http://schemas.microsoft.com/office/drawing/2014/main" id="{0FA0E7B0-1497-4F78-8ACF-3C6F0FBDA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" y="5929312"/>
            <a:ext cx="985801" cy="985801"/>
          </a:xfrm>
          <a:prstGeom prst="rect">
            <a:avLst/>
          </a:prstGeom>
        </p:spPr>
      </p:pic>
      <p:pic>
        <p:nvPicPr>
          <p:cNvPr id="8" name="Imagem 7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524DE649-28A6-4EF5-B188-AAE5BB089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" y="5106087"/>
            <a:ext cx="848685" cy="8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0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732</Words>
  <Application>Microsoft Office PowerPoint</Application>
  <PresentationFormat>Widescreen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Constantia</vt:lpstr>
      <vt:lpstr>Mufferaw</vt:lpstr>
      <vt:lpstr>Wingdings 2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Henrique Bezerra de Oliveira</dc:creator>
  <cp:lastModifiedBy>Carlos Henrique Bezerra de Oliveira</cp:lastModifiedBy>
  <cp:revision>10</cp:revision>
  <dcterms:created xsi:type="dcterms:W3CDTF">2021-01-05T12:53:48Z</dcterms:created>
  <dcterms:modified xsi:type="dcterms:W3CDTF">2021-01-05T13:45:35Z</dcterms:modified>
</cp:coreProperties>
</file>