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781045-C442-4572-B9DA-5E66A33C10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A968F2B-DB20-472A-AC98-1FB0EE9CAF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AFA9DC6-F026-4CC9-B22F-4625640EC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9F24B-4877-4D74-B480-5CC7E561B2FF}" type="datetimeFigureOut">
              <a:rPr lang="pt-BR" smtClean="0"/>
              <a:t>22/12/2020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F0516D3-53B1-4C37-8AD3-BA35A23BD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32F36B3-5331-4ACC-BCA3-F2D3290F0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0FD16-9915-472B-9012-EFD30723EC6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275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A57C01-599A-40F1-9DF3-9E1486A46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40D4B2A-3CFE-4E80-917D-72208F49AA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0F57730-5FAA-49AF-9F94-88FC1A90E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9F24B-4877-4D74-B480-5CC7E561B2FF}" type="datetimeFigureOut">
              <a:rPr lang="pt-BR" smtClean="0"/>
              <a:t>22/12/2020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7C15026-6B47-41BF-9A00-668B6E91F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78DD9A3-2FF6-4985-B2CC-AB0625015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0FD16-9915-472B-9012-EFD30723EC6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4552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306486D-688D-4768-B6A1-643C8B7FE5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B152DA2-1E8F-4361-A9F3-E642403DF3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594EEA4-9430-41A0-B6C7-6FE637265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9F24B-4877-4D74-B480-5CC7E561B2FF}" type="datetimeFigureOut">
              <a:rPr lang="pt-BR" smtClean="0"/>
              <a:t>22/12/2020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A0B9C6A-F4DA-416E-926D-0999061F1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6C1039A-5152-4AB9-AD28-02A2C4FE3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0FD16-9915-472B-9012-EFD30723EC6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7566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61AA7F-6369-4EF6-A182-EDAAB1ED6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07CE30F-3B28-419B-9048-AA5BEE72B2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1775D69-78D5-4A6E-B3C0-9DA52C219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9F24B-4877-4D74-B480-5CC7E561B2FF}" type="datetimeFigureOut">
              <a:rPr lang="pt-BR" smtClean="0"/>
              <a:t>22/12/2020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CB2CD20-8FC9-4CB6-9390-C392700BB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94F4722-08F4-4B21-9DCB-92E966943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0FD16-9915-472B-9012-EFD30723EC6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4189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26F294-6FA5-445D-A135-E310CCFAF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A5EE19A-4F66-4C6B-B614-1D8B5BA3AA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2A95AF2-8C43-40A2-BD5C-D1BC3D5FF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9F24B-4877-4D74-B480-5CC7E561B2FF}" type="datetimeFigureOut">
              <a:rPr lang="pt-BR" smtClean="0"/>
              <a:t>22/12/2020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DC2B2E0-5F16-4DEC-B1D9-496AA06FA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CE6CE33-8FAE-4BDB-AF16-D58328746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0FD16-9915-472B-9012-EFD30723EC6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8199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4CAAC8-FC73-4EB7-920F-0D9D98BB0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CDF8326-D802-4741-B568-CBC0ECB360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BAC2AAA-6595-491A-84F8-12DD2E643A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C0F3E48-2D03-4B27-AFC6-C9BE5535D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9F24B-4877-4D74-B480-5CC7E561B2FF}" type="datetimeFigureOut">
              <a:rPr lang="pt-BR" smtClean="0"/>
              <a:t>22/12/2020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FBE3816-9A14-41FE-AE6C-B9A237CAA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6BA6FB3-FD6C-43CE-88A5-9D797EE46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0FD16-9915-472B-9012-EFD30723EC6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6532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8EBEF5-C005-4964-A80D-F987A1C50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FDDE147-539E-4151-BC5A-ABE29D18F2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D12DEAC-CCE2-4256-BA80-808BEA76DB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22164FF3-DFFB-4A1B-88F6-C5DEA986AA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FC39C1EA-3B2D-416D-AADB-44CA74F943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BC2CFF4-B1B2-43ED-8D63-D903AED8E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9F24B-4877-4D74-B480-5CC7E561B2FF}" type="datetimeFigureOut">
              <a:rPr lang="pt-BR" smtClean="0"/>
              <a:t>22/12/2020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2432E418-17C5-4455-9269-24AB46CA0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1297A3C9-8607-42A0-8073-C6587116C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0FD16-9915-472B-9012-EFD30723EC6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3863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35DBF3-2139-4C63-9581-AB006CEF3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FBE5A145-15E5-4353-BE8F-2376158C6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9F24B-4877-4D74-B480-5CC7E561B2FF}" type="datetimeFigureOut">
              <a:rPr lang="pt-BR" smtClean="0"/>
              <a:t>22/12/2020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1E77C9C-E3EE-480B-9F9B-AD8357597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A1482FC9-2A52-4007-8048-F0DF4A158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0FD16-9915-472B-9012-EFD30723EC6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3173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AD1D247-86BB-451A-B720-C18A6BE2B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9F24B-4877-4D74-B480-5CC7E561B2FF}" type="datetimeFigureOut">
              <a:rPr lang="pt-BR" smtClean="0"/>
              <a:t>22/12/2020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780003F1-072C-4912-B989-6EEED85EF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A941ABE-3AA5-401C-AA3A-E2DE7505C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0FD16-9915-472B-9012-EFD30723EC6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8518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FC30BE-613F-4E22-950E-735A25083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70829B8-8422-47FC-BA75-435F520979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E195D21-9A4F-4BEB-ABE9-378F19ECCD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9689B92-0639-45F0-B27F-2FD50AB41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9F24B-4877-4D74-B480-5CC7E561B2FF}" type="datetimeFigureOut">
              <a:rPr lang="pt-BR" smtClean="0"/>
              <a:t>22/12/2020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069F2D6-01C2-4507-B8D9-9278F13AC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C4E3ED2-49CE-48EE-82CA-D643CBE4F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0FD16-9915-472B-9012-EFD30723EC6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4732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4E7D27-BD27-447F-8E15-F3E404BE9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E46862F3-EEDA-4058-BBB2-E5A4D546CD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DC06A73-C190-4467-8AC3-3D51B36C97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3DF6926-4EB2-4755-A938-96ECC49A4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9F24B-4877-4D74-B480-5CC7E561B2FF}" type="datetimeFigureOut">
              <a:rPr lang="pt-BR" smtClean="0"/>
              <a:t>22/12/2020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9EC734C-2F4F-41F6-9B76-FE91AC5DA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8E882A5-29CA-4D06-8175-B579EA96C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0FD16-9915-472B-9012-EFD30723EC6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6442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31CA5641-4173-4FBE-B481-9CC66A353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44A2B58-01E7-4BD8-A921-C68A685669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DF7A8DA-5820-4B4B-B04F-0FD3784688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59F24B-4877-4D74-B480-5CC7E561B2FF}" type="datetimeFigureOut">
              <a:rPr lang="pt-BR" smtClean="0"/>
              <a:t>22/12/2020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978264-69B9-471E-9029-3DECD35B50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650A8E6-D116-4BDC-A307-49F1852586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70FD16-9915-472B-9012-EFD30723EC6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9701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>
            <a:extLst>
              <a:ext uri="{FF2B5EF4-FFF2-40B4-BE49-F238E27FC236}">
                <a16:creationId xmlns:a16="http://schemas.microsoft.com/office/drawing/2014/main" id="{9605DB1B-E703-4538-9CEB-0A229E83E74D}"/>
              </a:ext>
            </a:extLst>
          </p:cNvPr>
          <p:cNvSpPr/>
          <p:nvPr/>
        </p:nvSpPr>
        <p:spPr>
          <a:xfrm>
            <a:off x="0" y="928688"/>
            <a:ext cx="2071688" cy="59293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BF31D3FA-493A-41BF-8160-3AD1A587B9B0}"/>
              </a:ext>
            </a:extLst>
          </p:cNvPr>
          <p:cNvSpPr/>
          <p:nvPr/>
        </p:nvSpPr>
        <p:spPr>
          <a:xfrm>
            <a:off x="0" y="0"/>
            <a:ext cx="12192000" cy="928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935F018-9744-445D-AA77-6821C4E833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48C8C3A-43E5-43FD-ACD9-75693A1386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CaixaDeTexto 13">
            <a:extLst>
              <a:ext uri="{FF2B5EF4-FFF2-40B4-BE49-F238E27FC236}">
                <a16:creationId xmlns:a16="http://schemas.microsoft.com/office/drawing/2014/main" id="{164ADA40-A431-40E1-AB8B-0EBC0AAEB1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28688"/>
            <a:ext cx="2071688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2400" b="1" dirty="0">
                <a:latin typeface="Mufferaw" pitchFamily="66" charset="0"/>
              </a:rPr>
              <a:t>Aula Programada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t-BR" altLang="pt-BR" sz="1400" b="1" dirty="0">
              <a:latin typeface="Mufferaw" pitchFamily="66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2400" b="1" dirty="0">
                <a:latin typeface="Mufferaw" pitchFamily="66" charset="0"/>
              </a:rPr>
              <a:t>ECOLOGIA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1400" dirty="0">
              <a:latin typeface="Mufferaw" pitchFamily="66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2000" dirty="0">
                <a:latin typeface="Mufferaw" pitchFamily="66" charset="0"/>
              </a:rPr>
              <a:t>Tema: </a:t>
            </a:r>
            <a:r>
              <a:rPr lang="pt-BR" altLang="pt-BR" sz="1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ufferaw" pitchFamily="66" charset="0"/>
              </a:rPr>
              <a:t>PRODUTIVIDADE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1800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7668614-A330-4151-884F-61B7C4FE6B52}"/>
              </a:ext>
            </a:extLst>
          </p:cNvPr>
          <p:cNvSpPr txBox="1"/>
          <p:nvPr/>
        </p:nvSpPr>
        <p:spPr>
          <a:xfrm>
            <a:off x="83344" y="0"/>
            <a:ext cx="12108656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PRODUTIVIDADE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latin typeface="+mn-lt"/>
            </a:endParaRPr>
          </a:p>
        </p:txBody>
      </p:sp>
      <p:pic>
        <p:nvPicPr>
          <p:cNvPr id="6" name="Imagem 5" descr="Uma imagem contendo Diagrama&#10;&#10;Descrição gerada automaticamente">
            <a:extLst>
              <a:ext uri="{FF2B5EF4-FFF2-40B4-BE49-F238E27FC236}">
                <a16:creationId xmlns:a16="http://schemas.microsoft.com/office/drawing/2014/main" id="{5D1AA4B7-230C-4F83-B44C-FE4344513E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44" y="5101419"/>
            <a:ext cx="2245262" cy="2245262"/>
          </a:xfrm>
          <a:prstGeom prst="rect">
            <a:avLst/>
          </a:prstGeom>
        </p:spPr>
      </p:pic>
      <p:pic>
        <p:nvPicPr>
          <p:cNvPr id="7" name="Imagem 6" descr="Uma imagem contendo objeto, relógio&#10;&#10;Descrição gerada automaticamente">
            <a:extLst>
              <a:ext uri="{FF2B5EF4-FFF2-40B4-BE49-F238E27FC236}">
                <a16:creationId xmlns:a16="http://schemas.microsoft.com/office/drawing/2014/main" id="{870244F2-BEDE-45CC-9C5F-659C958E2E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44" y="3429000"/>
            <a:ext cx="1905000" cy="1847850"/>
          </a:xfrm>
          <a:prstGeom prst="rect">
            <a:avLst/>
          </a:prstGeom>
        </p:spPr>
      </p:pic>
      <p:pic>
        <p:nvPicPr>
          <p:cNvPr id="1026" name="Picture 2" descr="Entenda o que é produtividade primária e sua importância | Fragmaq">
            <a:extLst>
              <a:ext uri="{FF2B5EF4-FFF2-40B4-BE49-F238E27FC236}">
                <a16:creationId xmlns:a16="http://schemas.microsoft.com/office/drawing/2014/main" id="{6DF6E55B-F6AF-47E6-B31B-9DFE44345B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1688" y="928986"/>
            <a:ext cx="10120312" cy="5929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9389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AB29DC5-28A4-4308-BC43-1ACBA61D12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353" y="1107996"/>
            <a:ext cx="11648049" cy="4351338"/>
          </a:xfrm>
        </p:spPr>
        <p:txBody>
          <a:bodyPr/>
          <a:lstStyle/>
          <a:p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CONCEITO</a:t>
            </a:r>
            <a:r>
              <a:rPr lang="pt-BR" dirty="0"/>
              <a:t>: taxa pela qual a energia é adicionada aos corpos dos organismos sob a forma de biomassa.</a:t>
            </a:r>
          </a:p>
          <a:p>
            <a:r>
              <a:rPr lang="pt-BR" b="1" dirty="0"/>
              <a:t>Biomassa: </a:t>
            </a:r>
            <a:r>
              <a:rPr lang="pt-BR" dirty="0"/>
              <a:t>quantidade de matéria que é armazenada nos corpos de um grupo de organismos. </a:t>
            </a:r>
          </a:p>
          <a:p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TIPOS</a:t>
            </a:r>
            <a:r>
              <a:rPr lang="pt-BR" dirty="0"/>
              <a:t>: bruta e líquida.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DF1048CA-AC89-4ECC-9334-86C7B07243DD}"/>
              </a:ext>
            </a:extLst>
          </p:cNvPr>
          <p:cNvSpPr/>
          <p:nvPr/>
        </p:nvSpPr>
        <p:spPr>
          <a:xfrm>
            <a:off x="0" y="0"/>
            <a:ext cx="12192000" cy="928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AC253151-0CD6-4F0D-9882-F3648BD37279}"/>
              </a:ext>
            </a:extLst>
          </p:cNvPr>
          <p:cNvSpPr txBox="1"/>
          <p:nvPr/>
        </p:nvSpPr>
        <p:spPr>
          <a:xfrm>
            <a:off x="83344" y="0"/>
            <a:ext cx="12108656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 algn="ctr">
              <a:defRPr/>
            </a:pPr>
            <a:r>
              <a:rPr lang="pt-BR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PRODUTIVIDADE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0240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DF1048CA-AC89-4ECC-9334-86C7B07243DD}"/>
              </a:ext>
            </a:extLst>
          </p:cNvPr>
          <p:cNvSpPr/>
          <p:nvPr/>
        </p:nvSpPr>
        <p:spPr>
          <a:xfrm>
            <a:off x="0" y="0"/>
            <a:ext cx="12192000" cy="928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AC253151-0CD6-4F0D-9882-F3648BD37279}"/>
              </a:ext>
            </a:extLst>
          </p:cNvPr>
          <p:cNvSpPr txBox="1"/>
          <p:nvPr/>
        </p:nvSpPr>
        <p:spPr>
          <a:xfrm>
            <a:off x="83344" y="0"/>
            <a:ext cx="12108656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 algn="ctr">
              <a:defRPr/>
            </a:pPr>
            <a:r>
              <a:rPr lang="pt-BR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PRODUTIVIDADE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latin typeface="+mn-lt"/>
            </a:endParaRP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DCBB8C55-009D-4F96-97A0-B22B584183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3376" y="1107996"/>
            <a:ext cx="7188592" cy="5512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4419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AB29DC5-28A4-4308-BC43-1ACBA61D12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3628" y="1107996"/>
            <a:ext cx="11597640" cy="4351338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CONCEITO</a:t>
            </a:r>
            <a:r>
              <a:rPr lang="pt-BR" dirty="0"/>
              <a:t>: produtividade dos produtores primários de um ecossistema.</a:t>
            </a:r>
          </a:p>
          <a:p>
            <a:pPr algn="just"/>
            <a:r>
              <a:rPr lang="pt-BR" b="1" dirty="0"/>
              <a:t>Produtividade primária bruta</a:t>
            </a:r>
            <a:r>
              <a:rPr lang="pt-BR" dirty="0"/>
              <a:t> ou </a:t>
            </a:r>
            <a:r>
              <a:rPr lang="pt-BR" b="1" dirty="0"/>
              <a:t>PPB</a:t>
            </a:r>
            <a:r>
              <a:rPr lang="pt-BR" dirty="0"/>
              <a:t>, é a taxa pela qual a energia solar é capturada em moléculas de açúcar durante a fotossíntese (energia capturada por unidade de área por unidade de tempo). Produtores como as plantas utilizam parte desta energia para respiração celular/metabolismo e parte para o crescimento (construção de tecidos).</a:t>
            </a:r>
          </a:p>
          <a:p>
            <a:pPr algn="just"/>
            <a:r>
              <a:rPr lang="pt-BR" b="1" dirty="0"/>
              <a:t>Produtividade primária líquida</a:t>
            </a:r>
            <a:r>
              <a:rPr lang="pt-BR" dirty="0"/>
              <a:t> ou </a:t>
            </a:r>
            <a:r>
              <a:rPr lang="pt-BR" b="1" dirty="0"/>
              <a:t>PPL</a:t>
            </a:r>
            <a:r>
              <a:rPr lang="pt-BR" dirty="0"/>
              <a:t>, é produtividade primária bruta menos a taxa de perda de energia para o metabolismo e manutenção. Em outras palavras, é a taxa à qual a energia é armazenada como biomassa por plantas ou outros produtores primários e disponibilizada aos consumidores no ecossistema.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DF1048CA-AC89-4ECC-9334-86C7B07243DD}"/>
              </a:ext>
            </a:extLst>
          </p:cNvPr>
          <p:cNvSpPr/>
          <p:nvPr/>
        </p:nvSpPr>
        <p:spPr>
          <a:xfrm>
            <a:off x="0" y="0"/>
            <a:ext cx="12192000" cy="928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AC253151-0CD6-4F0D-9882-F3648BD37279}"/>
              </a:ext>
            </a:extLst>
          </p:cNvPr>
          <p:cNvSpPr txBox="1"/>
          <p:nvPr/>
        </p:nvSpPr>
        <p:spPr>
          <a:xfrm>
            <a:off x="83344" y="0"/>
            <a:ext cx="12108656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 algn="ctr">
              <a:defRPr/>
            </a:pPr>
            <a:r>
              <a:rPr lang="pt-BR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PRODUTIVIDADE PRIMÁRIA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latin typeface="+mn-lt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C9FB18F2-80BF-4CE4-A26F-2F5450769E3B}"/>
              </a:ext>
            </a:extLst>
          </p:cNvPr>
          <p:cNvSpPr/>
          <p:nvPr/>
        </p:nvSpPr>
        <p:spPr>
          <a:xfrm>
            <a:off x="3418450" y="4872841"/>
            <a:ext cx="848281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b="0" i="0" dirty="0">
                <a:solidFill>
                  <a:srgbClr val="FF0000"/>
                </a:solidFill>
                <a:effectLst/>
                <a:latin typeface="Lato"/>
              </a:rPr>
              <a:t>A produtividade primária líquida varia entre ecossistemas e depende de muitos fatores. Estes incluem a entrada de energia solar, níveis de temperatura e umidade, níveis de dióxido de carbono, disponibilidade de nutrientes e interações da comunidade (por exemplo, pastagem por herbívoros). Esses fatores afetam a quantidade de fotossintetizantes presentes para capturar a energia da luz e o quão eficientes são em executar sua função.</a:t>
            </a:r>
            <a:endParaRPr lang="pt-B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6648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AB29DC5-28A4-4308-BC43-1ACBA61D12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424" y="1107996"/>
            <a:ext cx="11274083" cy="4351338"/>
          </a:xfrm>
        </p:spPr>
        <p:txBody>
          <a:bodyPr>
            <a:normAutofit fontScale="92500"/>
          </a:bodyPr>
          <a:lstStyle/>
          <a:p>
            <a:pPr algn="just"/>
            <a:r>
              <a:rPr lang="pt-BR" dirty="0"/>
              <a:t>Em média, apenas cerca de 10% da energia armazenada como biomassa em um nível trófico (por exemplo, os produtores primários) será armazenada como biomassa no próximo nível trófico (por exemplo, os consumidores primários).</a:t>
            </a:r>
          </a:p>
          <a:p>
            <a:pPr algn="just"/>
            <a:r>
              <a:rPr lang="pt-BR" dirty="0"/>
              <a:t>Exemplos: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dirty="0"/>
              <a:t>Produtores primários, tais como plantas e algas: 7618 kcal/m2/ano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dirty="0"/>
              <a:t>Consumidores primários, tais como caramujos e larvas de insetos: 1103 kcal/m2/ano.</a:t>
            </a:r>
          </a:p>
          <a:p>
            <a:pPr algn="just" fontAlgn="base">
              <a:buFont typeface="Wingdings" panose="05000000000000000000" pitchFamily="2" charset="2"/>
              <a:buChar char="ü"/>
            </a:pPr>
            <a:r>
              <a:rPr lang="pt-BR" dirty="0"/>
              <a:t>Consumidores secundários, tais como peixes e insetos grandes: 111 kcal/m2/ano</a:t>
            </a:r>
          </a:p>
          <a:p>
            <a:pPr algn="just" fontAlgn="base">
              <a:buFont typeface="Wingdings" panose="05000000000000000000" pitchFamily="2" charset="2"/>
              <a:buChar char="ü"/>
            </a:pPr>
            <a:r>
              <a:rPr lang="pt-BR" dirty="0"/>
              <a:t>Consumidores terciários, tais como grandes peixes e cobras: 555 kcal/m2/ano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pt-BR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DF1048CA-AC89-4ECC-9334-86C7B07243DD}"/>
              </a:ext>
            </a:extLst>
          </p:cNvPr>
          <p:cNvSpPr/>
          <p:nvPr/>
        </p:nvSpPr>
        <p:spPr>
          <a:xfrm>
            <a:off x="0" y="0"/>
            <a:ext cx="12192000" cy="928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AC253151-0CD6-4F0D-9882-F3648BD37279}"/>
              </a:ext>
            </a:extLst>
          </p:cNvPr>
          <p:cNvSpPr txBox="1"/>
          <p:nvPr/>
        </p:nvSpPr>
        <p:spPr>
          <a:xfrm>
            <a:off x="83344" y="0"/>
            <a:ext cx="12108656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 algn="ctr">
              <a:defRPr/>
            </a:pPr>
            <a:r>
              <a:rPr lang="pt-BR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EFICIÊNCIA NA PRODUTIVIDADE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3399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>
            <a:extLst>
              <a:ext uri="{FF2B5EF4-FFF2-40B4-BE49-F238E27FC236}">
                <a16:creationId xmlns:a16="http://schemas.microsoft.com/office/drawing/2014/main" id="{EA5DF466-AABD-40A6-A47B-8180C53155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5724" y="82937"/>
            <a:ext cx="8226743" cy="2501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>
            <a:extLst>
              <a:ext uri="{FF2B5EF4-FFF2-40B4-BE49-F238E27FC236}">
                <a16:creationId xmlns:a16="http://schemas.microsoft.com/office/drawing/2014/main" id="{ACF6E869-D26E-4FA9-A28C-C3A79DA72C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0070" y="2584682"/>
            <a:ext cx="6651160" cy="1990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>
            <a:extLst>
              <a:ext uri="{FF2B5EF4-FFF2-40B4-BE49-F238E27FC236}">
                <a16:creationId xmlns:a16="http://schemas.microsoft.com/office/drawing/2014/main" id="{47B17E17-82A8-4162-8364-F6DE736EC1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0070" y="4681537"/>
            <a:ext cx="6651160" cy="1984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tângulo 8">
            <a:extLst>
              <a:ext uri="{FF2B5EF4-FFF2-40B4-BE49-F238E27FC236}">
                <a16:creationId xmlns:a16="http://schemas.microsoft.com/office/drawing/2014/main" id="{4F93F3AD-95B9-4F5B-A78E-37C3AA49BFEE}"/>
              </a:ext>
            </a:extLst>
          </p:cNvPr>
          <p:cNvSpPr/>
          <p:nvPr/>
        </p:nvSpPr>
        <p:spPr>
          <a:xfrm rot="16200000">
            <a:off x="-2931831" y="2964656"/>
            <a:ext cx="6858000" cy="928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9004CF4B-5863-46C0-B80B-835DDE0014B9}"/>
              </a:ext>
            </a:extLst>
          </p:cNvPr>
          <p:cNvSpPr txBox="1"/>
          <p:nvPr/>
        </p:nvSpPr>
        <p:spPr>
          <a:xfrm rot="16200000">
            <a:off x="-2737164" y="2905781"/>
            <a:ext cx="6858002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 algn="ctr">
              <a:defRPr/>
            </a:pPr>
            <a:r>
              <a:rPr lang="pt-BR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PRODUTIVIDADE - pirâmides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535300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357</Words>
  <Application>Microsoft Office PowerPoint</Application>
  <PresentationFormat>Widescreen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Lato</vt:lpstr>
      <vt:lpstr>Mufferaw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Carlos Henrique Bezerra de Oliveira</dc:creator>
  <cp:lastModifiedBy>Carlos Henrique Bezerra de Oliveira</cp:lastModifiedBy>
  <cp:revision>5</cp:revision>
  <dcterms:created xsi:type="dcterms:W3CDTF">2020-12-22T13:05:53Z</dcterms:created>
  <dcterms:modified xsi:type="dcterms:W3CDTF">2020-12-22T13:43:36Z</dcterms:modified>
</cp:coreProperties>
</file>