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CF82C5-029B-45C8-95B2-70C6B3680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D53490-1F2D-4DF9-A3B1-D99651B89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3A01F6-F594-49CD-B0F6-A4946614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10D71F-F308-40F8-BBA4-129CA700B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5FC8E2-505C-4E83-BEA5-45AB3AF5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93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A0CC55-865C-461D-80E9-95044272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0759A7-279B-46EE-BE5C-65B6317F2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FDE7D5-AFBC-4BAD-9DA0-8891828B0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4DEF11-CEAD-490D-A130-751A0DE95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80DEF0-8BBC-4D8F-905E-151F6AA4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816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44B320-CA91-479D-8FF5-C6BF0D254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D3FF9DC-BDD4-4023-9481-172D3F6B5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7BD268-D0C6-4A7F-8DA3-F266EC00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0CC8E5-5D1D-4D89-9F14-7A5B7FF1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750BBC-D6C6-4EC6-AC06-0C1484F0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66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8AB9AF-037A-4AF7-8F94-522011181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389711-6C42-449A-A8A1-E2C6141E5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BBFC35-006A-48B5-9853-38683C74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A3C077-F073-4813-8C03-B6F2E838D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1D6510-F153-4F9A-85AC-F2EB5BCB5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73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BF244-324D-4184-9683-382332E3F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C00645-5409-40E7-B7B9-F3DE9F674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9BC52D-6790-441B-9C75-6A4AB8BD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3C9271-01DB-4ADE-9FEB-86AE0D7E6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2744BA-EE60-42A7-899B-AFEB8660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40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C2045-DFC9-4172-BB79-00208C94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3F8D4D-2AFC-4051-A942-4F9C9A562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A9E5C4-E9B7-474F-ABAB-E968E5DE0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47AB76-185F-49F3-994B-9D0E8674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4590276-9486-4F96-9093-0C470A3B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729CBA-3735-4EBE-A210-58A79A187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66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AA057-44C2-4227-A830-C11764605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F97CE-0A1B-4E90-9CF2-EF12B676D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1A25EC6-E80C-4B70-A405-8D0649EB5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34B131C-AEAA-4664-B824-14E246417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6AB306B-CC9A-4DA7-87CA-30E5A1F82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28AA18-F10F-4A0D-9801-03284702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624F7F6-B111-4D3E-9DC9-F55F4637C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40BEAAE-D7B2-4195-B766-24581DBE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55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90DA8-AFAD-444F-8EC3-5E783DB15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5C9E34A-F5AB-4597-B249-728ABE08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3BD903-579E-4BD6-BFE2-34560095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896BB4C-2F34-4817-9E41-A9EDB94F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32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98DFA2-869F-4B90-A22D-ABB521487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3B4F03-1022-4A6C-BF0A-A4F215528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A3413A8-672E-434F-A8A9-31ABD026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54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443AF-D287-4F62-9FA4-96D8E1A3F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0CFD07-946B-4CC6-80A2-D3BBC6EE1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8159D44-AF3B-4C71-9F0E-73E3B3661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630AE1D-DE6C-4B7E-874C-110636CA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CD1DE1-0216-4819-8A00-77474C3D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1590FE-D6A5-4F98-914D-24015E93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24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FD513-9273-4A0B-AD27-E730A7C84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60FB2BD-A7B9-4119-AE15-F21C78448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71B20E-8E1A-4320-80C8-A5C4F628C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6786ED-4145-49D1-85F7-61ABF0A72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F99700-8F44-48E7-9045-649DEEF8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A8DA32-1DDC-4018-86BC-70CD7F55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17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C53898-9A5A-40DB-A87B-BECF2522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66210A3-B70D-4022-9CF8-1AB0E5E82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8FEA92-6F6A-4BD7-B54B-946C721B3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D378E-1117-48CA-8385-E93815893EAA}" type="datetimeFigureOut">
              <a:rPr lang="pt-BR" smtClean="0"/>
              <a:t>16/12/2020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401FC4-6966-474C-91D1-1E28FAD5F5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C979C2-6C9B-4AC8-9D83-E3943DC47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162B-C769-4812-BD74-A4E294A886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76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3A686DC2-BE49-4A66-915D-96A7AB86E484}"/>
              </a:ext>
            </a:extLst>
          </p:cNvPr>
          <p:cNvSpPr/>
          <p:nvPr/>
        </p:nvSpPr>
        <p:spPr>
          <a:xfrm>
            <a:off x="0" y="928688"/>
            <a:ext cx="2071688" cy="5929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68881CE-FF8C-47E9-82C4-08E7E1C91E77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CaixaDeTexto 13">
            <a:extLst>
              <a:ext uri="{FF2B5EF4-FFF2-40B4-BE49-F238E27FC236}">
                <a16:creationId xmlns:a16="http://schemas.microsoft.com/office/drawing/2014/main" id="{407DCE50-7264-41B2-ACC1-5F9C6CC73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28688"/>
            <a:ext cx="2071688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Mufferaw" pitchFamily="66" charset="0"/>
              </a:rPr>
              <a:t>Aula Programada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400" b="1" dirty="0">
              <a:latin typeface="Mufferaw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Mufferaw" pitchFamily="66" charset="0"/>
              </a:rPr>
              <a:t>ECOLOGIA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Mufferaw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Mufferaw" pitchFamily="66" charset="0"/>
              </a:rPr>
              <a:t>Tema: </a:t>
            </a:r>
            <a:r>
              <a:rPr lang="pt-BR" altLang="pt-BR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fferaw" pitchFamily="66" charset="0"/>
              </a:rPr>
              <a:t>RECURSOS FLORESTAIS DO RIO GRANDE DO NORTE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5F535F-350D-4CFA-8B5F-1B90E1FB3685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RECURSOS FLORESTAIS DO RN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pic>
        <p:nvPicPr>
          <p:cNvPr id="7" name="Imagem 6" descr="Uma imagem contendo Diagrama&#10;&#10;Descrição gerada automaticamente">
            <a:extLst>
              <a:ext uri="{FF2B5EF4-FFF2-40B4-BE49-F238E27FC236}">
                <a16:creationId xmlns:a16="http://schemas.microsoft.com/office/drawing/2014/main" id="{FF30629D-6D49-4F88-A78C-1F7F96334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4" y="5101419"/>
            <a:ext cx="2245262" cy="2245262"/>
          </a:xfrm>
          <a:prstGeom prst="rect">
            <a:avLst/>
          </a:prstGeom>
        </p:spPr>
      </p:pic>
      <p:pic>
        <p:nvPicPr>
          <p:cNvPr id="9" name="Imagem 8" descr="Uma imagem contendo objeto, relógio&#10;&#10;Descrição gerada automaticamente">
            <a:extLst>
              <a:ext uri="{FF2B5EF4-FFF2-40B4-BE49-F238E27FC236}">
                <a16:creationId xmlns:a16="http://schemas.microsoft.com/office/drawing/2014/main" id="{1562491F-7FD2-43C4-8776-8ACDCD1B2A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4" y="3429000"/>
            <a:ext cx="1905000" cy="184785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C586787-B77A-4728-AF99-6CD7C3BDD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1225" y="1790700"/>
            <a:ext cx="9927432" cy="415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46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68881CE-FF8C-47E9-82C4-08E7E1C91E77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5F535F-350D-4CFA-8B5F-1B90E1FB3685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RECURSOS FLORESTAIS DO RN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E4923A4-95D2-46A5-AF56-E01C907B8CE4}"/>
              </a:ext>
            </a:extLst>
          </p:cNvPr>
          <p:cNvSpPr txBox="1"/>
          <p:nvPr/>
        </p:nvSpPr>
        <p:spPr>
          <a:xfrm>
            <a:off x="186618" y="1107996"/>
            <a:ext cx="1192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No Rio Grande do Norte, foram consideradas pelo IFN (Inventário Florestal Nacional), como florestas, as seguintes tipologias de vegetação natural</a:t>
            </a:r>
            <a:r>
              <a:rPr lang="pt-BR" dirty="0"/>
              <a:t>: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FE6D31D-48FA-437E-AC7E-9A8361EAC1FB}"/>
              </a:ext>
            </a:extLst>
          </p:cNvPr>
          <p:cNvSpPr txBox="1"/>
          <p:nvPr/>
        </p:nvSpPr>
        <p:spPr>
          <a:xfrm>
            <a:off x="186618" y="1938993"/>
            <a:ext cx="119220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Floresta Estacional Decidual</a:t>
            </a: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Floresta Estacional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Semidecidual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Savana-Estépica Arborizada (Caatinga)</a:t>
            </a: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Savana-Estépica Florestada (Caatinga)</a:t>
            </a: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Savana Arborizada (Cerrado)</a:t>
            </a: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Savana (Cerrado)</a:t>
            </a: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Manguezal</a:t>
            </a: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Palmeiral</a:t>
            </a:r>
          </a:p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Restinga Arbórea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4029C4E-A21F-43A7-9ACE-13A7C0659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574" y="2707916"/>
            <a:ext cx="5826082" cy="327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5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68881CE-FF8C-47E9-82C4-08E7E1C91E77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5F535F-350D-4CFA-8B5F-1B90E1FB3685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FLORESTAS NATURAIS DO RN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73BB2B-8DED-4A10-B7D3-580F67BFFF87}"/>
              </a:ext>
            </a:extLst>
          </p:cNvPr>
          <p:cNvSpPr txBox="1"/>
          <p:nvPr/>
        </p:nvSpPr>
        <p:spPr>
          <a:xfrm>
            <a:off x="186618" y="1107996"/>
            <a:ext cx="1192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 Savana-Estépica (Caatinga) é a tipologia predominante nas áreas classificadas como floresta, representando cerca de 91 % das áreas de florestas do estado (2 milhões de hectares).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5B929E0-F674-4573-905A-121F570C8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14" y="1859303"/>
            <a:ext cx="10119314" cy="499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4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68881CE-FF8C-47E9-82C4-08E7E1C91E77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5F535F-350D-4CFA-8B5F-1B90E1FB3685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FLORESTAS NATURAIS DO RN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73BB2B-8DED-4A10-B7D3-580F67BFFF87}"/>
              </a:ext>
            </a:extLst>
          </p:cNvPr>
          <p:cNvSpPr txBox="1"/>
          <p:nvPr/>
        </p:nvSpPr>
        <p:spPr>
          <a:xfrm>
            <a:off x="186618" y="1107996"/>
            <a:ext cx="11922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Distribuição dos biomas Caatinga e Mata Atlântica no estado do Rio Grande do Norte</a:t>
            </a:r>
            <a:r>
              <a:rPr lang="pt-BR" dirty="0"/>
              <a:t>.</a:t>
            </a:r>
            <a:endParaRPr lang="pt-BR" sz="2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9068311-BEA2-479F-BC66-5603E8255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978" y="1748969"/>
            <a:ext cx="10172217" cy="485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09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68881CE-FF8C-47E9-82C4-08E7E1C91E77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5F535F-350D-4CFA-8B5F-1B90E1FB3685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FLORESTAS NATURAIS POR MICRORREGIÃO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73BB2B-8DED-4A10-B7D3-580F67BFFF87}"/>
              </a:ext>
            </a:extLst>
          </p:cNvPr>
          <p:cNvSpPr txBox="1"/>
          <p:nvPr/>
        </p:nvSpPr>
        <p:spPr>
          <a:xfrm>
            <a:off x="186619" y="1107996"/>
            <a:ext cx="35975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As microrregiões da Serra da Santana (maior área coberta por florestas no estado (59%), Angicos, Chapada do Apodi, Macau e Umarizal destacam-se pelas maiores proporções de seus territórios cobertos por florestas, enquanto as microrregiões do Agreste Potiguar e </a:t>
            </a:r>
            <a:r>
              <a:rPr lang="pt-BR" sz="2400" dirty="0" err="1"/>
              <a:t>Macaiba</a:t>
            </a:r>
            <a:r>
              <a:rPr lang="pt-BR" sz="2400" dirty="0"/>
              <a:t> são as que apresentam as menores coberturas florestais (10% e 14%, respectivamente).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A4CF636-7C95-4898-AFE9-BC2A75FBE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0356" y="928688"/>
            <a:ext cx="8441644" cy="539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87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68881CE-FF8C-47E9-82C4-08E7E1C91E77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5F535F-350D-4CFA-8B5F-1B90E1FB3685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FLORESTAS NATURAIS POR MICRORREGIÃO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3FD525B-6448-4677-A577-C35FE1EC1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740" y="1046910"/>
            <a:ext cx="8957269" cy="579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0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68881CE-FF8C-47E9-82C4-08E7E1C91E77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05F535F-350D-4CFA-8B5F-1B90E1FB3685}"/>
              </a:ext>
            </a:extLst>
          </p:cNvPr>
          <p:cNvSpPr txBox="1"/>
          <p:nvPr/>
        </p:nvSpPr>
        <p:spPr>
          <a:xfrm>
            <a:off x="83344" y="0"/>
            <a:ext cx="121086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FLORESTAS NATURAIS POR MUNICÍPIOS</a:t>
            </a:r>
            <a:endParaRPr lang="pt-BR" dirty="0">
              <a:latin typeface="+mn-lt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9E8755B-234E-43C6-A91A-77718F58FB10}"/>
              </a:ext>
            </a:extLst>
          </p:cNvPr>
          <p:cNvSpPr/>
          <p:nvPr/>
        </p:nvSpPr>
        <p:spPr>
          <a:xfrm>
            <a:off x="8102990" y="1119110"/>
            <a:ext cx="37279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MinionPro-Regular"/>
              </a:rPr>
              <a:t>Os municípios Coronel Ezequiel e João Dias destacam-se pelas maiores proporções de seus territórios cobertos por florestas (acima de 80%). Do total de 167 municípios, 55 apresentam cobertura florestal de 80% a 50%. E 28 municípios apresentam baixa cobertura florestal, com menos de 10% de seus territórios cobertos por florestas.</a:t>
            </a:r>
            <a:endParaRPr lang="pt-BR" sz="2400" dirty="0"/>
          </a:p>
        </p:txBody>
      </p:sp>
      <p:graphicFrame>
        <p:nvGraphicFramePr>
          <p:cNvPr id="5" name="Tabela 6">
            <a:extLst>
              <a:ext uri="{FF2B5EF4-FFF2-40B4-BE49-F238E27FC236}">
                <a16:creationId xmlns:a16="http://schemas.microsoft.com/office/drawing/2014/main" id="{F2F468E6-A948-4D6C-BD37-6E43E032D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142200"/>
              </p:ext>
            </p:extLst>
          </p:nvPr>
        </p:nvGraphicFramePr>
        <p:xfrm>
          <a:off x="0" y="928688"/>
          <a:ext cx="8102988" cy="5184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006">
                  <a:extLst>
                    <a:ext uri="{9D8B030D-6E8A-4147-A177-3AD203B41FA5}">
                      <a16:colId xmlns:a16="http://schemas.microsoft.com/office/drawing/2014/main" val="2164689529"/>
                    </a:ext>
                  </a:extLst>
                </a:gridCol>
                <a:gridCol w="1662488">
                  <a:extLst>
                    <a:ext uri="{9D8B030D-6E8A-4147-A177-3AD203B41FA5}">
                      <a16:colId xmlns:a16="http://schemas.microsoft.com/office/drawing/2014/main" val="2963421901"/>
                    </a:ext>
                  </a:extLst>
                </a:gridCol>
                <a:gridCol w="2025747">
                  <a:extLst>
                    <a:ext uri="{9D8B030D-6E8A-4147-A177-3AD203B41FA5}">
                      <a16:colId xmlns:a16="http://schemas.microsoft.com/office/drawing/2014/main" val="3586004952"/>
                    </a:ext>
                  </a:extLst>
                </a:gridCol>
                <a:gridCol w="2025747">
                  <a:extLst>
                    <a:ext uri="{9D8B030D-6E8A-4147-A177-3AD203B41FA5}">
                      <a16:colId xmlns:a16="http://schemas.microsoft.com/office/drawing/2014/main" val="1825179538"/>
                    </a:ext>
                  </a:extLst>
                </a:gridCol>
              </a:tblGrid>
              <a:tr h="949269"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Município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Área total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Área de florestas</a:t>
                      </a:r>
                    </a:p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naturais</a:t>
                      </a:r>
                    </a:p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de florestas</a:t>
                      </a:r>
                    </a:p>
                    <a:p>
                      <a:pPr algn="ctr"/>
                      <a:r>
                        <a:rPr lang="pt-BR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naturais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5525591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São Tomé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86.373,16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60.550,98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9787098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Ruy Barbosa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12.556,08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3.412,16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5275208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Ielmo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Marinho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31.234,15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8.438,57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3820864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Riachuelo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333288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Barcelona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15.220,97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249166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São Pedro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19.525,09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2069438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Lagoa de Velhos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0193719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Santa Maria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5780266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Bom Jesus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9895098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Senador Elói de Souza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16.809,24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8200342"/>
                  </a:ext>
                </a:extLst>
              </a:tr>
              <a:tr h="3849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São Paulo do Potengi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2731704"/>
                  </a:ext>
                </a:extLst>
              </a:tr>
            </a:tbl>
          </a:graphicData>
        </a:graphic>
      </p:graphicFrame>
      <p:pic>
        <p:nvPicPr>
          <p:cNvPr id="8" name="Gráfico 7" descr="Lanterna">
            <a:extLst>
              <a:ext uri="{FF2B5EF4-FFF2-40B4-BE49-F238E27FC236}">
                <a16:creationId xmlns:a16="http://schemas.microsoft.com/office/drawing/2014/main" id="{47FC199A-F1E2-4BAF-97AF-8EB12B17C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73460" y="5700712"/>
            <a:ext cx="457200" cy="4572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3C91B7D-4CFF-4722-9EA6-94B3706873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237" y="2251161"/>
            <a:ext cx="361423" cy="457200"/>
          </a:xfrm>
          <a:prstGeom prst="rect">
            <a:avLst/>
          </a:prstGeom>
        </p:spPr>
      </p:pic>
      <p:pic>
        <p:nvPicPr>
          <p:cNvPr id="12" name="Imagem 11" descr="Logotipo&#10;&#10;Descrição gerada automaticamente">
            <a:extLst>
              <a:ext uri="{FF2B5EF4-FFF2-40B4-BE49-F238E27FC236}">
                <a16:creationId xmlns:a16="http://schemas.microsoft.com/office/drawing/2014/main" id="{DCD229A7-F4EE-45C6-BC04-D414BAA306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55" y="1822473"/>
            <a:ext cx="361423" cy="42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5132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349</Words>
  <Application>Microsoft Office PowerPoint</Application>
  <PresentationFormat>Widescreen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MinionPro-Regular</vt:lpstr>
      <vt:lpstr>Mufferaw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Henrique Bezerra de Oliveira</dc:creator>
  <cp:lastModifiedBy>Carlos Henrique Bezerra de Oliveira</cp:lastModifiedBy>
  <cp:revision>11</cp:revision>
  <dcterms:created xsi:type="dcterms:W3CDTF">2020-12-16T13:38:43Z</dcterms:created>
  <dcterms:modified xsi:type="dcterms:W3CDTF">2020-12-16T14:30:15Z</dcterms:modified>
</cp:coreProperties>
</file>