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CF82C5-029B-45C8-95B2-70C6B3680F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6D53490-1F2D-4DF9-A3B1-D99651B89C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3A01F6-F594-49CD-B0F6-A49466141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A10D71F-F308-40F8-BBA4-129CA700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5FC8E2-505C-4E83-BEA5-45AB3AF5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939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A0CC55-865C-461D-80E9-95044272C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A0759A7-279B-46EE-BE5C-65B6317F20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BFDE7D5-AFBC-4BAD-9DA0-8891828B0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14DEF11-CEAD-490D-A130-751A0DE95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80DEF0-8BBC-4D8F-905E-151F6AA4F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5816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B44B320-CA91-479D-8FF5-C6BF0D2549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D3FF9DC-BDD4-4023-9481-172D3F6B5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7BD268-D0C6-4A7F-8DA3-F266EC003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0CC8E5-5D1D-4D89-9F14-7A5B7FF1B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0750BBC-D6C6-4EC6-AC06-0C1484F0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066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8AB9AF-037A-4AF7-8F94-522011181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3389711-6C42-449A-A8A1-E2C6141E5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BBFC35-006A-48B5-9853-38683C747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7A3C077-F073-4813-8C03-B6F2E838D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F1D6510-F153-4F9A-85AC-F2EB5BCB5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573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1BF244-324D-4184-9683-382332E3F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3C00645-5409-40E7-B7B9-F3DE9F674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99BC52D-6790-441B-9C75-6A4AB8BD0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C3C9271-01DB-4ADE-9FEB-86AE0D7E6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E2744BA-EE60-42A7-899B-AFEB86603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240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5C2045-DFC9-4172-BB79-00208C9492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F3F8D4D-2AFC-4051-A942-4F9C9A562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7A9E5C4-E9B7-474F-ABAB-E968E5DE0C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47AB76-185F-49F3-994B-9D0E8674D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4590276-9486-4F96-9093-0C470A3B2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5729CBA-3735-4EBE-A210-58A79A187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40666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6AA057-44C2-4227-A830-C1176460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E2F97CE-0A1B-4E90-9CF2-EF12B676D1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1A25EC6-E80C-4B70-A405-8D0649EB5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34B131C-AEAA-4664-B824-14E246417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6AB306B-CC9A-4DA7-87CA-30E5A1F820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828AA18-F10F-4A0D-9801-032847028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624F7F6-B111-4D3E-9DC9-F55F4637C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40BEAAE-D7B2-4195-B766-24581DBE4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4554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90DA8-AFAD-444F-8EC3-5E783DB15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5C9E34A-F5AB-4597-B249-728ABE08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03BD903-579E-4BD6-BFE2-345600959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896BB4C-2F34-4817-9E41-A9EDB94FF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7326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798DFA2-869F-4B90-A22D-ABB521487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B3B4F03-1022-4A6C-BF0A-A4F21552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A3413A8-672E-434F-A8A9-31ABD0263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546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443AF-D287-4F62-9FA4-96D8E1A3F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0CFD07-946B-4CC6-80A2-D3BBC6EE15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8159D44-AF3B-4C71-9F0E-73E3B36610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630AE1D-DE6C-4B7E-874C-110636CAE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DCD1DE1-0216-4819-8A00-77474C3DB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31590FE-D6A5-4F98-914D-24015E931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024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0FD513-9273-4A0B-AD27-E730A7C84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60FB2BD-A7B9-4119-AE15-F21C784487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A71B20E-8E1A-4320-80C8-A5C4F628C6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B6786ED-4145-49D1-85F7-61ABF0A72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F99700-8F44-48E7-9045-649DEEF8F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A8DA32-1DDC-4018-86BC-70CD7F55A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179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C53898-9A5A-40DB-A87B-BECF25224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66210A3-B70D-4022-9CF8-1AB0E5E825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08FEA92-6F6A-4BD7-B54B-946C721B3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D378E-1117-48CA-8385-E93815893EAA}" type="datetimeFigureOut">
              <a:rPr lang="pt-BR" smtClean="0"/>
              <a:t>16/12/2020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401FC4-6966-474C-91D1-1E28FAD5F5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EC979C2-6C9B-4AC8-9D83-E3943DC470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D162B-C769-4812-BD74-A4E294A886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676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>
            <a:extLst>
              <a:ext uri="{FF2B5EF4-FFF2-40B4-BE49-F238E27FC236}">
                <a16:creationId xmlns:a16="http://schemas.microsoft.com/office/drawing/2014/main" id="{3A686DC2-BE49-4A66-915D-96A7AB86E484}"/>
              </a:ext>
            </a:extLst>
          </p:cNvPr>
          <p:cNvSpPr/>
          <p:nvPr/>
        </p:nvSpPr>
        <p:spPr>
          <a:xfrm>
            <a:off x="0" y="928688"/>
            <a:ext cx="2071688" cy="5929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5" name="CaixaDeTexto 13">
            <a:extLst>
              <a:ext uri="{FF2B5EF4-FFF2-40B4-BE49-F238E27FC236}">
                <a16:creationId xmlns:a16="http://schemas.microsoft.com/office/drawing/2014/main" id="{407DCE50-7264-41B2-ACC1-5F9C6CC73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28688"/>
            <a:ext cx="2071688" cy="2769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Mufferaw" pitchFamily="66" charset="0"/>
              </a:rPr>
              <a:t>Aula Programada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pt-BR" altLang="pt-BR" sz="1400" b="1" dirty="0">
              <a:latin typeface="Mufferaw" pitchFamily="66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2400" b="1" dirty="0">
                <a:latin typeface="Mufferaw" pitchFamily="66" charset="0"/>
              </a:rPr>
              <a:t>ECOLOGIA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400" dirty="0">
              <a:latin typeface="Mufferaw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pt-BR" altLang="pt-BR" sz="2000" dirty="0">
                <a:latin typeface="Mufferaw" pitchFamily="66" charset="0"/>
              </a:rPr>
              <a:t>Tema: </a:t>
            </a:r>
            <a:r>
              <a:rPr lang="pt-BR" altLang="pt-BR" sz="1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ufferaw" pitchFamily="66" charset="0"/>
              </a:rPr>
              <a:t>RECURSOS FLORESTAIS DO RIO GRANDE DO NORTE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RECURSOS FLORESTAIS DO RN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pic>
        <p:nvPicPr>
          <p:cNvPr id="7" name="Imagem 6" descr="Uma imagem contendo Diagrama&#10;&#10;Descrição gerada automaticamente">
            <a:extLst>
              <a:ext uri="{FF2B5EF4-FFF2-40B4-BE49-F238E27FC236}">
                <a16:creationId xmlns:a16="http://schemas.microsoft.com/office/drawing/2014/main" id="{FF30629D-6D49-4F88-A78C-1F7F96334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4" y="5101419"/>
            <a:ext cx="2245262" cy="2245262"/>
          </a:xfrm>
          <a:prstGeom prst="rect">
            <a:avLst/>
          </a:prstGeom>
        </p:spPr>
      </p:pic>
      <p:pic>
        <p:nvPicPr>
          <p:cNvPr id="9" name="Imagem 8" descr="Uma imagem contendo objeto, relógio&#10;&#10;Descrição gerada automaticamente">
            <a:extLst>
              <a:ext uri="{FF2B5EF4-FFF2-40B4-BE49-F238E27FC236}">
                <a16:creationId xmlns:a16="http://schemas.microsoft.com/office/drawing/2014/main" id="{1562491F-7FD2-43C4-8776-8ACDCD1B2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44" y="3429000"/>
            <a:ext cx="1905000" cy="184785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0C586787-B77A-4728-AF99-6CD7C3BDD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81225" y="1790700"/>
            <a:ext cx="9927432" cy="415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146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RECURSOS FLORESTAIS DO RN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E4923A4-95D2-46A5-AF56-E01C907B8CE4}"/>
              </a:ext>
            </a:extLst>
          </p:cNvPr>
          <p:cNvSpPr txBox="1"/>
          <p:nvPr/>
        </p:nvSpPr>
        <p:spPr>
          <a:xfrm>
            <a:off x="186618" y="1107996"/>
            <a:ext cx="11922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No Rio Grande do Norte, foram consideradas pelo IFN (Inventário Florestal Nacional), como florestas, as seguintes tipologias de vegetação natural</a:t>
            </a:r>
            <a:r>
              <a:rPr lang="pt-BR" dirty="0"/>
              <a:t>: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2FE6D31D-48FA-437E-AC7E-9A8361EAC1FB}"/>
              </a:ext>
            </a:extLst>
          </p:cNvPr>
          <p:cNvSpPr txBox="1"/>
          <p:nvPr/>
        </p:nvSpPr>
        <p:spPr>
          <a:xfrm>
            <a:off x="186618" y="1938993"/>
            <a:ext cx="119220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Floresta Estacional Decidual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Floresta Estacional </a:t>
            </a:r>
            <a:r>
              <a:rPr lang="pt-BR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Semidecidual</a:t>
            </a:r>
            <a:endParaRPr lang="pt-B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Savana-Estépica Arborizada (Caatinga)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Savana-Estépica Florestada (Caatinga)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Savana Arborizada (Cerrado)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Savana (Cerrado)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Manguezal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Palmeiral</a:t>
            </a:r>
          </a:p>
          <a:p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• Restinga Arbórea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4029C4E-A21F-43A7-9ACE-13A7C0659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2574" y="2707916"/>
            <a:ext cx="5826082" cy="3270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45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FLORESTAS NATURAIS DO RN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E73BB2B-8DED-4A10-B7D3-580F67BFFF87}"/>
              </a:ext>
            </a:extLst>
          </p:cNvPr>
          <p:cNvSpPr txBox="1"/>
          <p:nvPr/>
        </p:nvSpPr>
        <p:spPr>
          <a:xfrm>
            <a:off x="186618" y="1107996"/>
            <a:ext cx="119220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A Savana-Estépica (Caatinga) é a tipologia predominante nas áreas classificadas como floresta, representando cerca de 91 % das áreas de florestas do estado (2 milhões de hectares).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45B929E0-F674-4573-905A-121F570C8D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914" y="1859303"/>
            <a:ext cx="10119314" cy="4998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141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FLORESTAS NATURAIS DO RN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E73BB2B-8DED-4A10-B7D3-580F67BFFF87}"/>
              </a:ext>
            </a:extLst>
          </p:cNvPr>
          <p:cNvSpPr txBox="1"/>
          <p:nvPr/>
        </p:nvSpPr>
        <p:spPr>
          <a:xfrm>
            <a:off x="186618" y="1107996"/>
            <a:ext cx="119220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/>
              <a:t>Distribuição dos biomas Caatinga e Mata Atlântica no estado do Rio Grande do Norte</a:t>
            </a:r>
            <a:r>
              <a:rPr lang="pt-BR" dirty="0"/>
              <a:t>.</a:t>
            </a:r>
            <a:endParaRPr lang="pt-BR" sz="24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9068311-BEA2-479F-BC66-5603E8255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978" y="1748969"/>
            <a:ext cx="10172217" cy="4854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097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FLORESTAS NATURAIS POR MICRORREGIÃO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FE73BB2B-8DED-4A10-B7D3-580F67BFFF87}"/>
              </a:ext>
            </a:extLst>
          </p:cNvPr>
          <p:cNvSpPr txBox="1"/>
          <p:nvPr/>
        </p:nvSpPr>
        <p:spPr>
          <a:xfrm>
            <a:off x="186619" y="1107996"/>
            <a:ext cx="359759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/>
              <a:t>As microrregiões da Serra da Santana (maior área coberta por florestas no estado (59%), Angicos, Chapada do Apodi, Macau e Umarizal destacam-se pelas maiores proporções de seus territórios cobertos por florestas, enquanto as microrregiões do Agreste Potiguar e </a:t>
            </a:r>
            <a:r>
              <a:rPr lang="pt-BR" sz="2400" dirty="0" err="1"/>
              <a:t>Macaiba</a:t>
            </a:r>
            <a:r>
              <a:rPr lang="pt-BR" sz="2400" dirty="0"/>
              <a:t> são as que apresentam as menores coberturas florestais (10% e 14%, respectivamente).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2A4CF636-7C95-4898-AFE9-BC2A75FBE9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356" y="928688"/>
            <a:ext cx="8441644" cy="539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9874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FLORESTAS NATURAIS POR MICRORREGIÃO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3FD525B-6448-4677-A577-C35FE1EC1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740" y="1046910"/>
            <a:ext cx="8957269" cy="5790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8071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F68881CE-FF8C-47E9-82C4-08E7E1C91E77}"/>
              </a:ext>
            </a:extLst>
          </p:cNvPr>
          <p:cNvSpPr/>
          <p:nvPr/>
        </p:nvSpPr>
        <p:spPr>
          <a:xfrm>
            <a:off x="0" y="0"/>
            <a:ext cx="12192000" cy="9286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05F535F-350D-4CFA-8B5F-1B90E1FB3685}"/>
              </a:ext>
            </a:extLst>
          </p:cNvPr>
          <p:cNvSpPr txBox="1"/>
          <p:nvPr/>
        </p:nvSpPr>
        <p:spPr>
          <a:xfrm>
            <a:off x="83344" y="0"/>
            <a:ext cx="1210865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4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FLORESTAS NATURAIS POR MUNICÍPIOS</a:t>
            </a:r>
            <a:endParaRPr lang="pt-BR" dirty="0">
              <a:latin typeface="+mn-lt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49E8755B-234E-43C6-A91A-77718F58FB10}"/>
              </a:ext>
            </a:extLst>
          </p:cNvPr>
          <p:cNvSpPr/>
          <p:nvPr/>
        </p:nvSpPr>
        <p:spPr>
          <a:xfrm>
            <a:off x="8102990" y="1119110"/>
            <a:ext cx="372793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MinionPro-Regular"/>
              </a:rPr>
              <a:t>Os municípios Coronel Ezequiel e João Dias destacam-se pelas maiores proporções de seus territórios cobertos por florestas (acima de 80%). Do total de 167 municípios, 55 apresentam cobertura florestal de 80% a 50%. E 28 municípios apresentam baixa cobertura florestal, com menos de 10% de seus territórios cobertos por florestas.</a:t>
            </a:r>
            <a:endParaRPr lang="pt-BR" sz="2400" dirty="0"/>
          </a:p>
        </p:txBody>
      </p:sp>
      <p:graphicFrame>
        <p:nvGraphicFramePr>
          <p:cNvPr id="5" name="Tabela 6">
            <a:extLst>
              <a:ext uri="{FF2B5EF4-FFF2-40B4-BE49-F238E27FC236}">
                <a16:creationId xmlns:a16="http://schemas.microsoft.com/office/drawing/2014/main" id="{F2F468E6-A948-4D6C-BD37-6E43E032D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142200"/>
              </p:ext>
            </p:extLst>
          </p:nvPr>
        </p:nvGraphicFramePr>
        <p:xfrm>
          <a:off x="0" y="928688"/>
          <a:ext cx="8102988" cy="5184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9006">
                  <a:extLst>
                    <a:ext uri="{9D8B030D-6E8A-4147-A177-3AD203B41FA5}">
                      <a16:colId xmlns:a16="http://schemas.microsoft.com/office/drawing/2014/main" val="2164689529"/>
                    </a:ext>
                  </a:extLst>
                </a:gridCol>
                <a:gridCol w="1662488">
                  <a:extLst>
                    <a:ext uri="{9D8B030D-6E8A-4147-A177-3AD203B41FA5}">
                      <a16:colId xmlns:a16="http://schemas.microsoft.com/office/drawing/2014/main" val="2963421901"/>
                    </a:ext>
                  </a:extLst>
                </a:gridCol>
                <a:gridCol w="2025747">
                  <a:extLst>
                    <a:ext uri="{9D8B030D-6E8A-4147-A177-3AD203B41FA5}">
                      <a16:colId xmlns:a16="http://schemas.microsoft.com/office/drawing/2014/main" val="3586004952"/>
                    </a:ext>
                  </a:extLst>
                </a:gridCol>
                <a:gridCol w="2025747">
                  <a:extLst>
                    <a:ext uri="{9D8B030D-6E8A-4147-A177-3AD203B41FA5}">
                      <a16:colId xmlns:a16="http://schemas.microsoft.com/office/drawing/2014/main" val="1825179538"/>
                    </a:ext>
                  </a:extLst>
                </a:gridCol>
              </a:tblGrid>
              <a:tr h="949269"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Município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Área total</a:t>
                      </a:r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Área de florestas</a:t>
                      </a:r>
                    </a:p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naturais</a:t>
                      </a:r>
                    </a:p>
                    <a:p>
                      <a:pPr algn="ctr"/>
                      <a:endParaRPr lang="pt-B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% de florestas</a:t>
                      </a:r>
                    </a:p>
                    <a:p>
                      <a:pPr algn="ctr"/>
                      <a:r>
                        <a:rPr lang="pt-BR" sz="18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naturais</a:t>
                      </a:r>
                      <a:endParaRPr lang="pt-BR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95525591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São Tomé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86.373,16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60.550,98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79787098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Ruy Barbosa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12.556,08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3.412,16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27,18%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35275208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Ielmo</a:t>
                      </a:r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Marinho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31.234,15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8.438,57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43820864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Riachuelo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26.288,20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7.036,94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26,77%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333288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Barcelona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15.220,97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3.184,64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20,92%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1249166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São Pedro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19.525,09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2.249,96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22069438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Lagoa de Velhos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11.284,56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1.128,85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20193719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Santa Maria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21.891,44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1.541,21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45780266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Bom Jesus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12.203,75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409,16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59895098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Senador Elói de Souza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16.809,24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8200342"/>
                  </a:ext>
                </a:extLst>
              </a:tr>
              <a:tr h="384981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São Paulo do Potengi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24.118,40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2731704"/>
                  </a:ext>
                </a:extLst>
              </a:tr>
            </a:tbl>
          </a:graphicData>
        </a:graphic>
      </p:graphicFrame>
      <p:pic>
        <p:nvPicPr>
          <p:cNvPr id="8" name="Gráfico 7" descr="Lanterna">
            <a:extLst>
              <a:ext uri="{FF2B5EF4-FFF2-40B4-BE49-F238E27FC236}">
                <a16:creationId xmlns:a16="http://schemas.microsoft.com/office/drawing/2014/main" id="{47FC199A-F1E2-4BAF-97AF-8EB12B17C4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73460" y="5700712"/>
            <a:ext cx="457200" cy="457200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13C91B7D-4CFF-4722-9EA6-94B3706873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9237" y="2251161"/>
            <a:ext cx="361423" cy="457200"/>
          </a:xfrm>
          <a:prstGeom prst="rect">
            <a:avLst/>
          </a:prstGeom>
        </p:spPr>
      </p:pic>
      <p:pic>
        <p:nvPicPr>
          <p:cNvPr id="12" name="Imagem 11" descr="Logotipo&#10;&#10;Descrição gerada automaticamente">
            <a:extLst>
              <a:ext uri="{FF2B5EF4-FFF2-40B4-BE49-F238E27FC236}">
                <a16:creationId xmlns:a16="http://schemas.microsoft.com/office/drawing/2014/main" id="{DCD229A7-F4EE-45C6-BC04-D414BAA306C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0855" y="1822473"/>
            <a:ext cx="361423" cy="428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5132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349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MinionPro-Regular</vt:lpstr>
      <vt:lpstr>Mufferaw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Henrique Bezerra de Oliveira</dc:creator>
  <cp:lastModifiedBy>Carlos Henrique Bezerra de Oliveira</cp:lastModifiedBy>
  <cp:revision>11</cp:revision>
  <dcterms:created xsi:type="dcterms:W3CDTF">2020-12-16T13:38:43Z</dcterms:created>
  <dcterms:modified xsi:type="dcterms:W3CDTF">2020-12-16T14:30:15Z</dcterms:modified>
</cp:coreProperties>
</file>