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F0D574-DC96-45E5-BBEF-B11B16ED5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C0F095-57F8-4E9B-9A7D-243CE7C35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0A99BD-6952-4194-8B63-36E9F6943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6161-C96F-4FC1-BE66-1E661751C3E7}" type="datetimeFigureOut">
              <a:rPr lang="pt-BR" smtClean="0"/>
              <a:t>22/12/2020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089674-41B7-4CB7-95BF-573F06216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B14CEF-4D31-406C-8381-0BC99599B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3503-0E8A-4F55-A283-54302653AC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71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F513E-FA3A-43C3-B609-3823EFE67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A2F00F-BDE7-4645-86B6-CF0830535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CACD6A-2200-46C0-AE06-832845EFE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6161-C96F-4FC1-BE66-1E661751C3E7}" type="datetimeFigureOut">
              <a:rPr lang="pt-BR" smtClean="0"/>
              <a:t>22/12/2020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4D2E19-4157-4271-A7AC-F4DD7F5C6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D7E559-66EE-4AD1-9E27-DCE9C470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3503-0E8A-4F55-A283-54302653AC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01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A8CB6A-ECCD-4CA9-9A32-B175AF6F1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0612E2F-794B-4243-8181-CF75AFCCC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C6D38F-397C-4865-A6C5-E2E53DC58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6161-C96F-4FC1-BE66-1E661751C3E7}" type="datetimeFigureOut">
              <a:rPr lang="pt-BR" smtClean="0"/>
              <a:t>22/12/2020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84FB82-D93F-4B97-A2C5-2E5D8FBCD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3D61D4-38A6-4615-87B8-EC418B50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3503-0E8A-4F55-A283-54302653AC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99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C66CC6-98C3-4CAF-85B1-DE2C81EC9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1F9473-E3A7-4F39-9B69-4C0ED5C7E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98C8C5-FD56-47AF-AA07-E7978B3EF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6161-C96F-4FC1-BE66-1E661751C3E7}" type="datetimeFigureOut">
              <a:rPr lang="pt-BR" smtClean="0"/>
              <a:t>22/12/2020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4E3032-FF4D-4668-BAED-BFB86F1E9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D85C73-0B88-42C4-A431-88D8B359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3503-0E8A-4F55-A283-54302653AC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5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24DD6-C860-4D2F-BF6A-14C96B77E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44F5D0-DA7D-4B01-BB12-3670D3CDF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BB21F8-1DC7-4886-A3C1-F5A99FD53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6161-C96F-4FC1-BE66-1E661751C3E7}" type="datetimeFigureOut">
              <a:rPr lang="pt-BR" smtClean="0"/>
              <a:t>22/12/2020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71E284-A8E5-4B39-9CDB-24782564D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689044-8196-4EFE-AF95-50E34351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3503-0E8A-4F55-A283-54302653AC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88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E981BC-80E8-4328-BC3F-DCEA48EDA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250D94-C0C3-4A08-BF7A-B2B58A92A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6071064-DF19-4B31-BF2F-4CC2AA5EF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23DA3B-A042-4451-9944-08622760C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6161-C96F-4FC1-BE66-1E661751C3E7}" type="datetimeFigureOut">
              <a:rPr lang="pt-BR" smtClean="0"/>
              <a:t>22/12/2020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58FBF5-CB24-4F52-BD87-588265070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E6C1C4-3066-4942-9784-868BE9F6B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3503-0E8A-4F55-A283-54302653AC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50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05DF1-7E5E-4149-B269-BA94F6F62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1F3B29-DD14-4D6C-AD8C-7EC5E2B3C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604B416-B7B0-4ED3-B02D-6BC77F79D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7639C4-263D-4050-885E-ED0AAE7CD3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D343AE7-6A64-4250-8566-D45A5C7953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9C4F0D6-033D-46F2-8FFD-F99349D6F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6161-C96F-4FC1-BE66-1E661751C3E7}" type="datetimeFigureOut">
              <a:rPr lang="pt-BR" smtClean="0"/>
              <a:t>22/12/2020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B671A56-F924-4372-82F5-B41CC68F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0CA0BA2-3F14-4EDC-9E9C-7107BBA06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3503-0E8A-4F55-A283-54302653AC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68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EB081-B33A-41A9-882D-07A1F7E54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063B51A-9CEA-4736-B4D2-B3C344EDD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6161-C96F-4FC1-BE66-1E661751C3E7}" type="datetimeFigureOut">
              <a:rPr lang="pt-BR" smtClean="0"/>
              <a:t>22/12/2020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0B586BD-EF59-4AE3-8FC5-D0EE7112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D8D85C4-5FA0-4B6E-A0E4-43FB7577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3503-0E8A-4F55-A283-54302653AC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06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EF06E24-0820-4E10-98AC-F7376777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6161-C96F-4FC1-BE66-1E661751C3E7}" type="datetimeFigureOut">
              <a:rPr lang="pt-BR" smtClean="0"/>
              <a:t>22/12/2020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C1A7CB3-866A-41C9-8F72-9ED79AD39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5B660AD-72C7-4CE1-8F13-A2C282516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3503-0E8A-4F55-A283-54302653AC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73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4F45B9-4B4B-4722-8DE9-B5AAC3544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707496-8C7C-42E1-8C3C-7781FBC32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E134828-E273-4BA1-8791-B0DE9ED38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C2537AF-1042-4011-9286-45F0B3A7D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6161-C96F-4FC1-BE66-1E661751C3E7}" type="datetimeFigureOut">
              <a:rPr lang="pt-BR" smtClean="0"/>
              <a:t>22/12/2020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F16D9E-7E00-4EC8-B9E0-8769ADBDC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6986EAF-1EA1-4C7B-A867-0FF9DBAA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3503-0E8A-4F55-A283-54302653AC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91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9DFEE-3F86-4E69-BE64-28E89E8E1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F15D2CA-203E-42E6-AAE3-4BA1A267D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38B8666-A8EF-4223-80DA-E7F25E959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A53DCC-7C54-47B4-9A1D-10697AF76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6161-C96F-4FC1-BE66-1E661751C3E7}" type="datetimeFigureOut">
              <a:rPr lang="pt-BR" smtClean="0"/>
              <a:t>22/12/2020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DD7DD76-0E3A-46DF-92D7-C05C445A2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7A281D-51C5-4F51-B01E-E2EF3448C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3503-0E8A-4F55-A283-54302653AC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68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3D8866F-D254-4211-AE2C-C7F37EC0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1AE52C-9C88-42A6-885B-93AD4DBB3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659D1F-7ABB-4350-AD8A-61711ED2CA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26161-C96F-4FC1-BE66-1E661751C3E7}" type="datetimeFigureOut">
              <a:rPr lang="pt-BR" smtClean="0"/>
              <a:t>22/12/2020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EB2502-82CE-4A81-9B89-E1DADEA98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F23A35-5B1E-4A9E-8A59-7B1D116A8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3503-0E8A-4F55-A283-54302653AC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25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9605DB1B-E703-4538-9CEB-0A229E83E74D}"/>
              </a:ext>
            </a:extLst>
          </p:cNvPr>
          <p:cNvSpPr/>
          <p:nvPr/>
        </p:nvSpPr>
        <p:spPr>
          <a:xfrm>
            <a:off x="0" y="928688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F31D3FA-493A-41BF-8160-3AD1A587B9B0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CaixaDeTexto 13">
            <a:extLst>
              <a:ext uri="{FF2B5EF4-FFF2-40B4-BE49-F238E27FC236}">
                <a16:creationId xmlns:a16="http://schemas.microsoft.com/office/drawing/2014/main" id="{164ADA40-A431-40E1-AB8B-0EBC0AAEB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28688"/>
            <a:ext cx="207168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Mufferaw" pitchFamily="66" charset="0"/>
              </a:rPr>
              <a:t>Aula Programada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400" b="1" dirty="0">
              <a:latin typeface="Mufferaw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Mufferaw" pitchFamily="66" charset="0"/>
              </a:rPr>
              <a:t>ECOLOGIA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latin typeface="Mufferaw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Mufferaw" pitchFamily="66" charset="0"/>
              </a:rPr>
              <a:t>Tema: </a:t>
            </a:r>
            <a:r>
              <a:rPr lang="pt-BR" altLang="pt-BR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fferaw" pitchFamily="66" charset="0"/>
              </a:rPr>
              <a:t>Sucessão ecológica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668614-A330-4151-884F-61B7C4FE6B52}"/>
              </a:ext>
            </a:extLst>
          </p:cNvPr>
          <p:cNvSpPr txBox="1"/>
          <p:nvPr/>
        </p:nvSpPr>
        <p:spPr>
          <a:xfrm>
            <a:off x="83344" y="0"/>
            <a:ext cx="121086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SUCESSÃO ECOLÓGICA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6" name="Imagem 5" descr="Uma imagem contendo Diagrama&#10;&#10;Descrição gerada automaticamente">
            <a:extLst>
              <a:ext uri="{FF2B5EF4-FFF2-40B4-BE49-F238E27FC236}">
                <a16:creationId xmlns:a16="http://schemas.microsoft.com/office/drawing/2014/main" id="{5D1AA4B7-230C-4F83-B44C-FE4344513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" y="5101419"/>
            <a:ext cx="2245262" cy="2245262"/>
          </a:xfrm>
          <a:prstGeom prst="rect">
            <a:avLst/>
          </a:prstGeom>
        </p:spPr>
      </p:pic>
      <p:pic>
        <p:nvPicPr>
          <p:cNvPr id="7" name="Imagem 6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870244F2-BEDE-45CC-9C5F-659C958E2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" y="3429000"/>
            <a:ext cx="1905000" cy="1847850"/>
          </a:xfrm>
          <a:prstGeom prst="rect">
            <a:avLst/>
          </a:prstGeom>
        </p:spPr>
      </p:pic>
      <p:pic>
        <p:nvPicPr>
          <p:cNvPr id="10" name="Picture 2" descr="Sucessão Ecológica: Primária x Secundária - Blog do QG do Enem">
            <a:extLst>
              <a:ext uri="{FF2B5EF4-FFF2-40B4-BE49-F238E27FC236}">
                <a16:creationId xmlns:a16="http://schemas.microsoft.com/office/drawing/2014/main" id="{72FA2946-2C6F-4505-B2D0-B0F69B977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928688"/>
            <a:ext cx="10120312" cy="592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389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E2DE54B-FCF5-4EEC-937C-C7177D8B6B00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1A3ACC-F8E6-4CC0-A063-C0F72D8ABF81}"/>
              </a:ext>
            </a:extLst>
          </p:cNvPr>
          <p:cNvSpPr txBox="1"/>
          <p:nvPr/>
        </p:nvSpPr>
        <p:spPr>
          <a:xfrm>
            <a:off x="83344" y="0"/>
            <a:ext cx="121086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RESUMO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712F5F8-724E-45CB-99FF-51F9C283B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677" y="1253173"/>
            <a:ext cx="10322646" cy="5066744"/>
          </a:xfrm>
          <a:prstGeom prst="rect">
            <a:avLst/>
          </a:prstGeom>
        </p:spPr>
      </p:pic>
      <p:pic>
        <p:nvPicPr>
          <p:cNvPr id="7" name="Imagem 6" descr="Uma imagem contendo Diagrama&#10;&#10;Descrição gerada automaticamente">
            <a:extLst>
              <a:ext uri="{FF2B5EF4-FFF2-40B4-BE49-F238E27FC236}">
                <a16:creationId xmlns:a16="http://schemas.microsoft.com/office/drawing/2014/main" id="{8439FA2A-8995-4326-9F02-BF46D6E86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" y="5565180"/>
            <a:ext cx="1292820" cy="1292820"/>
          </a:xfrm>
          <a:prstGeom prst="rect">
            <a:avLst/>
          </a:prstGeom>
        </p:spPr>
      </p:pic>
      <p:pic>
        <p:nvPicPr>
          <p:cNvPr id="8" name="Imagem 7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126F955F-6EE0-4673-9062-6E1855F13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" y="4532594"/>
            <a:ext cx="1096897" cy="106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17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E2DE54B-FCF5-4EEC-937C-C7177D8B6B00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1A3ACC-F8E6-4CC0-A063-C0F72D8ABF81}"/>
              </a:ext>
            </a:extLst>
          </p:cNvPr>
          <p:cNvSpPr txBox="1"/>
          <p:nvPr/>
        </p:nvSpPr>
        <p:spPr>
          <a:xfrm>
            <a:off x="83344" y="0"/>
            <a:ext cx="121086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TIPOS DE SUCESSÃO – Sucessão primária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8F3C668-F432-45C2-A48C-72FB22A4A1D8}"/>
              </a:ext>
            </a:extLst>
          </p:cNvPr>
          <p:cNvSpPr/>
          <p:nvPr/>
        </p:nvSpPr>
        <p:spPr>
          <a:xfrm>
            <a:off x="379828" y="1522717"/>
            <a:ext cx="11127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000000"/>
                </a:solidFill>
                <a:latin typeface="Calibri-Bold"/>
              </a:rPr>
              <a:t>Tem início em uma área antes desabitada.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000000"/>
                </a:solidFill>
                <a:latin typeface="Calibri-Bold"/>
              </a:rPr>
              <a:t>As condições ambientais iniciais são altamente desfavoráveis à vida.</a:t>
            </a:r>
          </a:p>
          <a:p>
            <a:pPr algn="just"/>
            <a:r>
              <a:rPr lang="pt-BR" sz="3200" b="1" dirty="0">
                <a:solidFill>
                  <a:srgbClr val="000000"/>
                </a:solidFill>
                <a:latin typeface="Calibri-Bold"/>
              </a:rPr>
              <a:t>ex.: rochas nuas, dunas de areia, lavas vulcânicas solidificadas.</a:t>
            </a:r>
            <a:endParaRPr lang="pt-BR" sz="3200" dirty="0"/>
          </a:p>
        </p:txBody>
      </p:sp>
      <p:pic>
        <p:nvPicPr>
          <p:cNvPr id="6" name="Imagem 5" descr="Uma imagem contendo Diagrama&#10;&#10;Descrição gerada automaticamente">
            <a:extLst>
              <a:ext uri="{FF2B5EF4-FFF2-40B4-BE49-F238E27FC236}">
                <a16:creationId xmlns:a16="http://schemas.microsoft.com/office/drawing/2014/main" id="{ED5FD640-F315-4952-B0E3-CB8DE785F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" y="5565180"/>
            <a:ext cx="1292820" cy="1292820"/>
          </a:xfrm>
          <a:prstGeom prst="rect">
            <a:avLst/>
          </a:prstGeom>
        </p:spPr>
      </p:pic>
      <p:pic>
        <p:nvPicPr>
          <p:cNvPr id="7" name="Imagem 6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497C3F13-AAED-4342-8F1F-C18E69190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" y="4532594"/>
            <a:ext cx="1096897" cy="106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00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E2DE54B-FCF5-4EEC-937C-C7177D8B6B00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1A3ACC-F8E6-4CC0-A063-C0F72D8ABF81}"/>
              </a:ext>
            </a:extLst>
          </p:cNvPr>
          <p:cNvSpPr txBox="1"/>
          <p:nvPr/>
        </p:nvSpPr>
        <p:spPr>
          <a:xfrm>
            <a:off x="83344" y="0"/>
            <a:ext cx="121086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TIPOS DE SUCESSÃO – Sucessão secundária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1734177-2B6C-4257-B61A-931D8D146DDD}"/>
              </a:ext>
            </a:extLst>
          </p:cNvPr>
          <p:cNvSpPr/>
          <p:nvPr/>
        </p:nvSpPr>
        <p:spPr>
          <a:xfrm>
            <a:off x="548639" y="1305342"/>
            <a:ext cx="108461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Calibri-Bold"/>
              </a:rPr>
              <a:t>Ocorre em locais que já foram anteriormente ocupados por uma comunidade biológica.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latin typeface="Calibri-Bold"/>
              </a:rPr>
              <a:t>Esta comunidade foi modificada por alterações ambientais (catástrofes naturais) ou pela ação do homem.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latin typeface="Calibri-Bold"/>
              </a:rPr>
              <a:t>As mudanças são geralmente mais rápidas do que nas sucessões primárias (solo já formado, com alguns nutrientes...).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latin typeface="Calibri-Bold"/>
              </a:rPr>
              <a:t>A cada comunidade clímax que se estabelece em uma sucessão secundária, a diversidade de espécies é cada vez menor.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latin typeface="Calibri-Bold"/>
              </a:rPr>
              <a:t>Impactos ambientais </a:t>
            </a:r>
            <a:r>
              <a:rPr lang="pt-BR" sz="2800" b="1" dirty="0">
                <a:solidFill>
                  <a:srgbClr val="000000"/>
                </a:solidFill>
                <a:latin typeface="OpenSymbol"/>
                <a:cs typeface="Times New Roman" panose="02020603050405020304" pitchFamily="18" charset="0"/>
              </a:rPr>
              <a:t>→</a:t>
            </a:r>
            <a:r>
              <a:rPr lang="pt-BR" sz="2800" dirty="0">
                <a:solidFill>
                  <a:srgbClr val="000000"/>
                </a:solidFill>
                <a:latin typeface="OpenSymbol"/>
              </a:rPr>
              <a:t> </a:t>
            </a:r>
            <a:r>
              <a:rPr lang="pt-BR" sz="2800" b="1" dirty="0">
                <a:solidFill>
                  <a:srgbClr val="000000"/>
                </a:solidFill>
                <a:latin typeface="Calibri-Bold"/>
              </a:rPr>
              <a:t>extinção de espécies </a:t>
            </a:r>
            <a:r>
              <a:rPr lang="pt-BR" sz="2800" b="1" dirty="0">
                <a:solidFill>
                  <a:srgbClr val="000000"/>
                </a:solidFill>
                <a:latin typeface="OpenSymbol"/>
                <a:cs typeface="Times New Roman" panose="02020603050405020304" pitchFamily="18" charset="0"/>
              </a:rPr>
              <a:t>→</a:t>
            </a:r>
            <a:r>
              <a:rPr lang="pt-BR" sz="2800" dirty="0">
                <a:solidFill>
                  <a:srgbClr val="000000"/>
                </a:solidFill>
                <a:latin typeface="OpenSymbol"/>
              </a:rPr>
              <a:t> </a:t>
            </a:r>
            <a:r>
              <a:rPr lang="pt-BR" sz="2800" b="1" dirty="0">
                <a:solidFill>
                  <a:srgbClr val="000000"/>
                </a:solidFill>
                <a:latin typeface="Calibri-Bold"/>
              </a:rPr>
              <a:t>redução na biodiversidade.</a:t>
            </a:r>
          </a:p>
          <a:p>
            <a:pPr algn="just"/>
            <a:r>
              <a:rPr lang="pt-BR" sz="2800" b="1" dirty="0">
                <a:solidFill>
                  <a:srgbClr val="000000"/>
                </a:solidFill>
                <a:latin typeface="Calibri-Bold"/>
              </a:rPr>
              <a:t>ex.: campos abandonados, áreas destruídas por queimadas,</a:t>
            </a:r>
          </a:p>
          <a:p>
            <a:pPr algn="just"/>
            <a:r>
              <a:rPr lang="pt-BR" sz="2800" b="1" dirty="0">
                <a:solidFill>
                  <a:srgbClr val="000000"/>
                </a:solidFill>
                <a:latin typeface="Calibri-Bold"/>
              </a:rPr>
              <a:t>desmatamentos e inundações.</a:t>
            </a:r>
            <a:endParaRPr lang="pt-BR" sz="2800" dirty="0"/>
          </a:p>
        </p:txBody>
      </p:sp>
      <p:pic>
        <p:nvPicPr>
          <p:cNvPr id="7" name="Imagem 6" descr="Uma imagem contendo Diagrama&#10;&#10;Descrição gerada automaticamente">
            <a:extLst>
              <a:ext uri="{FF2B5EF4-FFF2-40B4-BE49-F238E27FC236}">
                <a16:creationId xmlns:a16="http://schemas.microsoft.com/office/drawing/2014/main" id="{00B47D3B-9A4B-4D3D-8C17-9DE93F274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180" y="5748060"/>
            <a:ext cx="1292820" cy="1292820"/>
          </a:xfrm>
          <a:prstGeom prst="rect">
            <a:avLst/>
          </a:prstGeom>
        </p:spPr>
      </p:pic>
      <p:pic>
        <p:nvPicPr>
          <p:cNvPr id="8" name="Imagem 7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E69C3EAC-F3B7-42A8-8D02-F730BE62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479" y="4715474"/>
            <a:ext cx="1096897" cy="106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23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ucessão Ecológica">
            <a:extLst>
              <a:ext uri="{FF2B5EF4-FFF2-40B4-BE49-F238E27FC236}">
                <a16:creationId xmlns:a16="http://schemas.microsoft.com/office/drawing/2014/main" id="{5E590959-B000-4A06-9710-AA1577BF7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17" y="928687"/>
            <a:ext cx="7959383" cy="596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E451CE0-1E90-4F5E-AF33-6B62AFBA8F23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05A3F9C-99A7-40BF-A1EF-F68943974CC2}"/>
              </a:ext>
            </a:extLst>
          </p:cNvPr>
          <p:cNvSpPr txBox="1"/>
          <p:nvPr/>
        </p:nvSpPr>
        <p:spPr>
          <a:xfrm>
            <a:off x="83344" y="0"/>
            <a:ext cx="121086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RESUMO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7" name="Imagem 6" descr="Uma imagem contendo Diagrama&#10;&#10;Descrição gerada automaticamente">
            <a:extLst>
              <a:ext uri="{FF2B5EF4-FFF2-40B4-BE49-F238E27FC236}">
                <a16:creationId xmlns:a16="http://schemas.microsoft.com/office/drawing/2014/main" id="{03FF8E84-AABB-453A-A493-ABA8DB586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" y="5565180"/>
            <a:ext cx="1292820" cy="1292820"/>
          </a:xfrm>
          <a:prstGeom prst="rect">
            <a:avLst/>
          </a:prstGeom>
        </p:spPr>
      </p:pic>
      <p:pic>
        <p:nvPicPr>
          <p:cNvPr id="8" name="Imagem 7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079AB579-DDF5-4E38-AA4E-EAAA857B4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" y="4532594"/>
            <a:ext cx="1096897" cy="106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9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E2DE54B-FCF5-4EEC-937C-C7177D8B6B00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1A3ACC-F8E6-4CC0-A063-C0F72D8ABF81}"/>
              </a:ext>
            </a:extLst>
          </p:cNvPr>
          <p:cNvSpPr txBox="1"/>
          <p:nvPr/>
        </p:nvSpPr>
        <p:spPr>
          <a:xfrm>
            <a:off x="83344" y="0"/>
            <a:ext cx="121086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SUCESSÃO ECOLÓGICA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26C5684-193C-47E4-BC8D-1BB7F26BA49A}"/>
              </a:ext>
            </a:extLst>
          </p:cNvPr>
          <p:cNvSpPr/>
          <p:nvPr/>
        </p:nvSpPr>
        <p:spPr>
          <a:xfrm>
            <a:off x="196949" y="1107996"/>
            <a:ext cx="114229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-Bold"/>
              </a:rPr>
              <a:t>CONCEITO</a:t>
            </a:r>
            <a:r>
              <a:rPr lang="pt-BR" sz="2400" b="1" dirty="0">
                <a:latin typeface="Calibri-Bold"/>
              </a:rPr>
              <a:t>: </a:t>
            </a:r>
            <a:r>
              <a:rPr lang="pt-BR" sz="2400" dirty="0">
                <a:latin typeface="Calibri-Bold"/>
              </a:rPr>
              <a:t>Processo gradativo de colonização de um ambiente, em que a composição das comunidades vai se alterando ao longo do tempo.</a:t>
            </a:r>
          </a:p>
          <a:p>
            <a:pPr algn="just"/>
            <a:endParaRPr lang="pt-BR" sz="2400" dirty="0">
              <a:latin typeface="Calibri-Bold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/>
              <a:t>As comunidades mais simples vão sendo gradualmente substituídas por comunidades mais complexas até que se estabeleça um equilíbrio entre comunidade e ambiente (Comunidade Clímax).</a:t>
            </a:r>
          </a:p>
          <a:p>
            <a:pPr algn="just"/>
            <a:endParaRPr lang="pt-BR" sz="2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/>
              <a:t>Há regiões no planeta com condições ambientais pouco favoráveis (ex.: superfícies de rochas, dunas de areia, lavas vulcânicas recém solidificadas, florestas e campos desmatados e queimados...). Espécies pioneiras são capazes de sobreviver nestes locais inóspitos.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/>
              <a:t>Com o passar do tempo, essas espécies vão modificando as condições do ambiente, possibilitando assim a chegada de outras espécies e estabelecendo um quadro de Sucessão Ecológica.</a:t>
            </a:r>
          </a:p>
        </p:txBody>
      </p:sp>
      <p:pic>
        <p:nvPicPr>
          <p:cNvPr id="7" name="Imagem 6" descr="Uma imagem contendo Diagrama&#10;&#10;Descrição gerada automaticamente">
            <a:extLst>
              <a:ext uri="{FF2B5EF4-FFF2-40B4-BE49-F238E27FC236}">
                <a16:creationId xmlns:a16="http://schemas.microsoft.com/office/drawing/2014/main" id="{AB8F29BB-957A-43E9-A443-EB17D23D2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" y="6281962"/>
            <a:ext cx="576038" cy="576038"/>
          </a:xfrm>
          <a:prstGeom prst="rect">
            <a:avLst/>
          </a:prstGeom>
        </p:spPr>
      </p:pic>
      <p:pic>
        <p:nvPicPr>
          <p:cNvPr id="8" name="Imagem 7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F9AFFD4B-04AA-4799-B322-50BF10501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2" y="5718229"/>
            <a:ext cx="488741" cy="4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53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E2DE54B-FCF5-4EEC-937C-C7177D8B6B00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1A3ACC-F8E6-4CC0-A063-C0F72D8ABF81}"/>
              </a:ext>
            </a:extLst>
          </p:cNvPr>
          <p:cNvSpPr txBox="1"/>
          <p:nvPr/>
        </p:nvSpPr>
        <p:spPr>
          <a:xfrm>
            <a:off x="83344" y="0"/>
            <a:ext cx="121086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SUCESSÃO ECOLÓGICA - Fases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F4AA62F-D810-4BA9-A570-B76C8EEDC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523" y="1497617"/>
            <a:ext cx="9028805" cy="521267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3FB0BC9-8EB0-4650-8178-F2422DD21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688"/>
            <a:ext cx="3207214" cy="3207214"/>
          </a:xfrm>
          <a:prstGeom prst="rect">
            <a:avLst/>
          </a:prstGeom>
        </p:spPr>
      </p:pic>
      <p:pic>
        <p:nvPicPr>
          <p:cNvPr id="2050" name="Picture 2" descr="Estudo vai investigar sofrimento mental de estudantes universitários –  Jornal da USP">
            <a:extLst>
              <a:ext uri="{FF2B5EF4-FFF2-40B4-BE49-F238E27FC236}">
                <a16:creationId xmlns:a16="http://schemas.microsoft.com/office/drawing/2014/main" id="{7E0F54BF-D75C-4514-BD46-3A9E23B60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07" y="1661943"/>
            <a:ext cx="4081975" cy="21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to de Sofrimento Estudante e mais fotos de stock de 20 Anos - iStock">
            <a:extLst>
              <a:ext uri="{FF2B5EF4-FFF2-40B4-BE49-F238E27FC236}">
                <a16:creationId xmlns:a16="http://schemas.microsoft.com/office/drawing/2014/main" id="{6636F0D6-E77D-4B95-A95A-F5D5D5AFA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00" y="950140"/>
            <a:ext cx="4070061" cy="27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ovem, estudante, mulher, sozinha, escrivaninha, com, computador, chorando,  desesperado, sofrimento Arquivo Fotográficos | k19747486 | Fotosearch">
            <a:extLst>
              <a:ext uri="{FF2B5EF4-FFF2-40B4-BE49-F238E27FC236}">
                <a16:creationId xmlns:a16="http://schemas.microsoft.com/office/drawing/2014/main" id="{1ED759F0-0DBD-43CB-9256-18785AA51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062" y="940757"/>
            <a:ext cx="3540516" cy="25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ta: Dobrada 7">
            <a:extLst>
              <a:ext uri="{FF2B5EF4-FFF2-40B4-BE49-F238E27FC236}">
                <a16:creationId xmlns:a16="http://schemas.microsoft.com/office/drawing/2014/main" id="{B63A510D-21B3-402B-AA51-FC77523F1AED}"/>
              </a:ext>
            </a:extLst>
          </p:cNvPr>
          <p:cNvSpPr/>
          <p:nvPr/>
        </p:nvSpPr>
        <p:spPr>
          <a:xfrm flipH="1">
            <a:off x="3342898" y="3302391"/>
            <a:ext cx="661361" cy="83351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Seta: Dobrada 11">
            <a:extLst>
              <a:ext uri="{FF2B5EF4-FFF2-40B4-BE49-F238E27FC236}">
                <a16:creationId xmlns:a16="http://schemas.microsoft.com/office/drawing/2014/main" id="{B1C9A7B1-DE57-4677-B839-3AAB90743BEE}"/>
              </a:ext>
            </a:extLst>
          </p:cNvPr>
          <p:cNvSpPr/>
          <p:nvPr/>
        </p:nvSpPr>
        <p:spPr>
          <a:xfrm flipH="1">
            <a:off x="4987009" y="2834277"/>
            <a:ext cx="661361" cy="83351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Seta: Dobrada 12">
            <a:extLst>
              <a:ext uri="{FF2B5EF4-FFF2-40B4-BE49-F238E27FC236}">
                <a16:creationId xmlns:a16="http://schemas.microsoft.com/office/drawing/2014/main" id="{CB203A3C-CB61-46DD-ABDA-5B576178ED80}"/>
              </a:ext>
            </a:extLst>
          </p:cNvPr>
          <p:cNvSpPr/>
          <p:nvPr/>
        </p:nvSpPr>
        <p:spPr>
          <a:xfrm flipH="1">
            <a:off x="6995169" y="2187609"/>
            <a:ext cx="661361" cy="83351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Seta: Dobrada 13">
            <a:extLst>
              <a:ext uri="{FF2B5EF4-FFF2-40B4-BE49-F238E27FC236}">
                <a16:creationId xmlns:a16="http://schemas.microsoft.com/office/drawing/2014/main" id="{1EE0D355-4A4A-4A18-9ABA-79302587A87B}"/>
              </a:ext>
            </a:extLst>
          </p:cNvPr>
          <p:cNvSpPr/>
          <p:nvPr/>
        </p:nvSpPr>
        <p:spPr>
          <a:xfrm flipH="1">
            <a:off x="8665236" y="1290284"/>
            <a:ext cx="661361" cy="83351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6" name="Imagem 15" descr="Uma imagem contendo Diagrama&#10;&#10;Descrição gerada automaticamente">
            <a:extLst>
              <a:ext uri="{FF2B5EF4-FFF2-40B4-BE49-F238E27FC236}">
                <a16:creationId xmlns:a16="http://schemas.microsoft.com/office/drawing/2014/main" id="{CF409DE8-11A1-4386-BA5A-677AD8E51A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" y="5565180"/>
            <a:ext cx="1292820" cy="1292820"/>
          </a:xfrm>
          <a:prstGeom prst="rect">
            <a:avLst/>
          </a:prstGeom>
        </p:spPr>
      </p:pic>
      <p:pic>
        <p:nvPicPr>
          <p:cNvPr id="17" name="Imagem 16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174BC72C-CB93-4703-8ABF-9957F8BF6F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" y="4532594"/>
            <a:ext cx="1096897" cy="106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9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E2DE54B-FCF5-4EEC-937C-C7177D8B6B00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1A3ACC-F8E6-4CC0-A063-C0F72D8ABF81}"/>
              </a:ext>
            </a:extLst>
          </p:cNvPr>
          <p:cNvSpPr txBox="1"/>
          <p:nvPr/>
        </p:nvSpPr>
        <p:spPr>
          <a:xfrm>
            <a:off x="83344" y="0"/>
            <a:ext cx="121086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COMUNIDADE PIONEIRA (</a:t>
            </a:r>
            <a:r>
              <a:rPr lang="pt-BR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Ecese</a:t>
            </a: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1D2ABDF-A4E6-445D-9D6E-CD85C62270C7}"/>
              </a:ext>
            </a:extLst>
          </p:cNvPr>
          <p:cNvSpPr/>
          <p:nvPr/>
        </p:nvSpPr>
        <p:spPr>
          <a:xfrm>
            <a:off x="295421" y="1252251"/>
            <a:ext cx="116480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latin typeface="Calibri-Bold"/>
              </a:rPr>
              <a:t>Se instala em primeiro lugar em uma área despovoada.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latin typeface="Calibri-Bold"/>
              </a:rPr>
              <a:t>Seres dotados de grande tolerância a condições adversas do ambiente.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latin typeface="Calibri-Bold"/>
              </a:rPr>
              <a:t>Autótrofos.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latin typeface="Calibri-Bold"/>
              </a:rPr>
              <a:t>Grande capacidade de modificar as condições ambientais.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latin typeface="Calibri-Bold"/>
              </a:rPr>
              <a:t>Baixa diversidade de espécies.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latin typeface="Calibri-Bold"/>
              </a:rPr>
              <a:t>Produção primária bruta (PPB) superior ao próprio consumo: atividade</a:t>
            </a:r>
          </a:p>
          <a:p>
            <a:pPr algn="just"/>
            <a:r>
              <a:rPr lang="pt-BR" sz="2800" b="1" dirty="0">
                <a:solidFill>
                  <a:srgbClr val="000000"/>
                </a:solidFill>
                <a:latin typeface="Calibri-Bold"/>
              </a:rPr>
              <a:t>fotossintética supera a atividade respiratória.</a:t>
            </a:r>
          </a:p>
          <a:p>
            <a:pPr algn="just"/>
            <a:r>
              <a:rPr lang="pt-BR" sz="2800" b="1" dirty="0">
                <a:solidFill>
                  <a:srgbClr val="000000"/>
                </a:solidFill>
                <a:latin typeface="Calibri-Bold"/>
              </a:rPr>
              <a:t>ex.: cianobactérias, líquens, gramíneas.</a:t>
            </a:r>
            <a:endParaRPr lang="pt-BR" sz="2800" dirty="0"/>
          </a:p>
        </p:txBody>
      </p:sp>
      <p:pic>
        <p:nvPicPr>
          <p:cNvPr id="7" name="Imagem 6" descr="Uma imagem contendo Diagrama&#10;&#10;Descrição gerada automaticamente">
            <a:extLst>
              <a:ext uri="{FF2B5EF4-FFF2-40B4-BE49-F238E27FC236}">
                <a16:creationId xmlns:a16="http://schemas.microsoft.com/office/drawing/2014/main" id="{515E8AA1-22E3-451C-853C-69CA5C799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" y="5679540"/>
            <a:ext cx="1178460" cy="1178460"/>
          </a:xfrm>
          <a:prstGeom prst="rect">
            <a:avLst/>
          </a:prstGeom>
        </p:spPr>
      </p:pic>
      <p:pic>
        <p:nvPicPr>
          <p:cNvPr id="8" name="Imagem 7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2E7F8A13-0C17-49AB-A5D1-AEC3C7718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5" y="4626712"/>
            <a:ext cx="999868" cy="96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6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E2DE54B-FCF5-4EEC-937C-C7177D8B6B00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1A3ACC-F8E6-4CC0-A063-C0F72D8ABF81}"/>
              </a:ext>
            </a:extLst>
          </p:cNvPr>
          <p:cNvSpPr txBox="1"/>
          <p:nvPr/>
        </p:nvSpPr>
        <p:spPr>
          <a:xfrm>
            <a:off x="83344" y="0"/>
            <a:ext cx="121086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COMUNIDADE PIONEIRA (</a:t>
            </a:r>
            <a:r>
              <a:rPr lang="pt-BR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Ecese</a:t>
            </a: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9D6C40D-B974-4913-82A5-DB66799C0582}"/>
              </a:ext>
            </a:extLst>
          </p:cNvPr>
          <p:cNvSpPr/>
          <p:nvPr/>
        </p:nvSpPr>
        <p:spPr>
          <a:xfrm>
            <a:off x="506437" y="1028343"/>
            <a:ext cx="111556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  <a:latin typeface="Calibri-Bold"/>
              </a:rPr>
              <a:t>LÍQUENS (Algas + Fungos)</a:t>
            </a:r>
          </a:p>
          <a:p>
            <a:pPr algn="just"/>
            <a:r>
              <a:rPr lang="pt-BR" sz="2800" dirty="0">
                <a:solidFill>
                  <a:srgbClr val="C10000"/>
                </a:solidFill>
                <a:latin typeface="ArialMT"/>
              </a:rPr>
              <a:t>• </a:t>
            </a:r>
            <a:r>
              <a:rPr lang="pt-BR" sz="2800" b="1" dirty="0">
                <a:solidFill>
                  <a:srgbClr val="000000"/>
                </a:solidFill>
                <a:latin typeface="Calibri-Bold"/>
              </a:rPr>
              <a:t>Crescem na superfícies de rochas, de onde absorvem a pouca umidade</a:t>
            </a:r>
          </a:p>
          <a:p>
            <a:pPr algn="just"/>
            <a:r>
              <a:rPr lang="pt-BR" sz="2800" b="1" dirty="0">
                <a:solidFill>
                  <a:srgbClr val="000000"/>
                </a:solidFill>
                <a:latin typeface="Calibri-Bold"/>
              </a:rPr>
              <a:t>existente.</a:t>
            </a:r>
          </a:p>
          <a:p>
            <a:pPr algn="just"/>
            <a:r>
              <a:rPr lang="pt-BR" sz="2800" dirty="0">
                <a:solidFill>
                  <a:srgbClr val="C10000"/>
                </a:solidFill>
                <a:latin typeface="ArialMT"/>
              </a:rPr>
              <a:t>• </a:t>
            </a:r>
            <a:r>
              <a:rPr lang="pt-BR" sz="2800" b="1" dirty="0">
                <a:solidFill>
                  <a:srgbClr val="000000"/>
                </a:solidFill>
                <a:latin typeface="Calibri-Bold"/>
              </a:rPr>
              <a:t>Metabolismo produz ácidos que reagem com os minerais das rochas e</a:t>
            </a:r>
          </a:p>
          <a:p>
            <a:pPr algn="just"/>
            <a:r>
              <a:rPr lang="pt-BR" sz="2800" b="1" dirty="0">
                <a:solidFill>
                  <a:srgbClr val="000000"/>
                </a:solidFill>
                <a:latin typeface="Calibri-Bold"/>
              </a:rPr>
              <a:t>provocam a sua degradação, permitindo assim um maior acúmulo de</a:t>
            </a:r>
          </a:p>
          <a:p>
            <a:pPr algn="just"/>
            <a:r>
              <a:rPr lang="pt-BR" sz="2800" b="1" dirty="0">
                <a:solidFill>
                  <a:srgbClr val="000000"/>
                </a:solidFill>
                <a:latin typeface="Calibri-Bold"/>
              </a:rPr>
              <a:t>água e o estabelecimento de musgos e outros vegetais de pequeno</a:t>
            </a:r>
          </a:p>
          <a:p>
            <a:pPr algn="just"/>
            <a:r>
              <a:rPr lang="pt-BR" sz="2800" b="1" dirty="0">
                <a:solidFill>
                  <a:srgbClr val="000000"/>
                </a:solidFill>
                <a:latin typeface="Calibri-Bold"/>
              </a:rPr>
              <a:t>porte.</a:t>
            </a:r>
          </a:p>
          <a:p>
            <a:pPr algn="just"/>
            <a:r>
              <a:rPr lang="pt-BR" sz="2800" b="1" dirty="0">
                <a:solidFill>
                  <a:srgbClr val="FF0000"/>
                </a:solidFill>
                <a:latin typeface="Calibri-Bold"/>
              </a:rPr>
              <a:t>GRAMÍNEAS</a:t>
            </a:r>
          </a:p>
          <a:p>
            <a:pPr algn="just"/>
            <a:r>
              <a:rPr lang="pt-BR" sz="2800" dirty="0">
                <a:solidFill>
                  <a:srgbClr val="C10000"/>
                </a:solidFill>
                <a:latin typeface="ArialMT"/>
              </a:rPr>
              <a:t>• </a:t>
            </a:r>
            <a:r>
              <a:rPr lang="pt-BR" sz="2800" b="1" dirty="0">
                <a:solidFill>
                  <a:srgbClr val="000000"/>
                </a:solidFill>
                <a:latin typeface="Calibri-Bold"/>
              </a:rPr>
              <a:t>Algumas espécies colonizam dunas de areia.</a:t>
            </a:r>
          </a:p>
          <a:p>
            <a:pPr algn="just"/>
            <a:r>
              <a:rPr lang="pt-BR" sz="2800" dirty="0">
                <a:solidFill>
                  <a:srgbClr val="C10000"/>
                </a:solidFill>
                <a:latin typeface="ArialMT"/>
              </a:rPr>
              <a:t>• </a:t>
            </a:r>
            <a:r>
              <a:rPr lang="pt-BR" sz="2800" b="1" dirty="0">
                <a:solidFill>
                  <a:srgbClr val="000000"/>
                </a:solidFill>
                <a:latin typeface="Calibri-Bold"/>
              </a:rPr>
              <a:t>Sementes são trazidas pelo vento.</a:t>
            </a:r>
          </a:p>
          <a:p>
            <a:pPr algn="just"/>
            <a:r>
              <a:rPr lang="pt-BR" sz="2800" dirty="0">
                <a:solidFill>
                  <a:srgbClr val="C10000"/>
                </a:solidFill>
                <a:latin typeface="ArialMT"/>
              </a:rPr>
              <a:t>• </a:t>
            </a:r>
            <a:r>
              <a:rPr lang="pt-BR" sz="2800" b="1" dirty="0">
                <a:solidFill>
                  <a:srgbClr val="000000"/>
                </a:solidFill>
                <a:latin typeface="Calibri-Bold"/>
              </a:rPr>
              <a:t>Conseguem suportar o calor, a escassez de água e o solo pouco estável.</a:t>
            </a:r>
          </a:p>
          <a:p>
            <a:pPr algn="just"/>
            <a:r>
              <a:rPr lang="pt-BR" sz="2800" dirty="0">
                <a:solidFill>
                  <a:srgbClr val="C10000"/>
                </a:solidFill>
                <a:latin typeface="ArialMT"/>
              </a:rPr>
              <a:t>• </a:t>
            </a:r>
            <a:r>
              <a:rPr lang="pt-BR" sz="2800" b="1" dirty="0">
                <a:solidFill>
                  <a:srgbClr val="000000"/>
                </a:solidFill>
                <a:latin typeface="Calibri-Bold"/>
              </a:rPr>
              <a:t>ex.: capins, gramas, relvas</a:t>
            </a:r>
            <a:endParaRPr lang="pt-BR" sz="2800" dirty="0"/>
          </a:p>
        </p:txBody>
      </p:sp>
      <p:pic>
        <p:nvPicPr>
          <p:cNvPr id="6" name="Imagem 5" descr="Uma imagem contendo Diagrama&#10;&#10;Descrição gerada automaticamente">
            <a:extLst>
              <a:ext uri="{FF2B5EF4-FFF2-40B4-BE49-F238E27FC236}">
                <a16:creationId xmlns:a16="http://schemas.microsoft.com/office/drawing/2014/main" id="{D59089F1-C02A-4764-9801-3DA881312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014" y="5565180"/>
            <a:ext cx="1292820" cy="1292820"/>
          </a:xfrm>
          <a:prstGeom prst="rect">
            <a:avLst/>
          </a:prstGeom>
        </p:spPr>
      </p:pic>
      <p:pic>
        <p:nvPicPr>
          <p:cNvPr id="7" name="Imagem 6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ABA213FF-64BB-4D28-8399-658ADA365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313" y="4532594"/>
            <a:ext cx="1096897" cy="106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8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E2DE54B-FCF5-4EEC-937C-C7177D8B6B00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1A3ACC-F8E6-4CC0-A063-C0F72D8ABF81}"/>
              </a:ext>
            </a:extLst>
          </p:cNvPr>
          <p:cNvSpPr txBox="1"/>
          <p:nvPr/>
        </p:nvSpPr>
        <p:spPr>
          <a:xfrm>
            <a:off x="83344" y="0"/>
            <a:ext cx="121086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COMUNIDADE PIONEIRA (</a:t>
            </a:r>
            <a:r>
              <a:rPr lang="pt-BR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Ecese</a:t>
            </a: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388FA12-240B-471A-98EE-E065300D3344}"/>
              </a:ext>
            </a:extLst>
          </p:cNvPr>
          <p:cNvSpPr/>
          <p:nvPr/>
        </p:nvSpPr>
        <p:spPr>
          <a:xfrm>
            <a:off x="351691" y="1264142"/>
            <a:ext cx="1114161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Calibri-Bold"/>
              </a:rPr>
              <a:t>ALTERAÇÕES AMBIENTAIS CAUSADAS PELAS ESPÉCIES PIONEIRAS</a:t>
            </a:r>
          </a:p>
          <a:p>
            <a:r>
              <a:rPr lang="pt-BR" sz="3200" dirty="0">
                <a:solidFill>
                  <a:srgbClr val="C10000"/>
                </a:solidFill>
                <a:latin typeface="ArialMT"/>
              </a:rPr>
              <a:t>• </a:t>
            </a:r>
            <a:r>
              <a:rPr lang="pt-BR" sz="3200" b="1" dirty="0">
                <a:solidFill>
                  <a:srgbClr val="000000"/>
                </a:solidFill>
                <a:latin typeface="Calibri-Bold"/>
              </a:rPr>
              <a:t>Redução nas bruscas variações da temperatura do solo;</a:t>
            </a:r>
          </a:p>
          <a:p>
            <a:r>
              <a:rPr lang="pt-BR" sz="3200" dirty="0">
                <a:solidFill>
                  <a:srgbClr val="C10000"/>
                </a:solidFill>
                <a:latin typeface="ArialMT"/>
              </a:rPr>
              <a:t>• </a:t>
            </a:r>
            <a:r>
              <a:rPr lang="pt-BR" sz="3200" b="1" dirty="0">
                <a:solidFill>
                  <a:srgbClr val="000000"/>
                </a:solidFill>
                <a:latin typeface="Calibri-Bold"/>
              </a:rPr>
              <a:t>Aumento na umidade;</a:t>
            </a:r>
          </a:p>
          <a:p>
            <a:r>
              <a:rPr lang="pt-BR" sz="3200" dirty="0">
                <a:solidFill>
                  <a:srgbClr val="C10000"/>
                </a:solidFill>
                <a:latin typeface="ArialMT"/>
              </a:rPr>
              <a:t>• </a:t>
            </a:r>
            <a:r>
              <a:rPr lang="pt-BR" sz="3200" b="1" dirty="0">
                <a:solidFill>
                  <a:srgbClr val="000000"/>
                </a:solidFill>
                <a:latin typeface="Calibri-Bold"/>
              </a:rPr>
              <a:t>Aumento na deposição de matéria orgânica;</a:t>
            </a:r>
          </a:p>
          <a:p>
            <a:r>
              <a:rPr lang="pt-BR" sz="3200" dirty="0">
                <a:solidFill>
                  <a:srgbClr val="C10000"/>
                </a:solidFill>
                <a:latin typeface="ArialMT"/>
              </a:rPr>
              <a:t>• </a:t>
            </a:r>
            <a:r>
              <a:rPr lang="pt-BR" sz="3200" b="1" dirty="0">
                <a:solidFill>
                  <a:srgbClr val="000000"/>
                </a:solidFill>
                <a:latin typeface="Calibri-Bold"/>
              </a:rPr>
              <a:t>Aumento na disponibilidade de nutrientes;</a:t>
            </a:r>
          </a:p>
          <a:p>
            <a:r>
              <a:rPr lang="pt-BR" sz="3200" dirty="0">
                <a:solidFill>
                  <a:srgbClr val="C10000"/>
                </a:solidFill>
                <a:latin typeface="ArialMT"/>
              </a:rPr>
              <a:t>• </a:t>
            </a:r>
            <a:r>
              <a:rPr lang="pt-BR" sz="3200" b="1" dirty="0">
                <a:solidFill>
                  <a:srgbClr val="000000"/>
                </a:solidFill>
                <a:latin typeface="Calibri-Bold"/>
              </a:rPr>
              <a:t>Aumento na retenção de água;</a:t>
            </a:r>
          </a:p>
          <a:p>
            <a:r>
              <a:rPr lang="pt-BR" sz="3200" dirty="0">
                <a:solidFill>
                  <a:srgbClr val="C10000"/>
                </a:solidFill>
                <a:latin typeface="ArialMT"/>
              </a:rPr>
              <a:t>• </a:t>
            </a:r>
            <a:r>
              <a:rPr lang="pt-BR" sz="3200" b="1" dirty="0">
                <a:solidFill>
                  <a:srgbClr val="000000"/>
                </a:solidFill>
                <a:latin typeface="Calibri-Bold"/>
              </a:rPr>
              <a:t>Intemperismo das rochas (formação dos solos);</a:t>
            </a:r>
          </a:p>
          <a:p>
            <a:r>
              <a:rPr lang="pt-BR" sz="3200" dirty="0">
                <a:solidFill>
                  <a:srgbClr val="C10000"/>
                </a:solidFill>
                <a:latin typeface="ArialMT"/>
              </a:rPr>
              <a:t>• </a:t>
            </a:r>
            <a:r>
              <a:rPr lang="pt-BR" sz="3200" b="1" dirty="0">
                <a:solidFill>
                  <a:srgbClr val="000000"/>
                </a:solidFill>
                <a:latin typeface="Calibri-Bold"/>
              </a:rPr>
              <a:t>Estabilização do solo.</a:t>
            </a:r>
            <a:endParaRPr lang="pt-BR" sz="3200" dirty="0"/>
          </a:p>
        </p:txBody>
      </p:sp>
      <p:pic>
        <p:nvPicPr>
          <p:cNvPr id="6" name="Imagem 5" descr="Uma imagem contendo Diagrama&#10;&#10;Descrição gerada automaticamente">
            <a:extLst>
              <a:ext uri="{FF2B5EF4-FFF2-40B4-BE49-F238E27FC236}">
                <a16:creationId xmlns:a16="http://schemas.microsoft.com/office/drawing/2014/main" id="{2E1BC3B2-D7A6-464E-B74B-B4DB1F35F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113" y="5565180"/>
            <a:ext cx="1292820" cy="1292820"/>
          </a:xfrm>
          <a:prstGeom prst="rect">
            <a:avLst/>
          </a:prstGeom>
        </p:spPr>
      </p:pic>
      <p:pic>
        <p:nvPicPr>
          <p:cNvPr id="7" name="Imagem 6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CB9B71C7-D2BB-475A-BB2A-C9C82E9E0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412" y="4532594"/>
            <a:ext cx="1096897" cy="106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8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E2DE54B-FCF5-4EEC-937C-C7177D8B6B00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1A3ACC-F8E6-4CC0-A063-C0F72D8ABF81}"/>
              </a:ext>
            </a:extLst>
          </p:cNvPr>
          <p:cNvSpPr txBox="1"/>
          <p:nvPr/>
        </p:nvSpPr>
        <p:spPr>
          <a:xfrm>
            <a:off x="83344" y="0"/>
            <a:ext cx="121086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COMUNIDADE INTERMEDIÁRIA (Série)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BC44BFB-C422-4BFD-AF0C-40BEC84EA89F}"/>
              </a:ext>
            </a:extLst>
          </p:cNvPr>
          <p:cNvSpPr/>
          <p:nvPr/>
        </p:nvSpPr>
        <p:spPr>
          <a:xfrm>
            <a:off x="511126" y="1221939"/>
            <a:ext cx="111697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latin typeface="Calibri-Bold"/>
              </a:rPr>
              <a:t>Surge a partir das modificações ambientais provocadas pela comunidade pioneira.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latin typeface="Calibri-Bold"/>
              </a:rPr>
              <a:t>Biodiversidade um pouco maior.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latin typeface="Calibri-Bold"/>
              </a:rPr>
              <a:t>Comunidade herbácea e arbustiva passa a competir com as gramíneas</a:t>
            </a:r>
          </a:p>
          <a:p>
            <a:pPr algn="just"/>
            <a:r>
              <a:rPr lang="pt-BR" sz="2800" b="1" dirty="0">
                <a:solidFill>
                  <a:srgbClr val="000000"/>
                </a:solidFill>
                <a:latin typeface="Calibri-Bold"/>
              </a:rPr>
              <a:t>por luminosidade e nutrientes.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latin typeface="Calibri-Bold"/>
              </a:rPr>
              <a:t>Comunidade arbórea pode começar a se desenvolver.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latin typeface="Calibri-Bold"/>
              </a:rPr>
              <a:t>Comunidade de animais.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latin typeface="Calibri-Bold"/>
              </a:rPr>
              <a:t>As alterações ambientais continuam.</a:t>
            </a:r>
            <a:endParaRPr lang="pt-BR" sz="2800" dirty="0"/>
          </a:p>
        </p:txBody>
      </p:sp>
      <p:pic>
        <p:nvPicPr>
          <p:cNvPr id="6" name="Imagem 5" descr="Uma imagem contendo Diagrama&#10;&#10;Descrição gerada automaticamente">
            <a:extLst>
              <a:ext uri="{FF2B5EF4-FFF2-40B4-BE49-F238E27FC236}">
                <a16:creationId xmlns:a16="http://schemas.microsoft.com/office/drawing/2014/main" id="{906B0AE7-63F8-443C-9142-D8F8A7EC4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" y="5565180"/>
            <a:ext cx="1292820" cy="1292820"/>
          </a:xfrm>
          <a:prstGeom prst="rect">
            <a:avLst/>
          </a:prstGeom>
        </p:spPr>
      </p:pic>
      <p:pic>
        <p:nvPicPr>
          <p:cNvPr id="7" name="Imagem 6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6392FB59-2A50-4947-A7A6-006A5C184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" y="4532594"/>
            <a:ext cx="1096897" cy="106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99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E2DE54B-FCF5-4EEC-937C-C7177D8B6B00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1A3ACC-F8E6-4CC0-A063-C0F72D8ABF81}"/>
              </a:ext>
            </a:extLst>
          </p:cNvPr>
          <p:cNvSpPr txBox="1"/>
          <p:nvPr/>
        </p:nvSpPr>
        <p:spPr>
          <a:xfrm>
            <a:off x="83344" y="0"/>
            <a:ext cx="121086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COMUNIDADE CLIMAX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2D3EBD2-7E25-4390-9F80-3346F36D8164}"/>
              </a:ext>
            </a:extLst>
          </p:cNvPr>
          <p:cNvSpPr/>
          <p:nvPr/>
        </p:nvSpPr>
        <p:spPr>
          <a:xfrm>
            <a:off x="208140" y="928688"/>
            <a:ext cx="11859064" cy="5196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latin typeface="Calibri-Bold"/>
              </a:rPr>
              <a:t>Último degrau da sucessão ecológica.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latin typeface="Calibri-Bold"/>
              </a:rPr>
              <a:t>Estabilidade e equilíbrio com o ambiente. (ex.: floresta Amazônica)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latin typeface="Calibri-Bold"/>
              </a:rPr>
              <a:t>Elevada biodiversidade.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latin typeface="Calibri-Bold"/>
              </a:rPr>
              <a:t>Nichos ecológicos variados e altamente especializados.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latin typeface="Calibri-Bold"/>
              </a:rPr>
              <a:t>Estabelecimento de múltiplas e complexas relações ecológicas.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latin typeface="Calibri-Bold"/>
              </a:rPr>
              <a:t>Produtividade líquida próxima a zero.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latin typeface="Calibri-Bold"/>
              </a:rPr>
              <a:t>Todo alimento produzido pelos autótrofos é consumido pelos heterótrofos.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latin typeface="Calibri-Bold"/>
              </a:rPr>
              <a:t>Todo oxigênio produzido na fotossíntese é consumido na respiração.</a:t>
            </a:r>
            <a:endParaRPr lang="pt-BR" sz="2800" dirty="0"/>
          </a:p>
        </p:txBody>
      </p:sp>
      <p:pic>
        <p:nvPicPr>
          <p:cNvPr id="6" name="Imagem 5" descr="Uma imagem contendo Diagrama&#10;&#10;Descrição gerada automaticamente">
            <a:extLst>
              <a:ext uri="{FF2B5EF4-FFF2-40B4-BE49-F238E27FC236}">
                <a16:creationId xmlns:a16="http://schemas.microsoft.com/office/drawing/2014/main" id="{76C9BB10-5D90-4D52-9035-5F9FE5F59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84" y="3680109"/>
            <a:ext cx="1292820" cy="1292820"/>
          </a:xfrm>
          <a:prstGeom prst="rect">
            <a:avLst/>
          </a:prstGeom>
        </p:spPr>
      </p:pic>
      <p:pic>
        <p:nvPicPr>
          <p:cNvPr id="7" name="Imagem 6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02B8122F-EF7E-45F0-AB81-C5224929C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683" y="2647523"/>
            <a:ext cx="1096897" cy="106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4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E2DE54B-FCF5-4EEC-937C-C7177D8B6B00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1A3ACC-F8E6-4CC0-A063-C0F72D8ABF81}"/>
              </a:ext>
            </a:extLst>
          </p:cNvPr>
          <p:cNvSpPr txBox="1"/>
          <p:nvPr/>
        </p:nvSpPr>
        <p:spPr>
          <a:xfrm>
            <a:off x="83344" y="0"/>
            <a:ext cx="121086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Ao longo de uma sucessão ecológica, ocorre: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2D3EBD2-7E25-4390-9F80-3346F36D8164}"/>
              </a:ext>
            </a:extLst>
          </p:cNvPr>
          <p:cNvSpPr/>
          <p:nvPr/>
        </p:nvSpPr>
        <p:spPr>
          <a:xfrm>
            <a:off x="208140" y="1258784"/>
            <a:ext cx="118590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/>
              <a:t>Aumento da produtividade bruta;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/>
              <a:t>Aumento do consumo;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/>
              <a:t>Diminuição da produtividade líquida;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/>
              <a:t>Aumento da biomassa total da comunidade;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/>
              <a:t>Aumento da diversidade de espécies e de nichos ecológicos;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/>
              <a:t>Aumento na competição e no tamanho das cadeias alimentares;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/>
              <a:t>Extinção de algumas espécies e surgimento de outras.</a:t>
            </a:r>
            <a:endParaRPr lang="pt-BR" sz="44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899F66B-EE52-4089-AD7B-7CE81A708EFC}"/>
              </a:ext>
            </a:extLst>
          </p:cNvPr>
          <p:cNvSpPr/>
          <p:nvPr/>
        </p:nvSpPr>
        <p:spPr>
          <a:xfrm>
            <a:off x="379829" y="4798214"/>
            <a:ext cx="111697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Calibri-Bold"/>
              </a:rPr>
              <a:t>PRODUTIVIDADE</a:t>
            </a:r>
          </a:p>
          <a:p>
            <a:r>
              <a:rPr lang="pt-BR" b="1" dirty="0">
                <a:solidFill>
                  <a:srgbClr val="FF0000"/>
                </a:solidFill>
                <a:latin typeface="Calibri-Bold"/>
              </a:rPr>
              <a:t>Produtividade Bruta (PB)</a:t>
            </a:r>
            <a:r>
              <a:rPr lang="pt-BR" b="1" dirty="0">
                <a:solidFill>
                  <a:srgbClr val="000000"/>
                </a:solidFill>
                <a:latin typeface="Calibri-Bold"/>
              </a:rPr>
              <a:t>: total de matéria orgânica produzida pela comunidade</a:t>
            </a:r>
          </a:p>
          <a:p>
            <a:r>
              <a:rPr lang="pt-BR" b="1" dirty="0">
                <a:solidFill>
                  <a:srgbClr val="000000"/>
                </a:solidFill>
                <a:latin typeface="Calibri-Bold"/>
              </a:rPr>
              <a:t>através da fotossíntese</a:t>
            </a:r>
          </a:p>
          <a:p>
            <a:r>
              <a:rPr lang="pt-BR" b="1" dirty="0">
                <a:solidFill>
                  <a:srgbClr val="994807"/>
                </a:solidFill>
                <a:latin typeface="Calibri-Bold"/>
              </a:rPr>
              <a:t>Produtividade Líquida (PL)</a:t>
            </a:r>
            <a:r>
              <a:rPr lang="pt-BR" b="1" dirty="0">
                <a:solidFill>
                  <a:srgbClr val="000000"/>
                </a:solidFill>
                <a:latin typeface="Calibri-Bold"/>
              </a:rPr>
              <a:t>: o saldo obtido da relação entre a produção</a:t>
            </a:r>
          </a:p>
          <a:p>
            <a:r>
              <a:rPr lang="pt-BR" b="1" dirty="0">
                <a:solidFill>
                  <a:srgbClr val="000000"/>
                </a:solidFill>
                <a:latin typeface="Calibri-Bold"/>
              </a:rPr>
              <a:t>(fotossíntese) e o consumo (respiração) de uma comunidade.</a:t>
            </a:r>
          </a:p>
          <a:p>
            <a:r>
              <a:rPr lang="pt-BR" b="1" dirty="0">
                <a:solidFill>
                  <a:srgbClr val="994807"/>
                </a:solidFill>
                <a:latin typeface="Calibri-Bold"/>
              </a:rPr>
              <a:t>PL </a:t>
            </a:r>
            <a:r>
              <a:rPr lang="pt-BR" b="1" dirty="0">
                <a:solidFill>
                  <a:srgbClr val="000000"/>
                </a:solidFill>
                <a:latin typeface="Calibri-Bold"/>
              </a:rPr>
              <a:t>= </a:t>
            </a:r>
            <a:r>
              <a:rPr lang="pt-BR" b="1" dirty="0">
                <a:solidFill>
                  <a:srgbClr val="FF0000"/>
                </a:solidFill>
                <a:latin typeface="Calibri-Bold"/>
              </a:rPr>
              <a:t>PB </a:t>
            </a:r>
            <a:r>
              <a:rPr lang="pt-BR" b="1" dirty="0">
                <a:solidFill>
                  <a:srgbClr val="000000"/>
                </a:solidFill>
                <a:latin typeface="Calibri-Bold"/>
              </a:rPr>
              <a:t>– Respiração                         </a:t>
            </a:r>
            <a:endParaRPr lang="pt-BR" dirty="0"/>
          </a:p>
        </p:txBody>
      </p:sp>
      <p:pic>
        <p:nvPicPr>
          <p:cNvPr id="6" name="Imagem 5" descr="Uma imagem contendo Diagrama&#10;&#10;Descrição gerada automaticamente">
            <a:extLst>
              <a:ext uri="{FF2B5EF4-FFF2-40B4-BE49-F238E27FC236}">
                <a16:creationId xmlns:a16="http://schemas.microsoft.com/office/drawing/2014/main" id="{95E557C6-3CFF-454C-9B8A-991E7A998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040" y="5636649"/>
            <a:ext cx="1292820" cy="1292820"/>
          </a:xfrm>
          <a:prstGeom prst="rect">
            <a:avLst/>
          </a:prstGeom>
        </p:spPr>
      </p:pic>
      <p:pic>
        <p:nvPicPr>
          <p:cNvPr id="7" name="Imagem 6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5FF9975B-D0A4-4EA9-9F99-98D278FC3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339" y="4604063"/>
            <a:ext cx="1096897" cy="106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091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733</Words>
  <Application>Microsoft Office PowerPoint</Application>
  <PresentationFormat>Widescreen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2" baseType="lpstr">
      <vt:lpstr>Arial</vt:lpstr>
      <vt:lpstr>ArialMT</vt:lpstr>
      <vt:lpstr>Calibri</vt:lpstr>
      <vt:lpstr>Calibri Light</vt:lpstr>
      <vt:lpstr>Calibri-Bold</vt:lpstr>
      <vt:lpstr>Mufferaw</vt:lpstr>
      <vt:lpstr>OpenSymbol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Henrique Bezerra de Oliveira</dc:creator>
  <cp:lastModifiedBy>Carlos Henrique Bezerra de Oliveira</cp:lastModifiedBy>
  <cp:revision>7</cp:revision>
  <dcterms:created xsi:type="dcterms:W3CDTF">2020-12-22T13:49:14Z</dcterms:created>
  <dcterms:modified xsi:type="dcterms:W3CDTF">2020-12-22T14:36:56Z</dcterms:modified>
</cp:coreProperties>
</file>