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73" r:id="rId6"/>
    <p:sldId id="272" r:id="rId7"/>
    <p:sldId id="261" r:id="rId8"/>
    <p:sldId id="262" r:id="rId9"/>
    <p:sldId id="264" r:id="rId10"/>
    <p:sldId id="266" r:id="rId11"/>
    <p:sldId id="265" r:id="rId12"/>
    <p:sldId id="271" r:id="rId13"/>
    <p:sldId id="267" r:id="rId14"/>
    <p:sldId id="268" r:id="rId15"/>
    <p:sldId id="269" r:id="rId16"/>
    <p:sldId id="270" r:id="rId17"/>
    <p:sldId id="279" r:id="rId18"/>
    <p:sldId id="282" r:id="rId19"/>
    <p:sldId id="280" r:id="rId20"/>
    <p:sldId id="281" r:id="rId21"/>
    <p:sldId id="283" r:id="rId22"/>
    <p:sldId id="274" r:id="rId23"/>
    <p:sldId id="275" r:id="rId24"/>
    <p:sldId id="276" r:id="rId25"/>
    <p:sldId id="277" r:id="rId26"/>
    <p:sldId id="278" r:id="rId27"/>
    <p:sldId id="288" r:id="rId28"/>
    <p:sldId id="284" r:id="rId29"/>
    <p:sldId id="285" r:id="rId30"/>
    <p:sldId id="286" r:id="rId31"/>
    <p:sldId id="287" r:id="rId32"/>
    <p:sldId id="289" r:id="rId33"/>
  </p:sldIdLst>
  <p:sldSz cx="12192000" cy="68580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89" autoAdjust="0"/>
  </p:normalViewPr>
  <p:slideViewPr>
    <p:cSldViewPr>
      <p:cViewPr varScale="1">
        <p:scale>
          <a:sx n="64" d="100"/>
          <a:sy n="64" d="100"/>
        </p:scale>
        <p:origin x="87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629162-8B14-4F8B-995E-0D50FE6C5F49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980ECEA-DB9F-4A9B-A9B5-92BB6534371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75F2D1-4513-4440-8DDD-6866C8BB29EC}" type="slidenum">
              <a:rPr lang="pt-BR" altLang="pt-BR">
                <a:latin typeface="Calibri" panose="020F0502020204030204" pitchFamily="34" charset="0"/>
              </a:rPr>
              <a:pPr eaLnBrk="1" hangingPunct="1"/>
              <a:t>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5CCA40-18BB-4D61-B948-A630C056865C}" type="slidenum">
              <a:rPr lang="pt-BR" altLang="pt-BR">
                <a:latin typeface="Calibri" panose="020F0502020204030204" pitchFamily="34" charset="0"/>
              </a:rPr>
              <a:pPr eaLnBrk="1" hangingPunct="1"/>
              <a:t>10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80FEA7-8D46-4C9D-B536-A739113CD359}" type="slidenum">
              <a:rPr lang="pt-BR" altLang="pt-BR">
                <a:latin typeface="Calibri" panose="020F0502020204030204" pitchFamily="34" charset="0"/>
              </a:rPr>
              <a:pPr eaLnBrk="1" hangingPunct="1"/>
              <a:t>11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3F3B78-CF28-4508-8B41-BB498A64CE67}" type="slidenum">
              <a:rPr lang="pt-BR" altLang="pt-BR">
                <a:latin typeface="Calibri" panose="020F0502020204030204" pitchFamily="34" charset="0"/>
              </a:rPr>
              <a:pPr eaLnBrk="1" hangingPunct="1"/>
              <a:t>12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12B15A-77A2-451C-8ADD-D531346E6D6E}" type="slidenum">
              <a:rPr lang="pt-BR" altLang="pt-BR">
                <a:latin typeface="Calibri" panose="020F0502020204030204" pitchFamily="34" charset="0"/>
              </a:rPr>
              <a:pPr eaLnBrk="1" hangingPunct="1"/>
              <a:t>13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FF863D-B259-40C9-9A67-5F2A6FFCE6D4}" type="slidenum">
              <a:rPr lang="pt-BR" altLang="pt-BR">
                <a:latin typeface="Calibri" panose="020F0502020204030204" pitchFamily="34" charset="0"/>
              </a:rPr>
              <a:pPr eaLnBrk="1" hangingPunct="1"/>
              <a:t>14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4D938F-54CA-4F55-AD32-80222B13A139}" type="slidenum">
              <a:rPr lang="pt-BR" altLang="pt-BR">
                <a:latin typeface="Calibri" panose="020F0502020204030204" pitchFamily="34" charset="0"/>
              </a:rPr>
              <a:pPr eaLnBrk="1" hangingPunct="1"/>
              <a:t>15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3BEC42-B704-4C77-92ED-F1823F1F2D72}" type="slidenum">
              <a:rPr lang="pt-BR" altLang="pt-BR">
                <a:latin typeface="Calibri" panose="020F0502020204030204" pitchFamily="34" charset="0"/>
              </a:rPr>
              <a:pPr eaLnBrk="1" hangingPunct="1"/>
              <a:t>16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166373-6201-47FA-A780-F1C9281AFC5C}" type="slidenum">
              <a:rPr lang="pt-BR" altLang="pt-BR">
                <a:latin typeface="Calibri" panose="020F0502020204030204" pitchFamily="34" charset="0"/>
              </a:rPr>
              <a:pPr eaLnBrk="1" hangingPunct="1"/>
              <a:t>17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09018D-69CC-426D-802C-4B3A2108E13F}" type="slidenum">
              <a:rPr lang="pt-BR" altLang="pt-BR">
                <a:latin typeface="Calibri" panose="020F0502020204030204" pitchFamily="34" charset="0"/>
              </a:rPr>
              <a:pPr eaLnBrk="1" hangingPunct="1"/>
              <a:t>18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BE0126-B127-4136-9A3D-134A745517C6}" type="slidenum">
              <a:rPr lang="pt-BR" altLang="pt-BR">
                <a:latin typeface="Calibri" panose="020F0502020204030204" pitchFamily="34" charset="0"/>
              </a:rPr>
              <a:pPr eaLnBrk="1" hangingPunct="1"/>
              <a:t>19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3DD958-3D45-4449-8FC8-BADD073B3CB7}" type="slidenum">
              <a:rPr lang="pt-BR" altLang="pt-BR">
                <a:latin typeface="Calibri" panose="020F0502020204030204" pitchFamily="34" charset="0"/>
              </a:rPr>
              <a:pPr eaLnBrk="1" hangingPunct="1"/>
              <a:t>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2DAF96-048B-49F9-B0BE-2829125255E4}" type="slidenum">
              <a:rPr lang="pt-BR" altLang="pt-BR">
                <a:latin typeface="Calibri" panose="020F0502020204030204" pitchFamily="34" charset="0"/>
              </a:rPr>
              <a:pPr eaLnBrk="1" hangingPunct="1"/>
              <a:t>20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36D4EF-0835-4422-BF40-022167950AA2}" type="slidenum">
              <a:rPr lang="pt-BR" altLang="pt-BR">
                <a:latin typeface="Calibri" panose="020F0502020204030204" pitchFamily="34" charset="0"/>
              </a:rPr>
              <a:pPr eaLnBrk="1" hangingPunct="1"/>
              <a:t>21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CD99F8-6684-4368-8726-212CAAAF37C2}" type="slidenum">
              <a:rPr lang="pt-BR" altLang="pt-BR">
                <a:latin typeface="Calibri" panose="020F0502020204030204" pitchFamily="34" charset="0"/>
              </a:rPr>
              <a:pPr eaLnBrk="1" hangingPunct="1"/>
              <a:t>22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01D1E4-E491-4393-8E12-71504901D3C2}" type="slidenum">
              <a:rPr lang="pt-BR" altLang="pt-BR">
                <a:latin typeface="Calibri" panose="020F0502020204030204" pitchFamily="34" charset="0"/>
              </a:rPr>
              <a:pPr eaLnBrk="1" hangingPunct="1"/>
              <a:t>23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7A88CD-1E8E-44F3-B575-DA55BA362424}" type="slidenum">
              <a:rPr lang="pt-BR" altLang="pt-BR">
                <a:latin typeface="Calibri" panose="020F0502020204030204" pitchFamily="34" charset="0"/>
              </a:rPr>
              <a:pPr eaLnBrk="1" hangingPunct="1"/>
              <a:t>24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B67E56-8755-4465-B84C-2C0D538B968C}" type="slidenum">
              <a:rPr lang="pt-BR" altLang="pt-BR">
                <a:latin typeface="Calibri" panose="020F0502020204030204" pitchFamily="34" charset="0"/>
              </a:rPr>
              <a:pPr eaLnBrk="1" hangingPunct="1"/>
              <a:t>25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D53136-178B-4C42-9259-C9091C2C8D0F}" type="slidenum">
              <a:rPr lang="pt-BR" altLang="pt-BR">
                <a:latin typeface="Calibri" panose="020F0502020204030204" pitchFamily="34" charset="0"/>
              </a:rPr>
              <a:pPr eaLnBrk="1" hangingPunct="1"/>
              <a:t>26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999C23-84D3-4BF5-8DC9-DB7A5BF2333F}" type="slidenum">
              <a:rPr lang="pt-BR" altLang="pt-BR">
                <a:latin typeface="Calibri" panose="020F0502020204030204" pitchFamily="34" charset="0"/>
              </a:rPr>
              <a:pPr eaLnBrk="1" hangingPunct="1"/>
              <a:t>27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820BCC-D27A-4625-86D1-0DB1785E7941}" type="slidenum">
              <a:rPr lang="pt-BR" altLang="pt-BR">
                <a:latin typeface="Calibri" panose="020F0502020204030204" pitchFamily="34" charset="0"/>
              </a:rPr>
              <a:pPr eaLnBrk="1" hangingPunct="1"/>
              <a:t>28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5005E4-191E-4ED6-BE09-882B753152DD}" type="slidenum">
              <a:rPr lang="pt-BR" altLang="pt-BR">
                <a:latin typeface="Calibri" panose="020F0502020204030204" pitchFamily="34" charset="0"/>
              </a:rPr>
              <a:pPr eaLnBrk="1" hangingPunct="1"/>
              <a:t>29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DCBCAE-3E18-4AFE-80AA-045CB3813D66}" type="slidenum">
              <a:rPr lang="pt-BR" altLang="pt-BR">
                <a:latin typeface="Calibri" panose="020F0502020204030204" pitchFamily="34" charset="0"/>
              </a:rPr>
              <a:pPr eaLnBrk="1" hangingPunct="1"/>
              <a:t>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32472D-ABAE-4868-9161-E9E09CE8FBAF}" type="slidenum">
              <a:rPr lang="pt-BR" altLang="pt-BR">
                <a:latin typeface="Calibri" panose="020F0502020204030204" pitchFamily="34" charset="0"/>
              </a:rPr>
              <a:pPr eaLnBrk="1" hangingPunct="1"/>
              <a:t>30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CCF56C-AA0E-487F-8F19-2259BB24F871}" type="slidenum">
              <a:rPr lang="pt-BR" altLang="pt-BR">
                <a:latin typeface="Calibri" panose="020F0502020204030204" pitchFamily="34" charset="0"/>
              </a:rPr>
              <a:pPr eaLnBrk="1" hangingPunct="1"/>
              <a:t>31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5616CB-F7B8-44F2-BF2E-8BE95D874619}" type="slidenum">
              <a:rPr lang="pt-BR" altLang="pt-BR">
                <a:latin typeface="Calibri" panose="020F0502020204030204" pitchFamily="34" charset="0"/>
              </a:rPr>
              <a:pPr eaLnBrk="1" hangingPunct="1"/>
              <a:t>32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D95809-D701-4066-A368-B430573FA508}" type="slidenum">
              <a:rPr lang="pt-BR" altLang="pt-BR">
                <a:latin typeface="Calibri" panose="020F0502020204030204" pitchFamily="34" charset="0"/>
              </a:rPr>
              <a:pPr eaLnBrk="1" hangingPunct="1"/>
              <a:t>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66978D-5E5F-4D28-ADFB-5C6820F19555}" type="slidenum">
              <a:rPr lang="pt-BR" altLang="pt-BR">
                <a:latin typeface="Calibri" panose="020F0502020204030204" pitchFamily="34" charset="0"/>
              </a:rPr>
              <a:pPr eaLnBrk="1" hangingPunct="1"/>
              <a:t>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D838CC-7499-4CB6-B2D8-0FCE9C384755}" type="slidenum">
              <a:rPr lang="pt-BR" altLang="pt-BR">
                <a:latin typeface="Calibri" panose="020F0502020204030204" pitchFamily="34" charset="0"/>
              </a:rPr>
              <a:pPr eaLnBrk="1" hangingPunct="1"/>
              <a:t>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735F40-0338-46CA-8BC6-4CD9DD2B4F0D}" type="slidenum">
              <a:rPr lang="pt-BR" altLang="pt-BR">
                <a:latin typeface="Calibri" panose="020F0502020204030204" pitchFamily="34" charset="0"/>
              </a:rPr>
              <a:pPr eaLnBrk="1" hangingPunct="1"/>
              <a:t>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6A2F25-B3A3-443C-96ED-CB94AD001805}" type="slidenum">
              <a:rPr lang="pt-BR" altLang="pt-BR">
                <a:latin typeface="Calibri" panose="020F0502020204030204" pitchFamily="34" charset="0"/>
              </a:rPr>
              <a:pPr eaLnBrk="1" hangingPunct="1"/>
              <a:t>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244919-6016-47B3-98AC-ED5924E1EDFE}" type="slidenum">
              <a:rPr lang="pt-BR" altLang="pt-BR">
                <a:latin typeface="Calibri" panose="020F0502020204030204" pitchFamily="34" charset="0"/>
              </a:rPr>
              <a:pPr eaLnBrk="1" hangingPunct="1"/>
              <a:t>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C2CC8-57C4-47C5-A227-FA111592A52F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F8B15-609C-43F8-B7D7-FD4BC26B4B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165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49881-949F-4724-9C48-6F354D31F27E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BDE62-A7A4-4448-90B4-753A132DB4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178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E50F-B94D-4CAB-9016-14E92052E47E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C33D9-E84C-4820-8B2A-9AFE95B46A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840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5957B-F20E-4609-BD2F-3CDD4FC2DABE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3E837-9A9C-4077-AF69-AC42224E67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290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DE89F-8608-4D84-A92F-BC8ADE66AE7D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E4ED7-E0C4-43C8-ACE5-FE64BDEBD0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407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53EEA-50E6-4AA5-9112-E773C4483479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39068-5058-4674-A96B-5A4BADA041A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149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3DD84-7D72-4FA3-BFD2-2F5FD86A61D7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FDF89-4609-4035-A352-C30388476C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456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7DC6-0CD2-400E-A60A-184960F21B26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40ED1-DCA2-465E-B098-7B5564060C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841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49234-B60B-42F1-AC18-F2E844EF42EB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A0E6E-C96B-4561-808B-A115916BC9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425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8DCA-57EA-44C4-A92C-37AC4555B883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B0CA2-C870-4AA4-B917-97C65BE018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625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B31E-FF46-41FD-BB55-2A4A239A0862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94951-110C-4E7E-9E9E-0BC4685F4F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958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441C6C-490E-4A36-A231-557A9B1971E8}" type="datetimeFigureOut">
              <a:rPr lang="pt-BR"/>
              <a:pPr>
                <a:defRPr/>
              </a:pPr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D4E3071-7DEB-40FF-9CA3-A9DC5928EA0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ardiacsurgery.ctsnetbooks.org/content/vol3/issue2008/images/large/1539fig3.jpe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hyperlink" Target="http://cardiacsurgery.ctsnetbooks.org/content/vol3/issue2008/images/large/1539fig4.jpeg" TargetMode="Externa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916663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52" name="CaixaDeTexto 7"/>
          <p:cNvSpPr txBox="1">
            <a:spLocks noChangeArrowheads="1"/>
          </p:cNvSpPr>
          <p:nvPr/>
        </p:nvSpPr>
        <p:spPr bwMode="auto">
          <a:xfrm>
            <a:off x="1524000" y="1000126"/>
            <a:ext cx="20716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300" b="1">
              <a:latin typeface="Calibri" panose="020F0502020204030204" pitchFamily="34" charset="0"/>
            </a:endParaRPr>
          </a:p>
          <a:p>
            <a:pPr eaLnBrk="1" hangingPunct="1"/>
            <a:endParaRPr lang="pt-BR" altLang="pt-BR" sz="1400">
              <a:latin typeface="Calibri" panose="020F0502020204030204" pitchFamily="34" charset="0"/>
            </a:endParaRPr>
          </a:p>
          <a:p>
            <a:pPr eaLnBrk="1" hangingPunct="1"/>
            <a:endParaRPr lang="pt-BR" altLang="pt-BR" sz="1400">
              <a:latin typeface="Calibri" panose="020F0502020204030204" pitchFamily="34" charset="0"/>
            </a:endParaRPr>
          </a:p>
          <a:p>
            <a:pPr eaLnBrk="1" hangingPunct="1">
              <a:buFontTx/>
              <a:buAutoNum type="arabicPeriod"/>
            </a:pPr>
            <a:endParaRPr lang="pt-BR" altLang="pt-BR" sz="1400">
              <a:latin typeface="Calibri" panose="020F0502020204030204" pitchFamily="34" charset="0"/>
            </a:endParaRPr>
          </a:p>
          <a:p>
            <a:pPr eaLnBrk="1" hangingPunct="1">
              <a:buFontTx/>
              <a:buAutoNum type="arabicPeriod"/>
            </a:pPr>
            <a:endParaRPr lang="pt-BR" altLang="pt-BR" sz="1400">
              <a:latin typeface="Calibri" panose="020F0502020204030204" pitchFamily="34" charset="0"/>
            </a:endParaRPr>
          </a:p>
          <a:p>
            <a:pPr eaLnBrk="1" hangingPunct="1">
              <a:buFontTx/>
              <a:buAutoNum type="arabicPeriod"/>
            </a:pP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053" name="CaixaDeTexto 8"/>
          <p:cNvSpPr txBox="1">
            <a:spLocks noChangeArrowheads="1"/>
          </p:cNvSpPr>
          <p:nvPr/>
        </p:nvSpPr>
        <p:spPr bwMode="auto">
          <a:xfrm>
            <a:off x="3738563" y="1143001"/>
            <a:ext cx="6786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054" name="CaixaDeTexto 13"/>
          <p:cNvSpPr txBox="1">
            <a:spLocks noChangeArrowheads="1"/>
          </p:cNvSpPr>
          <p:nvPr/>
        </p:nvSpPr>
        <p:spPr bwMode="auto">
          <a:xfrm>
            <a:off x="0" y="1130975"/>
            <a:ext cx="20716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latin typeface="Mufferaw" pitchFamily="66" charset="0"/>
              </a:rPr>
              <a:t>Aula</a:t>
            </a:r>
          </a:p>
          <a:p>
            <a:pPr algn="ctr" eaLnBrk="1" hangingPunct="1"/>
            <a:r>
              <a:rPr lang="pt-BR" altLang="pt-BR" sz="1400" b="1" dirty="0">
                <a:latin typeface="Mufferaw" pitchFamily="66" charset="0"/>
              </a:rPr>
              <a:t>de</a:t>
            </a:r>
          </a:p>
          <a:p>
            <a:pPr algn="ctr" eaLnBrk="1" hangingPunct="1"/>
            <a:r>
              <a:rPr lang="pt-BR" altLang="pt-BR" sz="2400" b="1" dirty="0">
                <a:latin typeface="Mufferaw" pitchFamily="66" charset="0"/>
              </a:rPr>
              <a:t>Biologia</a:t>
            </a:r>
          </a:p>
          <a:p>
            <a:pPr eaLnBrk="1" hangingPunct="1"/>
            <a:endParaRPr lang="pt-BR" altLang="pt-BR" sz="1400" dirty="0">
              <a:latin typeface="Mufferaw" pitchFamily="66" charset="0"/>
            </a:endParaRPr>
          </a:p>
          <a:p>
            <a:pPr eaLnBrk="1" hangingPunct="1"/>
            <a:r>
              <a:rPr lang="pt-BR" altLang="pt-BR" sz="2000" dirty="0">
                <a:latin typeface="Mufferaw" pitchFamily="66" charset="0"/>
              </a:rPr>
              <a:t>Tema:</a:t>
            </a:r>
          </a:p>
          <a:p>
            <a:pPr eaLnBrk="1" hangingPunct="1"/>
            <a:r>
              <a:rPr lang="pt-BR" altLang="pt-BR" dirty="0">
                <a:solidFill>
                  <a:srgbClr val="FFFF00"/>
                </a:solidFill>
                <a:latin typeface="Mufferaw" pitchFamily="66" charset="0"/>
              </a:rPr>
              <a:t>Sistema Circulatório</a:t>
            </a:r>
          </a:p>
          <a:p>
            <a:pPr eaLnBrk="1" hangingPunct="1"/>
            <a:endParaRPr lang="pt-BR" altLang="pt-BR" sz="1200" dirty="0">
              <a:latin typeface="Mufferaw" pitchFamily="66" charset="0"/>
            </a:endParaRPr>
          </a:p>
          <a:p>
            <a:pPr eaLnBrk="1" hangingPunct="1"/>
            <a:endParaRPr lang="pt-BR" altLang="pt-BR" dirty="0">
              <a:latin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2056" name="Imagem 13" descr="artery+body1_jpgaf631fa3-1333-416f-8a55-0c0b96e9f10f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1" y="1000126"/>
            <a:ext cx="585787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398EF588-B5B7-4075-A2E0-56AEFA24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175250"/>
            <a:ext cx="19939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6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F61989FD-8FF9-4489-8335-86D178DA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751263"/>
            <a:ext cx="14747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7" descr="coronari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4022726"/>
            <a:ext cx="220821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4"/>
            <a:ext cx="8929688" cy="390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Componentes do sistema circulatório: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b)  Vasos sanguíneos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II) Artérias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</a:t>
            </a:r>
            <a:r>
              <a:rPr lang="pt-BR" sz="2000" dirty="0">
                <a:latin typeface="+mn-lt"/>
                <a:cs typeface="Tahoma" pitchFamily="34" charset="0"/>
              </a:rPr>
              <a:t>Artérias coronárias</a:t>
            </a: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Promovem a irrigação das células cardíacas da parede do coração (miocárdio).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Podem ser obstruídas por placas de gordura (colesterol).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A total obstrução das coronárias leva ao infarto (morte) do miocárdio.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9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	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11270" name="Imagem 13" descr="coronarias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4357688"/>
            <a:ext cx="29273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CaixaDeTexto 14"/>
          <p:cNvSpPr txBox="1">
            <a:spLocks noChangeArrowheads="1"/>
          </p:cNvSpPr>
          <p:nvPr/>
        </p:nvSpPr>
        <p:spPr bwMode="auto">
          <a:xfrm>
            <a:off x="6738939" y="4643439"/>
            <a:ext cx="1285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Calibri" panose="020F0502020204030204" pitchFamily="34" charset="0"/>
              </a:rPr>
              <a:t>Coronárias</a:t>
            </a:r>
          </a:p>
        </p:txBody>
      </p:sp>
      <p:cxnSp>
        <p:nvCxnSpPr>
          <p:cNvPr id="17" name="Conector reto 16"/>
          <p:cNvCxnSpPr/>
          <p:nvPr/>
        </p:nvCxnSpPr>
        <p:spPr>
          <a:xfrm rot="10800000">
            <a:off x="7953375" y="4929188"/>
            <a:ext cx="1143000" cy="571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73" name="CaixaDeTexto 17"/>
          <p:cNvSpPr txBox="1">
            <a:spLocks noChangeArrowheads="1"/>
          </p:cNvSpPr>
          <p:nvPr/>
        </p:nvSpPr>
        <p:spPr bwMode="auto">
          <a:xfrm>
            <a:off x="6453188" y="5786438"/>
            <a:ext cx="1928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>
                <a:latin typeface="Calibri" panose="020F0502020204030204" pitchFamily="34" charset="0"/>
              </a:rPr>
              <a:t>(Placa de gordura)</a:t>
            </a:r>
          </a:p>
          <a:p>
            <a:pPr algn="ctr" eaLnBrk="1" hangingPunct="1"/>
            <a:r>
              <a:rPr lang="pt-BR" altLang="pt-BR">
                <a:latin typeface="Calibri" panose="020F0502020204030204" pitchFamily="34" charset="0"/>
              </a:rPr>
              <a:t>Ateroma</a:t>
            </a:r>
          </a:p>
        </p:txBody>
      </p:sp>
      <p:cxnSp>
        <p:nvCxnSpPr>
          <p:cNvPr id="20" name="Conector reto 19"/>
          <p:cNvCxnSpPr/>
          <p:nvPr/>
        </p:nvCxnSpPr>
        <p:spPr>
          <a:xfrm flipV="1">
            <a:off x="5810250" y="6000750"/>
            <a:ext cx="64293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4DC016DE-4EBC-4DB2-8704-27FEFB61EB37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005D21D-A773-4B2D-BB22-07FA5E20F703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3"/>
            <a:ext cx="8929688" cy="337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Componentes do sistema circulatório: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b)  Vasos sanguíneos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III)  Capilares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</a:t>
            </a:r>
            <a:r>
              <a:rPr lang="pt-BR" sz="2000" dirty="0">
                <a:latin typeface="+mn-lt"/>
                <a:cs typeface="Tahoma" pitchFamily="34" charset="0"/>
              </a:rPr>
              <a:t>São vasos finíssimos, localizados entre veias e artérias.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	Formam rede de capilares por onde ocorre a passagem de oxigênio e nutrientes do sangue para os tecidos e de gás carbônico e excretas dos tecidos para o sangue.</a:t>
            </a:r>
            <a:endParaRPr lang="pt-BR" sz="19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	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grpSp>
        <p:nvGrpSpPr>
          <p:cNvPr id="12293" name="Grupo 14"/>
          <p:cNvGrpSpPr>
            <a:grpSpLocks/>
          </p:cNvGrpSpPr>
          <p:nvPr/>
        </p:nvGrpSpPr>
        <p:grpSpPr bwMode="auto">
          <a:xfrm>
            <a:off x="1524001" y="4010026"/>
            <a:ext cx="5072063" cy="2847975"/>
            <a:chOff x="1071538" y="3857628"/>
            <a:chExt cx="5072098" cy="2848611"/>
          </a:xfrm>
        </p:grpSpPr>
        <p:pic>
          <p:nvPicPr>
            <p:cNvPr id="12295" name="Imagem 7" descr="capilar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8" y="3857628"/>
              <a:ext cx="4500594" cy="284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CaixaDeTexto 10"/>
            <p:cNvSpPr txBox="1">
              <a:spLocks noChangeArrowheads="1"/>
            </p:cNvSpPr>
            <p:nvPr/>
          </p:nvSpPr>
          <p:spPr bwMode="auto">
            <a:xfrm>
              <a:off x="1071538" y="4000504"/>
              <a:ext cx="12144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latin typeface="Calibri" panose="020F0502020204030204" pitchFamily="34" charset="0"/>
                </a:rPr>
                <a:t>Artéria</a:t>
              </a:r>
            </a:p>
          </p:txBody>
        </p:sp>
        <p:sp>
          <p:nvSpPr>
            <p:cNvPr id="12297" name="CaixaDeTexto 11"/>
            <p:cNvSpPr txBox="1">
              <a:spLocks noChangeArrowheads="1"/>
            </p:cNvSpPr>
            <p:nvPr/>
          </p:nvSpPr>
          <p:spPr bwMode="auto">
            <a:xfrm>
              <a:off x="4929190" y="5214950"/>
              <a:ext cx="12144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latin typeface="Calibri" panose="020F0502020204030204" pitchFamily="34" charset="0"/>
                </a:rPr>
                <a:t>Veia</a:t>
              </a:r>
            </a:p>
          </p:txBody>
        </p:sp>
        <p:sp>
          <p:nvSpPr>
            <p:cNvPr id="12298" name="CaixaDeTexto 12"/>
            <p:cNvSpPr txBox="1">
              <a:spLocks noChangeArrowheads="1"/>
            </p:cNvSpPr>
            <p:nvPr/>
          </p:nvSpPr>
          <p:spPr bwMode="auto">
            <a:xfrm>
              <a:off x="3286116" y="4286256"/>
              <a:ext cx="12144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latin typeface="Calibri" panose="020F0502020204030204" pitchFamily="34" charset="0"/>
                </a:rPr>
                <a:t>Capilares</a:t>
              </a:r>
            </a:p>
          </p:txBody>
        </p:sp>
      </p:grpSp>
      <p:pic>
        <p:nvPicPr>
          <p:cNvPr id="12294" name="Imagem 16" descr="capilares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9" y="4025900"/>
            <a:ext cx="385762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D5D6C79-BF87-4D3C-A25A-52314FED80B8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BEBEA67-528D-4AF2-8F2E-5EE5C5DB73FC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3"/>
            <a:ext cx="8929688" cy="2646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Componentes do sistema circulatório: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b)  Vasos sanguíneos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III)  Capilares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É a nível dos capilares</a:t>
            </a:r>
            <a:r>
              <a:rPr lang="pt-BR" sz="1900" dirty="0">
                <a:latin typeface="+mn-lt"/>
                <a:cs typeface="Tahoma" pitchFamily="34" charset="0"/>
              </a:rPr>
              <a:t>	 pulmonares que ocorre a oxigenação do sangue (Hematose)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9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900" dirty="0">
              <a:latin typeface="+mn-lt"/>
              <a:cs typeface="Tahoma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13317" name="Picture 4" descr="http://recursos.cnice.mec.es/biosfera/alumno/3ESO/diges/img/Respiratorio4F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143251"/>
            <a:ext cx="47625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7096126" y="3429000"/>
            <a:ext cx="3286125" cy="23701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FF0000"/>
                </a:solidFill>
              </a:rPr>
              <a:t>Por difusão simples, </a:t>
            </a:r>
          </a:p>
          <a:p>
            <a:pPr algn="ctr">
              <a:defRPr/>
            </a:pPr>
            <a:r>
              <a:rPr lang="pt-BR" sz="2000" b="1" dirty="0">
                <a:solidFill>
                  <a:srgbClr val="FF0000"/>
                </a:solidFill>
              </a:rPr>
              <a:t>sem gasto de energia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b="1" dirty="0"/>
              <a:t>CO</a:t>
            </a:r>
            <a:r>
              <a:rPr lang="pt-BR" b="1" baseline="-25000" dirty="0"/>
              <a:t>2</a:t>
            </a:r>
            <a:r>
              <a:rPr lang="pt-BR" b="1" dirty="0"/>
              <a:t> sai do sangue e vai para os pulmões.</a:t>
            </a:r>
          </a:p>
          <a:p>
            <a:pPr>
              <a:defRPr/>
            </a:pPr>
            <a:endParaRPr lang="pt-BR" b="1" dirty="0"/>
          </a:p>
          <a:p>
            <a:pPr>
              <a:defRPr/>
            </a:pPr>
            <a:r>
              <a:rPr lang="pt-BR" b="1" dirty="0"/>
              <a:t>O</a:t>
            </a:r>
            <a:r>
              <a:rPr lang="pt-BR" b="1" baseline="-25000" dirty="0"/>
              <a:t>2</a:t>
            </a:r>
            <a:r>
              <a:rPr lang="pt-BR" b="1" dirty="0"/>
              <a:t> sai dos pulmões e vai para o sangue (hemoglobina).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0C2BC16-69C2-447E-948A-24B84FA09AF9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EB13BAA-2C22-4BF6-82C5-C1C533EAA8DC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3"/>
            <a:ext cx="8929688" cy="2508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Componentes do sistema circulatório: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c)  Coração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</a:t>
            </a:r>
            <a:r>
              <a:rPr lang="pt-BR" sz="2000" dirty="0">
                <a:latin typeface="+mn-lt"/>
                <a:cs typeface="Tahoma" pitchFamily="34" charset="0"/>
              </a:rPr>
              <a:t>Órgão muscular oco que realiza o bombeamento do sangue no interior dos vasos sanguíneos.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	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14341" name="Picture 4" descr="http://www.passeiweb.com/na_ponta_lingua/questoes/biologia/imagens/pag_01_sist_circ_04.jpg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32138"/>
            <a:ext cx="3786188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CaixaDeTexto 13"/>
          <p:cNvSpPr txBox="1">
            <a:spLocks noChangeArrowheads="1"/>
          </p:cNvSpPr>
          <p:nvPr/>
        </p:nvSpPr>
        <p:spPr bwMode="auto">
          <a:xfrm>
            <a:off x="5738814" y="3357563"/>
            <a:ext cx="30003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latin typeface="Calibri" panose="020F0502020204030204" pitchFamily="34" charset="0"/>
              </a:rPr>
              <a:t>Cavidades Internas</a:t>
            </a:r>
          </a:p>
          <a:p>
            <a:pPr eaLnBrk="1" hangingPunct="1"/>
            <a:endParaRPr lang="pt-BR" altLang="pt-BR" sz="800"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AD = Átrio direito</a:t>
            </a:r>
          </a:p>
          <a:p>
            <a:pPr eaLnBrk="1" hangingPunct="1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VD = Ventrículo direito</a:t>
            </a:r>
          </a:p>
          <a:p>
            <a:pPr eaLnBrk="1" hangingPunct="1"/>
            <a:r>
              <a:rPr lang="pt-BR" altLang="pt-BR">
                <a:solidFill>
                  <a:srgbClr val="D60000"/>
                </a:solidFill>
                <a:latin typeface="Calibri" panose="020F0502020204030204" pitchFamily="34" charset="0"/>
              </a:rPr>
              <a:t>AE = Átrio esquerdo</a:t>
            </a:r>
          </a:p>
          <a:p>
            <a:pPr eaLnBrk="1" hangingPunct="1"/>
            <a:r>
              <a:rPr lang="pt-BR" altLang="pt-BR">
                <a:solidFill>
                  <a:srgbClr val="D60000"/>
                </a:solidFill>
                <a:latin typeface="Calibri" panose="020F0502020204030204" pitchFamily="34" charset="0"/>
              </a:rPr>
              <a:t>VE = Ventrículo esquerdo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738813" y="4979988"/>
            <a:ext cx="3643312" cy="187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</a:rPr>
              <a:t>Vasos cardíacos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latin typeface="+mn-lt"/>
              </a:rPr>
              <a:t>I) Veias cavas (superior e inferior)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latin typeface="+mn-lt"/>
              </a:rPr>
              <a:t>II) Artérias pulmonares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D60000"/>
                </a:solidFill>
                <a:latin typeface="+mn-lt"/>
              </a:rPr>
              <a:t>III) Veias pulmonares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D60000"/>
                </a:solidFill>
                <a:latin typeface="+mn-lt"/>
              </a:rPr>
              <a:t>IV) Artéria aorta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Tx/>
              <a:buAutoNum type="romanUcParenR"/>
              <a:defRPr/>
            </a:pPr>
            <a:endParaRPr lang="pt-BR" dirty="0">
              <a:solidFill>
                <a:srgbClr val="D60000"/>
              </a:solidFill>
              <a:latin typeface="+mn-lt"/>
            </a:endParaRPr>
          </a:p>
        </p:txBody>
      </p:sp>
      <p:sp>
        <p:nvSpPr>
          <p:cNvPr id="14344" name="CaixaDeTexto 15"/>
          <p:cNvSpPr txBox="1">
            <a:spLocks noChangeArrowheads="1"/>
          </p:cNvSpPr>
          <p:nvPr/>
        </p:nvSpPr>
        <p:spPr bwMode="auto">
          <a:xfrm>
            <a:off x="4381501" y="5214939"/>
            <a:ext cx="10001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 b="1">
                <a:latin typeface="Calibri" panose="020F0502020204030204" pitchFamily="34" charset="0"/>
              </a:rPr>
              <a:t>Válvula</a:t>
            </a:r>
          </a:p>
          <a:p>
            <a:pPr algn="ctr" eaLnBrk="1" hangingPunct="1"/>
            <a:r>
              <a:rPr lang="pt-BR" altLang="pt-BR" sz="1400" b="1">
                <a:latin typeface="Calibri" panose="020F0502020204030204" pitchFamily="34" charset="0"/>
              </a:rPr>
              <a:t>Bicúspide</a:t>
            </a:r>
          </a:p>
          <a:p>
            <a:pPr algn="ctr" eaLnBrk="1" hangingPunct="1"/>
            <a:r>
              <a:rPr lang="pt-BR" altLang="pt-BR" sz="1400" b="1">
                <a:latin typeface="Calibri" panose="020F0502020204030204" pitchFamily="34" charset="0"/>
              </a:rPr>
              <a:t>(Mitral)</a:t>
            </a:r>
          </a:p>
        </p:txBody>
      </p:sp>
      <p:sp>
        <p:nvSpPr>
          <p:cNvPr id="14345" name="CaixaDeTexto 17"/>
          <p:cNvSpPr txBox="1">
            <a:spLocks noChangeArrowheads="1"/>
          </p:cNvSpPr>
          <p:nvPr/>
        </p:nvSpPr>
        <p:spPr bwMode="auto">
          <a:xfrm>
            <a:off x="1524001" y="5286376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 b="1">
                <a:latin typeface="Calibri" panose="020F0502020204030204" pitchFamily="34" charset="0"/>
              </a:rPr>
              <a:t>Válvula</a:t>
            </a:r>
          </a:p>
          <a:p>
            <a:pPr algn="ctr" eaLnBrk="1" hangingPunct="1"/>
            <a:r>
              <a:rPr lang="pt-BR" altLang="pt-BR" sz="1400" b="1">
                <a:latin typeface="Calibri" panose="020F0502020204030204" pitchFamily="34" charset="0"/>
              </a:rPr>
              <a:t>Tricúspide</a:t>
            </a: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2381250" y="5286376"/>
            <a:ext cx="571500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52875" y="5357814"/>
            <a:ext cx="571500" cy="714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524501" y="2857500"/>
            <a:ext cx="4786313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dirty="0"/>
              <a:t>Formado por tecido muscular estriado cardíaco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3AF0C5D-ADB3-4247-AD4A-563648DD2AA5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C1A6C92-4115-43E6-8AB1-C9638AC10991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4" y="2071688"/>
            <a:ext cx="312578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3"/>
            <a:ext cx="8929688" cy="632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Componentes do sistema circulatório: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c)  Coração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 </a:t>
            </a:r>
            <a:r>
              <a:rPr lang="pt-BR" sz="2000" b="1" dirty="0" err="1">
                <a:latin typeface="+mn-lt"/>
                <a:cs typeface="Tahoma" pitchFamily="34" charset="0"/>
              </a:rPr>
              <a:t>Valvopatias</a:t>
            </a:r>
            <a:r>
              <a:rPr lang="pt-BR" sz="2000" b="1" dirty="0">
                <a:latin typeface="+mn-lt"/>
                <a:cs typeface="Tahoma" pitchFamily="34" charset="0"/>
              </a:rPr>
              <a:t>: </a:t>
            </a:r>
            <a:r>
              <a:rPr lang="pt-BR" sz="2000" dirty="0">
                <a:latin typeface="+mn-lt"/>
                <a:cs typeface="Tahoma" pitchFamily="34" charset="0"/>
              </a:rPr>
              <a:t>disfunção das válvulas cardíacas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Causa o refluxo de sangue no interior do coração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Responsáveis pelo sopro cardíaco (ruído cardíaco)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Batimentos Cardíacos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Contração do coração é denominado </a:t>
            </a:r>
            <a:r>
              <a:rPr lang="pt-BR" sz="2000" b="1" dirty="0">
                <a:solidFill>
                  <a:srgbClr val="FF0000"/>
                </a:solidFill>
                <a:latin typeface="+mn-lt"/>
                <a:cs typeface="Tahoma" pitchFamily="34" charset="0"/>
              </a:rPr>
              <a:t>sístole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Relaxamento do coração  é denominado </a:t>
            </a:r>
            <a:r>
              <a:rPr lang="pt-BR" sz="2000" b="1" dirty="0">
                <a:solidFill>
                  <a:schemeClr val="tx2"/>
                </a:solidFill>
                <a:latin typeface="+mn-lt"/>
                <a:cs typeface="Tahoma" pitchFamily="34" charset="0"/>
              </a:rPr>
              <a:t>diástole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 err="1">
                <a:latin typeface="+mn-lt"/>
                <a:cs typeface="Tahoma" pitchFamily="34" charset="0"/>
              </a:rPr>
              <a:t>Frequência</a:t>
            </a:r>
            <a:r>
              <a:rPr lang="pt-BR" sz="2000" dirty="0">
                <a:latin typeface="+mn-lt"/>
                <a:cs typeface="Tahoma" pitchFamily="34" charset="0"/>
              </a:rPr>
              <a:t> cardíaca: 70 a 80 batimentos por minuto (normal)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Controlados pelo </a:t>
            </a:r>
            <a:r>
              <a:rPr lang="pt-BR" sz="2000" dirty="0" err="1">
                <a:latin typeface="+mn-lt"/>
                <a:cs typeface="Tahoma" pitchFamily="34" charset="0"/>
              </a:rPr>
              <a:t>parcapasso</a:t>
            </a:r>
            <a:r>
              <a:rPr lang="pt-BR" sz="2000" dirty="0">
                <a:latin typeface="+mn-lt"/>
                <a:cs typeface="Tahoma" pitchFamily="34" charset="0"/>
              </a:rPr>
              <a:t>  cardíaco (</a:t>
            </a:r>
            <a:r>
              <a:rPr lang="pt-BR" sz="2000" dirty="0" err="1">
                <a:latin typeface="+mn-lt"/>
                <a:cs typeface="Tahoma" pitchFamily="34" charset="0"/>
              </a:rPr>
              <a:t>nódo</a:t>
            </a:r>
            <a:r>
              <a:rPr lang="pt-BR" sz="2000" dirty="0">
                <a:latin typeface="+mn-lt"/>
                <a:cs typeface="Tahoma" pitchFamily="34" charset="0"/>
              </a:rPr>
              <a:t> sinoatrial)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Modulada pelos neurotransmissores: Acetilcolina (↓) e Adrenalina (↑)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	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7453313" y="3500438"/>
            <a:ext cx="785812" cy="50006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CF4EA97-46DE-42B3-BA7C-6D4F6420ABBD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E705F34-668D-42B3-B86A-6BD307681209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4"/>
            <a:ext cx="8929688" cy="2200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Componentes do sistema circulatório: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c)  Coração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Batimentos cardíacos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	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16389" name="Picture 2" descr="Valvula Mitral Marf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9" y="3143250"/>
            <a:ext cx="21431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381376" y="5929314"/>
            <a:ext cx="19288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Sístole - Diástole</a:t>
            </a:r>
          </a:p>
        </p:txBody>
      </p:sp>
      <p:pic>
        <p:nvPicPr>
          <p:cNvPr id="16391" name="Picture 4" descr="http://fotocache02.stormap.sapo.pt/fotostore01/fotos/98/45/0e/2206141_e2cD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2928939"/>
            <a:ext cx="23685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810376" y="5643563"/>
            <a:ext cx="25003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 err="1">
                <a:latin typeface="+mn-lt"/>
              </a:rPr>
              <a:t>Nódo</a:t>
            </a:r>
            <a:r>
              <a:rPr lang="pt-BR" dirty="0">
                <a:latin typeface="+mn-lt"/>
              </a:rPr>
              <a:t> sinoatrial geração impulso nervoso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3743E28-917D-4F0A-BE89-4339D6537C91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C40DF43-FCF0-4CD2-B7E4-7B86CFCE64FF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3"/>
            <a:ext cx="8929688" cy="540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Componentes do sistema circulatório: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c)  Coração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latin typeface="+mn-lt"/>
                <a:cs typeface="Tahoma" pitchFamily="34" charset="0"/>
              </a:rPr>
              <a:t>Circulação de sangue no corpo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971550" lvl="1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70C0"/>
                </a:solidFill>
                <a:latin typeface="+mn-lt"/>
                <a:cs typeface="Tahoma" pitchFamily="34" charset="0"/>
              </a:rPr>
              <a:t>I) Grande circulação  </a:t>
            </a:r>
            <a:r>
              <a:rPr lang="pt-BR" sz="2000" dirty="0">
                <a:latin typeface="+mn-lt"/>
                <a:cs typeface="Tahoma" pitchFamily="34" charset="0"/>
              </a:rPr>
              <a:t>(Circulação sistêmica)</a:t>
            </a:r>
          </a:p>
          <a:p>
            <a:pPr marL="1428750" lvl="2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romanUcParenR"/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971550" lvl="1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  <a:sym typeface="Wingdings" pitchFamily="2" charset="2"/>
            </a:endParaRPr>
          </a:p>
          <a:p>
            <a:pPr marL="971550" lvl="1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  <a:sym typeface="Wingdings" pitchFamily="2" charset="2"/>
            </a:endParaRPr>
          </a:p>
          <a:p>
            <a:pPr marL="971550" lvl="1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  <a:sym typeface="Wingdings" pitchFamily="2" charset="2"/>
            </a:endParaRPr>
          </a:p>
          <a:p>
            <a:pPr marL="971550" lvl="1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C00000"/>
                </a:solidFill>
                <a:latin typeface="+mn-lt"/>
                <a:cs typeface="Tahoma" pitchFamily="34" charset="0"/>
                <a:sym typeface="Wingdings" pitchFamily="2" charset="2"/>
              </a:rPr>
              <a:t>II) Pequena circulação </a:t>
            </a:r>
            <a:r>
              <a:rPr lang="pt-BR" sz="2000" dirty="0">
                <a:latin typeface="+mn-lt"/>
                <a:cs typeface="Tahoma" pitchFamily="34" charset="0"/>
                <a:sym typeface="Wingdings" pitchFamily="2" charset="2"/>
              </a:rPr>
              <a:t>(Circulação pulmonar)</a:t>
            </a:r>
          </a:p>
          <a:p>
            <a:pPr marL="971550" lvl="1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  <a:sym typeface="Wingdings" pitchFamily="2" charset="2"/>
            </a:endParaRPr>
          </a:p>
          <a:p>
            <a:pPr marL="971550" lvl="1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	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381251" y="3786189"/>
            <a:ext cx="7286625" cy="369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defRPr/>
            </a:pPr>
            <a:r>
              <a:rPr lang="pt-BR" dirty="0">
                <a:cs typeface="Tahoma" pitchFamily="34" charset="0"/>
              </a:rPr>
              <a:t>Ventrículo Esquerdo </a:t>
            </a:r>
            <a:r>
              <a:rPr lang="pt-BR" dirty="0">
                <a:cs typeface="Tahoma" pitchFamily="34" charset="0"/>
                <a:sym typeface="Wingdings" pitchFamily="2" charset="2"/>
              </a:rPr>
              <a:t> Aorta  Tecidos  Veias Cava  Átrio Direito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809750" y="5357814"/>
            <a:ext cx="8643938" cy="369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defRPr/>
            </a:pPr>
            <a:r>
              <a:rPr lang="pt-BR" dirty="0">
                <a:cs typeface="Tahoma" pitchFamily="34" charset="0"/>
              </a:rPr>
              <a:t>Ventrículo Direito </a:t>
            </a:r>
            <a:r>
              <a:rPr lang="pt-BR" dirty="0">
                <a:cs typeface="Tahoma" pitchFamily="34" charset="0"/>
                <a:sym typeface="Wingdings" pitchFamily="2" charset="2"/>
              </a:rPr>
              <a:t> Artéria Pulmonar  Pulmões  Veias Pulmonares  Átrio Esquerdo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E65E6E4-5D0A-4ECA-8E26-D0F1105A9904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AAA1ECE-6016-4286-9798-4371064CBCD7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3"/>
            <a:ext cx="8929688" cy="189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3)  Sistema Linfático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971550" lvl="1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	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18437" name="Picture 2" descr="http://www.msd-brasil.com/msd43/m_manual/images/S16_03_0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057276"/>
            <a:ext cx="2786062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738313" y="1714501"/>
            <a:ext cx="57150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Sistema linfático: </a:t>
            </a:r>
            <a:r>
              <a:rPr lang="pt-BR" sz="2000" dirty="0">
                <a:latin typeface="+mn-lt"/>
                <a:cs typeface="Tahoma" pitchFamily="34" charset="0"/>
              </a:rPr>
              <a:t>conjunto de vasos que drenam e devolvem ao sangue o plasma e células de defesa que extravasam para os tecidos.</a:t>
            </a:r>
          </a:p>
          <a:p>
            <a:pPr algn="just"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algn="just"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Mantém a quantidade de líquido intersticial (entre as células) em níveis normais.</a:t>
            </a:r>
          </a:p>
          <a:p>
            <a:pPr algn="just"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algn="just"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A disfunção do sistema de drenagem linfática pode ocasionar a formação de </a:t>
            </a:r>
            <a:r>
              <a:rPr lang="pt-BR" sz="2000" b="1" dirty="0">
                <a:latin typeface="+mn-lt"/>
                <a:cs typeface="Tahoma" pitchFamily="34" charset="0"/>
              </a:rPr>
              <a:t>edemas</a:t>
            </a:r>
            <a:r>
              <a:rPr lang="pt-BR" sz="2000" dirty="0">
                <a:latin typeface="+mn-lt"/>
                <a:cs typeface="Tahoma" pitchFamily="34" charset="0"/>
              </a:rPr>
              <a:t> (inchaços).</a:t>
            </a:r>
          </a:p>
          <a:p>
            <a:pPr>
              <a:defRPr/>
            </a:pPr>
            <a:endParaRPr lang="pt-BR" dirty="0">
              <a:latin typeface="Arial" charset="0"/>
            </a:endParaRPr>
          </a:p>
        </p:txBody>
      </p:sp>
      <p:pic>
        <p:nvPicPr>
          <p:cNvPr id="18439" name="Picture 4" descr="http://graphics8.nytimes.com/images/2007/08/01/health/adam/196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4622800"/>
            <a:ext cx="27940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00BFB82-4E90-41AA-A429-510D0766259F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57B9EB-4AC2-43F7-880A-6DB62FA2C837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3"/>
            <a:ext cx="8929688" cy="189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3)  Sistema Linfático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971550" lvl="1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	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38313" y="1714500"/>
            <a:ext cx="8501062" cy="277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Linfa: </a:t>
            </a:r>
            <a:r>
              <a:rPr lang="pt-BR" sz="2000" dirty="0">
                <a:latin typeface="+mn-lt"/>
              </a:rPr>
              <a:t>A linfa é o segundo fluido circulatório. </a:t>
            </a:r>
          </a:p>
          <a:p>
            <a:pPr algn="just">
              <a:defRPr/>
            </a:pPr>
            <a:endParaRPr lang="pt-BR" sz="2000" dirty="0">
              <a:latin typeface="+mn-lt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pt-BR" sz="2000" dirty="0">
                <a:latin typeface="+mn-lt"/>
              </a:rPr>
              <a:t>  Deriva do sangue e é constituído por leucócitos, plasma, plaquetas, cloreto de  </a:t>
            </a:r>
          </a:p>
          <a:p>
            <a:pPr algn="just">
              <a:defRPr/>
            </a:pPr>
            <a:r>
              <a:rPr lang="pt-BR" sz="2000" dirty="0">
                <a:latin typeface="+mn-lt"/>
              </a:rPr>
              <a:t>    sódio, oxigênio e dióxido carbono. </a:t>
            </a:r>
          </a:p>
          <a:p>
            <a:pPr algn="just">
              <a:defRPr/>
            </a:pPr>
            <a:endParaRPr lang="pt-BR" sz="800" dirty="0">
              <a:latin typeface="+mn-lt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pt-BR" sz="2000" dirty="0">
                <a:latin typeface="+mn-lt"/>
              </a:rPr>
              <a:t>  Como não possui hemácias a linfa é incolor ou ligeiramente rosada. 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pt-BR" sz="800" dirty="0">
              <a:latin typeface="+mn-lt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pt-BR" sz="2000" dirty="0">
                <a:latin typeface="+mn-lt"/>
              </a:rPr>
              <a:t>  É a linfa que distribui os nutrientes e transporta os gases para o sangue e </a:t>
            </a:r>
          </a:p>
          <a:p>
            <a:pPr algn="just">
              <a:defRPr/>
            </a:pPr>
            <a:r>
              <a:rPr lang="pt-BR" sz="2000" dirty="0">
                <a:latin typeface="+mn-lt"/>
              </a:rPr>
              <a:t>    deste para as células.</a:t>
            </a:r>
            <a:endParaRPr lang="pt-BR" sz="2000" dirty="0">
              <a:latin typeface="+mn-lt"/>
              <a:cs typeface="Tahoma" pitchFamily="34" charset="0"/>
            </a:endParaRPr>
          </a:p>
          <a:p>
            <a:pPr>
              <a:defRPr/>
            </a:pPr>
            <a:endParaRPr lang="pt-BR" dirty="0">
              <a:latin typeface="+mn-lt"/>
            </a:endParaRPr>
          </a:p>
        </p:txBody>
      </p:sp>
      <p:pic>
        <p:nvPicPr>
          <p:cNvPr id="19462" name="Picture 2" descr="http://2.bp.blogspot.com/_S7Qz9a3DX6s/SeKTJc28rPI/AAAAAAAAAoA/GZszz6eyNtY/s400/linf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4" y="4214814"/>
            <a:ext cx="2928937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83FAA62-0176-45D5-A777-2BB9DECB8B9E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B2E0B0E-90DC-489B-923C-7BD676977EA0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3"/>
            <a:ext cx="8929688" cy="189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3)  Sistema Linfático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971550" lvl="1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	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38313" y="1714500"/>
            <a:ext cx="5715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Sistema de drenagem</a:t>
            </a:r>
            <a:endParaRPr lang="pt-BR" dirty="0">
              <a:latin typeface="Arial" charset="0"/>
            </a:endParaRP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357438"/>
            <a:ext cx="6122988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167313" y="1214439"/>
            <a:ext cx="514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 err="1">
                <a:latin typeface="+mn-lt"/>
              </a:rPr>
              <a:t>Obs</a:t>
            </a:r>
            <a:r>
              <a:rPr lang="pt-BR" b="1" dirty="0">
                <a:latin typeface="+mn-lt"/>
              </a:rPr>
              <a:t>: </a:t>
            </a:r>
            <a:r>
              <a:rPr lang="pt-BR" dirty="0">
                <a:latin typeface="+mn-lt"/>
              </a:rPr>
              <a:t>hemácias em situações normais permanecem sempre no interior de vasos sanguíneos; porém os leucócitos podem migrar para os tecidos.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BE1B755-8E14-4DA6-B998-898E137246FE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280F520-17E6-411A-8382-5417EE1EE483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4"/>
            <a:ext cx="8929688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Introdução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pt-BR" sz="2000" dirty="0">
                <a:latin typeface="+mn-lt"/>
                <a:cs typeface="Tahoma" pitchFamily="34" charset="0"/>
              </a:rPr>
              <a:t>O sistema circulatório é responsável pelo transporte de elementos essenciais (glicose, oxigênio, hormônios) para o tecidos e de produtos do metabolismo (CO</a:t>
            </a:r>
            <a:r>
              <a:rPr lang="pt-BR" sz="2000" baseline="-25000" dirty="0">
                <a:latin typeface="+mn-lt"/>
                <a:cs typeface="Tahoma" pitchFamily="34" charset="0"/>
              </a:rPr>
              <a:t>2</a:t>
            </a:r>
            <a:r>
              <a:rPr lang="pt-BR" sz="2000" dirty="0">
                <a:latin typeface="+mn-lt"/>
                <a:cs typeface="Tahoma" pitchFamily="34" charset="0"/>
              </a:rPr>
              <a:t>, uréia, amônia) para os órgãos excretores.</a:t>
            </a: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3077" name="Imagem 12" descr="3d_circulatory5_jpg3feccdb4-26bd-4476-8e29-d7b9f2d2b462La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4" y="2786064"/>
            <a:ext cx="4071937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3DB2314-4316-4D92-92DD-37DF702748B8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0CC1E06-E100-42A0-89E8-2BC4EA0C4213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3"/>
            <a:ext cx="8929688" cy="189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3)  Sistema Linfático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971550" lvl="1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	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38314" y="1714501"/>
            <a:ext cx="5786437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Função de defesa do sistema linfático</a:t>
            </a:r>
          </a:p>
          <a:p>
            <a:pPr algn="just"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lvl="1" algn="just">
              <a:buFont typeface="Wingdings" pitchFamily="2" charset="2"/>
              <a:buChar char="§"/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 </a:t>
            </a:r>
            <a:r>
              <a:rPr lang="pt-BR" sz="2000" dirty="0">
                <a:latin typeface="+mn-lt"/>
                <a:cs typeface="Tahoma" pitchFamily="34" charset="0"/>
              </a:rPr>
              <a:t>Os vasos linfáticos possuem dilatações que amadurecem células de defesa e realiza a filtração da linfa, denominados </a:t>
            </a:r>
            <a:r>
              <a:rPr lang="pt-BR" sz="2000" b="1" dirty="0" err="1">
                <a:latin typeface="+mn-lt"/>
                <a:cs typeface="Tahoma" pitchFamily="34" charset="0"/>
              </a:rPr>
              <a:t>linfonodos</a:t>
            </a:r>
            <a:r>
              <a:rPr lang="pt-BR" sz="2000" b="1" dirty="0">
                <a:latin typeface="+mn-lt"/>
                <a:cs typeface="Tahoma" pitchFamily="34" charset="0"/>
              </a:rPr>
              <a:t> ou gânglios linfáticos.</a:t>
            </a:r>
          </a:p>
          <a:p>
            <a:pPr lvl="1" algn="just">
              <a:buFont typeface="Wingdings" pitchFamily="2" charset="2"/>
              <a:buChar char="§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lvl="1" algn="just">
              <a:buFont typeface="Wingdings" pitchFamily="2" charset="2"/>
              <a:buChar char="§"/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  </a:t>
            </a:r>
            <a:r>
              <a:rPr lang="pt-BR" sz="2000" dirty="0">
                <a:latin typeface="+mn-lt"/>
                <a:cs typeface="Tahoma" pitchFamily="34" charset="0"/>
              </a:rPr>
              <a:t>Os </a:t>
            </a:r>
            <a:r>
              <a:rPr lang="pt-BR" sz="2000" dirty="0" err="1">
                <a:latin typeface="+mn-lt"/>
                <a:cs typeface="Tahoma" pitchFamily="34" charset="0"/>
              </a:rPr>
              <a:t>linfonodos</a:t>
            </a:r>
            <a:r>
              <a:rPr lang="pt-BR" sz="2000" dirty="0">
                <a:latin typeface="+mn-lt"/>
                <a:cs typeface="Tahoma" pitchFamily="34" charset="0"/>
              </a:rPr>
              <a:t>  retiram da linfa: toxinas e microorganismos através da ação de anticorpos, </a:t>
            </a:r>
            <a:r>
              <a:rPr lang="pt-BR" sz="2000" dirty="0" err="1">
                <a:latin typeface="+mn-lt"/>
                <a:cs typeface="Tahoma" pitchFamily="34" charset="0"/>
              </a:rPr>
              <a:t>plasmóticos</a:t>
            </a:r>
            <a:r>
              <a:rPr lang="pt-BR" sz="2000" dirty="0">
                <a:latin typeface="+mn-lt"/>
                <a:cs typeface="Tahoma" pitchFamily="34" charset="0"/>
              </a:rPr>
              <a:t>, linfócitos e macrófagos. </a:t>
            </a:r>
          </a:p>
          <a:p>
            <a:pPr lvl="1" algn="just">
              <a:defRPr/>
            </a:pPr>
            <a:endParaRPr lang="pt-BR" sz="2000" dirty="0">
              <a:latin typeface="+mn-lt"/>
              <a:cs typeface="Tahoma" pitchFamily="34" charset="0"/>
            </a:endParaRPr>
          </a:p>
        </p:txBody>
      </p:sp>
      <p:pic>
        <p:nvPicPr>
          <p:cNvPr id="21510" name="Picture 2" descr="http://www.msd-brasil.com/msd43/m_manual/images/S16_03_0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1000126"/>
            <a:ext cx="2786062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F8B5437-5369-4040-8F7E-7FD23BF0E14B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57F533-09D1-40D6-98FD-151072565219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3"/>
            <a:ext cx="8929688" cy="189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3)  Sistema Linfático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971550" lvl="1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	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38314" y="1714501"/>
            <a:ext cx="5786437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Função de defesa do sistema linfático</a:t>
            </a:r>
          </a:p>
          <a:p>
            <a:pPr algn="just"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lvl="1" algn="just">
              <a:buFont typeface="Wingdings" pitchFamily="2" charset="2"/>
              <a:buChar char="§"/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 </a:t>
            </a:r>
            <a:r>
              <a:rPr lang="pt-BR" sz="2000" dirty="0">
                <a:latin typeface="+mn-lt"/>
                <a:cs typeface="Tahoma" pitchFamily="34" charset="0"/>
              </a:rPr>
              <a:t>Os vasos linfáticos possuem dilatações que amadurecem células de defesa e realiza a filtração da linfa, denominados </a:t>
            </a:r>
            <a:r>
              <a:rPr lang="pt-BR" sz="2000" b="1" dirty="0" err="1">
                <a:latin typeface="+mn-lt"/>
                <a:cs typeface="Tahoma" pitchFamily="34" charset="0"/>
              </a:rPr>
              <a:t>linfonodos</a:t>
            </a:r>
            <a:r>
              <a:rPr lang="pt-BR" sz="2000" b="1" dirty="0">
                <a:latin typeface="+mn-lt"/>
                <a:cs typeface="Tahoma" pitchFamily="34" charset="0"/>
              </a:rPr>
              <a:t> ou gânglios linfáticos.</a:t>
            </a:r>
          </a:p>
          <a:p>
            <a:pPr lvl="1" algn="just">
              <a:buFont typeface="Wingdings" pitchFamily="2" charset="2"/>
              <a:buChar char="§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lvl="1" algn="just">
              <a:buFont typeface="Wingdings" pitchFamily="2" charset="2"/>
              <a:buChar char="§"/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  </a:t>
            </a:r>
            <a:r>
              <a:rPr lang="pt-BR" sz="2000" dirty="0">
                <a:latin typeface="+mn-lt"/>
                <a:cs typeface="Tahoma" pitchFamily="34" charset="0"/>
              </a:rPr>
              <a:t>Os </a:t>
            </a:r>
            <a:r>
              <a:rPr lang="pt-BR" sz="2000" dirty="0" err="1">
                <a:latin typeface="+mn-lt"/>
                <a:cs typeface="Tahoma" pitchFamily="34" charset="0"/>
              </a:rPr>
              <a:t>linfonodos</a:t>
            </a:r>
            <a:r>
              <a:rPr lang="pt-BR" sz="2000" dirty="0">
                <a:latin typeface="+mn-lt"/>
                <a:cs typeface="Tahoma" pitchFamily="34" charset="0"/>
              </a:rPr>
              <a:t>  retiram da linfa: toxinas e microorganismos através da ação de anticorpos, </a:t>
            </a:r>
            <a:r>
              <a:rPr lang="pt-BR" sz="2000" dirty="0" err="1">
                <a:latin typeface="+mn-lt"/>
                <a:cs typeface="Tahoma" pitchFamily="34" charset="0"/>
              </a:rPr>
              <a:t>plasmóticos</a:t>
            </a:r>
            <a:r>
              <a:rPr lang="pt-BR" sz="2000" dirty="0">
                <a:latin typeface="+mn-lt"/>
                <a:cs typeface="Tahoma" pitchFamily="34" charset="0"/>
              </a:rPr>
              <a:t>, linfócitos e macrófagos. </a:t>
            </a:r>
          </a:p>
          <a:p>
            <a:pPr lvl="1" algn="just">
              <a:buFont typeface="Wingdings" pitchFamily="2" charset="2"/>
              <a:buChar char="§"/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lvl="1" algn="just">
              <a:buFont typeface="Wingdings" pitchFamily="2" charset="2"/>
              <a:buChar char="§"/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  Em casos de infecção os </a:t>
            </a:r>
            <a:r>
              <a:rPr lang="pt-BR" sz="2000" dirty="0" err="1">
                <a:latin typeface="+mn-lt"/>
                <a:cs typeface="Tahoma" pitchFamily="34" charset="0"/>
              </a:rPr>
              <a:t>linfonodos</a:t>
            </a:r>
            <a:r>
              <a:rPr lang="pt-BR" sz="2000" dirty="0">
                <a:latin typeface="+mn-lt"/>
                <a:cs typeface="Tahoma" pitchFamily="34" charset="0"/>
              </a:rPr>
              <a:t> passam a amadurecer células de defesa e por isso aumentam de tamanho, formando as ínguas.</a:t>
            </a:r>
          </a:p>
          <a:p>
            <a:pPr lvl="1" algn="just">
              <a:defRPr/>
            </a:pPr>
            <a:endParaRPr lang="pt-BR" sz="2000" dirty="0">
              <a:latin typeface="+mn-lt"/>
              <a:cs typeface="Tahoma" pitchFamily="34" charset="0"/>
            </a:endParaRPr>
          </a:p>
        </p:txBody>
      </p:sp>
      <p:pic>
        <p:nvPicPr>
          <p:cNvPr id="22534" name="Picture 2" descr="http://www.msd-brasil.com/msd43/m_manual/images/S16_03_0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1000126"/>
            <a:ext cx="2786062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E1F574F-DDF3-4208-A9A4-05E20BA38B3C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2189A85-D90E-44C8-9DCC-454AA09C9E5B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3"/>
            <a:ext cx="8929688" cy="6202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3)  Transplante cardíaco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I) Em que situações é recomendado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</a:t>
            </a:r>
            <a:r>
              <a:rPr lang="pt-BR" sz="2000" dirty="0">
                <a:latin typeface="+mn-lt"/>
                <a:cs typeface="Tahoma" pitchFamily="34" charset="0"/>
              </a:rPr>
              <a:t>Em casos de insuficiência cardíaca por parte do paciente. Condição em que o coração não é capaz de bombear sangue em quantidade suficiente para suprir as necessidades de oxigênio e nutrientes do organismo.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	</a:t>
            </a:r>
            <a:r>
              <a:rPr lang="pt-BR" sz="2000" b="1" dirty="0">
                <a:latin typeface="+mn-lt"/>
                <a:cs typeface="Tahoma" pitchFamily="34" charset="0"/>
              </a:rPr>
              <a:t>II) Causas da insuficiência cardíaca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	Possui m</a:t>
            </a:r>
            <a:r>
              <a:rPr lang="pt-BR" sz="2000" dirty="0">
                <a:latin typeface="+mn-lt"/>
              </a:rPr>
              <a:t>uitas causas, incluindo as doenças cardiológicas ou doenças de outros órgãos que afetem o funcionamento do coração. </a:t>
            </a: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</a:t>
            </a:r>
            <a:r>
              <a:rPr lang="pt-BR" sz="2000" b="1" dirty="0" err="1">
                <a:latin typeface="+mn-lt"/>
                <a:cs typeface="Tahoma" pitchFamily="34" charset="0"/>
              </a:rPr>
              <a:t>Obs</a:t>
            </a:r>
            <a:r>
              <a:rPr lang="pt-BR" sz="2000" b="1" dirty="0">
                <a:latin typeface="+mn-lt"/>
                <a:cs typeface="Tahoma" pitchFamily="34" charset="0"/>
              </a:rPr>
              <a:t>: </a:t>
            </a:r>
            <a:r>
              <a:rPr lang="pt-BR" sz="2000" dirty="0">
                <a:latin typeface="+mn-lt"/>
                <a:cs typeface="Tahoma" pitchFamily="34" charset="0"/>
              </a:rPr>
              <a:t>A insuficiência cardíaca é o fator que mais causa internações em hospitais no Brasil.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971550" lvl="1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  <a:sym typeface="Wingdings" pitchFamily="2" charset="2"/>
            </a:endParaRPr>
          </a:p>
          <a:p>
            <a:pPr marL="971550" lvl="1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	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B745D60-709E-49F2-9FA5-C21262272338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F56518D-2E55-4709-ADB8-2CFC26735522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4"/>
            <a:ext cx="8929688" cy="663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3)  Transplante cardíaco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  III) Principais sintomas da insuficiência cardíaca</a:t>
            </a:r>
            <a:endParaRPr lang="pt-BR" sz="2000" dirty="0">
              <a:latin typeface="+mn-lt"/>
              <a:cs typeface="Tahoma" pitchFamily="34" charset="0"/>
              <a:sym typeface="Wingdings" pitchFamily="2" charset="2"/>
            </a:endParaRPr>
          </a:p>
          <a:p>
            <a:pPr marL="1428750" lvl="2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latin typeface="+mn-lt"/>
                <a:cs typeface="Tahoma" pitchFamily="34" charset="0"/>
              </a:rPr>
              <a:t>	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</a:rPr>
              <a:t>Dores no peito;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</a:rPr>
              <a:t>Falta de ar;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</a:rPr>
              <a:t>Cansaço e fraqueza.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IV) Limitações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Número reduzido de doadores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Poucos hospitais habilitados para a realização do transplante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V) Custos do transplante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Grande risco de infecções (</a:t>
            </a:r>
            <a:r>
              <a:rPr lang="pt-BR" sz="2000" dirty="0" err="1">
                <a:latin typeface="+mn-lt"/>
                <a:cs typeface="Tahoma" pitchFamily="34" charset="0"/>
              </a:rPr>
              <a:t>consequência</a:t>
            </a:r>
            <a:r>
              <a:rPr lang="pt-BR" sz="2000" dirty="0">
                <a:latin typeface="+mn-lt"/>
                <a:cs typeface="Tahoma" pitchFamily="34" charset="0"/>
              </a:rPr>
              <a:t> do uso de </a:t>
            </a:r>
            <a:r>
              <a:rPr lang="pt-BR" sz="2000" dirty="0" err="1">
                <a:latin typeface="+mn-lt"/>
                <a:cs typeface="Tahoma" pitchFamily="34" charset="0"/>
              </a:rPr>
              <a:t>imonossupressores</a:t>
            </a:r>
            <a:r>
              <a:rPr lang="pt-BR" sz="2000" dirty="0">
                <a:latin typeface="+mn-lt"/>
                <a:cs typeface="Tahoma" pitchFamily="34" charset="0"/>
              </a:rPr>
              <a:t>)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Rejeição do coração transplantado </a:t>
            </a:r>
            <a:r>
              <a:rPr lang="pt-BR" dirty="0">
                <a:latin typeface="+mn-lt"/>
                <a:cs typeface="Tahoma" pitchFamily="34" charset="0"/>
              </a:rPr>
              <a:t>(compatibilidade sistema ABO e HLA 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Antígenos  Leucocitários Humanos)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Risco de morte pela cirurgia (5 a 15%)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Efeitos colaterais dos imunossupressores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900" dirty="0">
              <a:latin typeface="+mn-lt"/>
              <a:cs typeface="Tahoma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9149C92-0C88-41FE-9198-BF6157317995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885EE5-6C11-4A30-A702-0B39899EB845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4"/>
            <a:ext cx="8929688" cy="158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4)  Transplante cardíaco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  Imagens da cirurgia</a:t>
            </a:r>
            <a:endParaRPr lang="pt-BR" sz="20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900" dirty="0">
              <a:latin typeface="+mn-lt"/>
              <a:cs typeface="Tahoma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3071813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071813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DD0056D-1836-4065-AC45-D551A6485711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06A8176-D1E2-4CDC-8301-8049B78D9A7F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4"/>
            <a:ext cx="8929688" cy="158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4)  Transplante cardíaco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  Imagens da cirurgia</a:t>
            </a:r>
            <a:endParaRPr lang="pt-BR" sz="20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900" dirty="0">
              <a:latin typeface="+mn-lt"/>
              <a:cs typeface="Tahoma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26629" name="Picture 5" descr="Fig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2357438"/>
            <a:ext cx="2471737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 descr="Figure 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2286000"/>
            <a:ext cx="3151188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453063" y="1214438"/>
            <a:ext cx="47863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Injeção de </a:t>
            </a:r>
            <a:r>
              <a:rPr lang="pt-BR" dirty="0" err="1">
                <a:latin typeface="+mn-lt"/>
              </a:rPr>
              <a:t>heparina</a:t>
            </a:r>
            <a:r>
              <a:rPr lang="pt-BR" dirty="0">
                <a:latin typeface="+mn-lt"/>
              </a:rPr>
              <a:t> (anticoagulante) e secção dos vasos cardíacos.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01F0BF2-C205-49C6-A6AB-713106C14054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E391E29-C1AD-4EB9-9452-B343B26F8076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4"/>
            <a:ext cx="8929688" cy="158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4)  Transplante cardíaco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  Imagens da cirurgia</a:t>
            </a:r>
            <a:endParaRPr lang="pt-BR" sz="20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900" dirty="0">
              <a:latin typeface="+mn-lt"/>
              <a:cs typeface="Tahoma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6" y="1000126"/>
            <a:ext cx="519747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738313" y="2643189"/>
            <a:ext cx="3429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dirty="0">
                <a:latin typeface="+mn-lt"/>
              </a:rPr>
              <a:t>Imersão do coração em meio salino e armazenamento a baixas temperaturas.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238376" y="4214814"/>
            <a:ext cx="24288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Tempo máximo de armazenamento até a cirurgia: 4 horas.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6610ACF-22A7-4F93-BC72-DA265FBC0736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A1FD0B4-EE20-48AE-AB99-FCCC6681B072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3"/>
            <a:ext cx="8929688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900" dirty="0">
              <a:latin typeface="+mn-lt"/>
              <a:cs typeface="Tahoma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24000" y="3000376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dirty="0">
                <a:latin typeface="+mn-lt"/>
              </a:rPr>
              <a:t>Exercícios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3A73283-CD3B-4B04-A0A8-8287D0E4DAF4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C448EA5-2D66-456E-BC69-2F5622B63132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4"/>
            <a:ext cx="8929688" cy="4046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5) Exercícios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</a:t>
            </a:r>
            <a:r>
              <a:rPr lang="pt-BR" b="1" dirty="0">
                <a:latin typeface="Arial" charset="0"/>
              </a:rPr>
              <a:t> </a:t>
            </a:r>
          </a:p>
          <a:p>
            <a:pPr>
              <a:defRPr/>
            </a:pPr>
            <a:r>
              <a:rPr lang="pt-BR" sz="2000" b="1" dirty="0">
                <a:latin typeface="Arial" charset="0"/>
              </a:rPr>
              <a:t>      </a:t>
            </a:r>
            <a:r>
              <a:rPr lang="pt-BR" sz="2000" dirty="0">
                <a:latin typeface="Arial" charset="0"/>
              </a:rPr>
              <a:t>(FUVEST) No coração dos mamíferos há passagem de sangue:</a:t>
            </a:r>
          </a:p>
          <a:p>
            <a:pPr>
              <a:defRPr/>
            </a:pPr>
            <a:r>
              <a:rPr lang="pt-BR" sz="2000" dirty="0">
                <a:latin typeface="Arial" charset="0"/>
              </a:rPr>
              <a:t> </a:t>
            </a:r>
          </a:p>
          <a:p>
            <a:pPr lvl="1">
              <a:defRPr/>
            </a:pPr>
            <a:r>
              <a:rPr lang="pt-BR" sz="2000" dirty="0">
                <a:latin typeface="Arial" charset="0"/>
              </a:rPr>
              <a:t>a)  do átrio esquerdo para o ventrículo esquerdo;</a:t>
            </a:r>
          </a:p>
          <a:p>
            <a:pPr lvl="1">
              <a:defRPr/>
            </a:pPr>
            <a:r>
              <a:rPr lang="pt-BR" sz="2000" dirty="0">
                <a:latin typeface="Arial" charset="0"/>
              </a:rPr>
              <a:t>b)  do ventrículo direito para o átrio direito;</a:t>
            </a:r>
          </a:p>
          <a:p>
            <a:pPr lvl="1">
              <a:defRPr/>
            </a:pPr>
            <a:r>
              <a:rPr lang="pt-BR" sz="2000" dirty="0">
                <a:latin typeface="Arial" charset="0"/>
              </a:rPr>
              <a:t>c)  do ventrículo direito para o ventrículo esquerdo;</a:t>
            </a:r>
          </a:p>
          <a:p>
            <a:pPr lvl="1">
              <a:defRPr/>
            </a:pPr>
            <a:r>
              <a:rPr lang="pt-BR" sz="2000" dirty="0">
                <a:latin typeface="Arial" charset="0"/>
              </a:rPr>
              <a:t>d)  do átrio direito para o átrio esquerdo;</a:t>
            </a:r>
          </a:p>
          <a:p>
            <a:pPr lvl="1">
              <a:defRPr/>
            </a:pPr>
            <a:r>
              <a:rPr lang="pt-BR" sz="2000" dirty="0">
                <a:latin typeface="Arial" charset="0"/>
              </a:rPr>
              <a:t>e)  do átrio direito para o ventrículo esquerdo.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900" dirty="0">
              <a:latin typeface="+mn-lt"/>
              <a:cs typeface="Tahoma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24251" y="4857750"/>
            <a:ext cx="36433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cap="all" dirty="0">
                <a:solidFill>
                  <a:srgbClr val="FF0000"/>
                </a:solidFill>
                <a:latin typeface="Arial" charset="0"/>
              </a:rPr>
              <a:t>Resposta:</a:t>
            </a:r>
            <a:r>
              <a:rPr lang="pt-BR" b="1" dirty="0">
                <a:solidFill>
                  <a:srgbClr val="FF0000"/>
                </a:solidFill>
                <a:latin typeface="Arial" charset="0"/>
              </a:rPr>
              <a:t> A</a:t>
            </a:r>
            <a:endParaRPr lang="pt-BR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43A0B58-BC29-487E-8E25-368EFC46887F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5D8AFDD-1EC8-4888-B96E-B80FBD35AAF6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3"/>
            <a:ext cx="8929688" cy="555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5) Exercícios</a:t>
            </a:r>
          </a:p>
          <a:p>
            <a:pPr>
              <a:defRPr/>
            </a:pPr>
            <a:r>
              <a:rPr lang="pt-BR" b="1" dirty="0">
                <a:latin typeface="Arial" charset="0"/>
              </a:rPr>
              <a:t> </a:t>
            </a:r>
          </a:p>
          <a:p>
            <a:pPr>
              <a:defRPr/>
            </a:pPr>
            <a:r>
              <a:rPr lang="pt-BR" sz="2000" b="1" dirty="0">
                <a:latin typeface="Arial" charset="0"/>
              </a:rPr>
              <a:t> </a:t>
            </a:r>
            <a:r>
              <a:rPr lang="pt-BR" sz="2000" dirty="0">
                <a:latin typeface="Arial" charset="0"/>
              </a:rPr>
              <a:t>(UNESP) O esquema  abaixo representa o coração de um mamífero:</a:t>
            </a:r>
          </a:p>
          <a:p>
            <a:pPr>
              <a:defRPr/>
            </a:pPr>
            <a:r>
              <a:rPr lang="pt-BR" sz="2000" dirty="0">
                <a:latin typeface="Arial" charset="0"/>
              </a:rPr>
              <a:t> </a:t>
            </a:r>
          </a:p>
          <a:p>
            <a:pPr>
              <a:defRPr/>
            </a:pPr>
            <a:r>
              <a:rPr lang="pt-BR" sz="2000" dirty="0">
                <a:latin typeface="Arial" charset="0"/>
              </a:rPr>
              <a:t>   </a:t>
            </a:r>
          </a:p>
          <a:p>
            <a:pPr>
              <a:defRPr/>
            </a:pPr>
            <a:endParaRPr lang="pt-BR" sz="2000" dirty="0">
              <a:latin typeface="Arial" charset="0"/>
            </a:endParaRPr>
          </a:p>
          <a:p>
            <a:pPr>
              <a:defRPr/>
            </a:pPr>
            <a:endParaRPr lang="pt-BR" sz="2000" dirty="0">
              <a:latin typeface="Arial" charset="0"/>
            </a:endParaRPr>
          </a:p>
          <a:p>
            <a:pPr>
              <a:defRPr/>
            </a:pPr>
            <a:endParaRPr lang="pt-BR" sz="2000" dirty="0">
              <a:latin typeface="Arial" charset="0"/>
            </a:endParaRPr>
          </a:p>
          <a:p>
            <a:pPr>
              <a:defRPr/>
            </a:pPr>
            <a:endParaRPr lang="pt-BR" sz="2000" dirty="0">
              <a:latin typeface="Arial" charset="0"/>
            </a:endParaRPr>
          </a:p>
          <a:p>
            <a:pPr>
              <a:defRPr/>
            </a:pPr>
            <a:endParaRPr lang="pt-BR" sz="2000" dirty="0">
              <a:latin typeface="Arial" charset="0"/>
            </a:endParaRPr>
          </a:p>
          <a:p>
            <a:pPr>
              <a:defRPr/>
            </a:pPr>
            <a:endParaRPr lang="pt-BR" sz="2000" dirty="0">
              <a:latin typeface="Arial" charset="0"/>
            </a:endParaRPr>
          </a:p>
          <a:p>
            <a:pPr>
              <a:defRPr/>
            </a:pPr>
            <a:r>
              <a:rPr lang="pt-BR" sz="2000" dirty="0">
                <a:latin typeface="Arial" charset="0"/>
              </a:rPr>
              <a:t>Baseando-se no esquema, responda:</a:t>
            </a:r>
          </a:p>
          <a:p>
            <a:pPr>
              <a:defRPr/>
            </a:pPr>
            <a:r>
              <a:rPr lang="pt-BR" sz="800" dirty="0">
                <a:latin typeface="Arial" charset="0"/>
              </a:rPr>
              <a:t> </a:t>
            </a:r>
          </a:p>
          <a:p>
            <a:pPr>
              <a:defRPr/>
            </a:pPr>
            <a:r>
              <a:rPr lang="pt-BR" sz="2000" dirty="0">
                <a:latin typeface="Arial" charset="0"/>
              </a:rPr>
              <a:t>a)  Quais os nomes dos vasos representados pelos números I e II? </a:t>
            </a:r>
          </a:p>
          <a:p>
            <a:pPr>
              <a:defRPr/>
            </a:pPr>
            <a:r>
              <a:rPr lang="pt-BR" sz="2000" dirty="0">
                <a:latin typeface="Arial" charset="0"/>
              </a:rPr>
              <a:t>b)  Qual é o destino do sangue que percorre estes vasos?</a:t>
            </a:r>
          </a:p>
          <a:p>
            <a:pPr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900" dirty="0">
              <a:latin typeface="+mn-lt"/>
              <a:cs typeface="Tahoma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30725" name="Picture 2" descr="http://www.espacobiologico.hd1.com.br/sistc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2071689"/>
            <a:ext cx="2328862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238376" y="5643564"/>
            <a:ext cx="7643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Resposta: A) I = artéria aorta; II – artérias pulmonares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095501" y="6000751"/>
            <a:ext cx="7643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 Aorta conduz sangue arterial para os tecidos</a:t>
            </a:r>
          </a:p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Artérias pulmonares conduz sangue venoso para os pulmões.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ABA2CAA-7656-4856-901D-BAFDAE56B167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2314658-56FE-4488-831F-2C466E9FFACC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4"/>
            <a:ext cx="8929688" cy="578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Componentes do sistema circulatório: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a) Sangue: </a:t>
            </a:r>
            <a:r>
              <a:rPr lang="pt-BR" sz="2000" dirty="0">
                <a:latin typeface="+mn-lt"/>
                <a:cs typeface="Tahoma" pitchFamily="34" charset="0"/>
              </a:rPr>
              <a:t>Tipo de tecido conjuntivo líquido que flui pelo interior dos vasos sanguíneos.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</a:t>
            </a:r>
            <a:r>
              <a:rPr lang="pt-BR" sz="2000" b="1" dirty="0">
                <a:solidFill>
                  <a:srgbClr val="FF0000"/>
                </a:solidFill>
                <a:latin typeface="+mn-lt"/>
                <a:cs typeface="Tahoma" pitchFamily="34" charset="0"/>
              </a:rPr>
              <a:t>Partes do sangue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971550" lvl="1" indent="-5143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Elementos figurados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		</a:t>
            </a:r>
            <a:r>
              <a:rPr lang="pt-BR" dirty="0">
                <a:latin typeface="+mn-lt"/>
                <a:cs typeface="Tahoma" pitchFamily="34" charset="0"/>
              </a:rPr>
              <a:t>Células sanguíneas + plaquetas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       II.      Plasma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		</a:t>
            </a:r>
            <a:r>
              <a:rPr lang="pt-BR" dirty="0">
                <a:latin typeface="+mn-lt"/>
                <a:cs typeface="Tahoma" pitchFamily="34" charset="0"/>
              </a:rPr>
              <a:t>Água + proteínas + sais minerais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itchFamily="34" charset="0"/>
              </a:rPr>
              <a:t>	</a:t>
            </a:r>
            <a:r>
              <a:rPr lang="pt-BR" sz="2000" b="1" dirty="0">
                <a:solidFill>
                  <a:schemeClr val="tx2"/>
                </a:solidFill>
                <a:latin typeface="+mn-lt"/>
                <a:cs typeface="Tahoma" pitchFamily="34" charset="0"/>
              </a:rPr>
              <a:t>Sangue venoso: </a:t>
            </a:r>
            <a:r>
              <a:rPr lang="pt-BR" sz="2000" dirty="0">
                <a:latin typeface="+mn-lt"/>
                <a:cs typeface="Tahoma" pitchFamily="34" charset="0"/>
              </a:rPr>
              <a:t>pobre em oxigênio (O</a:t>
            </a:r>
            <a:r>
              <a:rPr lang="pt-BR" sz="2000" baseline="-25000" dirty="0">
                <a:latin typeface="+mn-lt"/>
                <a:cs typeface="Tahoma" pitchFamily="34" charset="0"/>
              </a:rPr>
              <a:t>2</a:t>
            </a:r>
            <a:r>
              <a:rPr lang="pt-BR" sz="2000" dirty="0">
                <a:latin typeface="+mn-lt"/>
                <a:cs typeface="Tahoma" pitchFamily="34" charset="0"/>
              </a:rPr>
              <a:t>) e rico em gás carbônico (CO</a:t>
            </a:r>
            <a:r>
              <a:rPr lang="pt-BR" sz="2000" baseline="-25000" dirty="0">
                <a:latin typeface="+mn-lt"/>
                <a:cs typeface="Tahoma" pitchFamily="34" charset="0"/>
              </a:rPr>
              <a:t>2</a:t>
            </a:r>
            <a:r>
              <a:rPr lang="pt-BR" sz="2000" dirty="0">
                <a:latin typeface="+mn-lt"/>
                <a:cs typeface="Tahoma" pitchFamily="34" charset="0"/>
              </a:rPr>
              <a:t>).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	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	</a:t>
            </a:r>
            <a:r>
              <a:rPr lang="pt-BR" sz="2000" b="1" dirty="0">
                <a:solidFill>
                  <a:srgbClr val="D60000"/>
                </a:solidFill>
                <a:latin typeface="+mn-lt"/>
                <a:cs typeface="Tahoma" pitchFamily="34" charset="0"/>
              </a:rPr>
              <a:t>Sangue arterial: </a:t>
            </a:r>
            <a:r>
              <a:rPr lang="pt-BR" sz="2000" dirty="0">
                <a:latin typeface="+mn-lt"/>
                <a:cs typeface="Tahoma" pitchFamily="34" charset="0"/>
              </a:rPr>
              <a:t>rico em oxigênio e pobre em gás carbônico (CO</a:t>
            </a:r>
            <a:r>
              <a:rPr lang="pt-BR" sz="2000" baseline="-25000" dirty="0">
                <a:latin typeface="+mn-lt"/>
                <a:cs typeface="Tahoma" pitchFamily="34" charset="0"/>
              </a:rPr>
              <a:t>2</a:t>
            </a:r>
            <a:r>
              <a:rPr lang="pt-BR" sz="2000" dirty="0">
                <a:latin typeface="+mn-lt"/>
                <a:cs typeface="Tahoma" pitchFamily="34" charset="0"/>
              </a:rPr>
              <a:t>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024564" y="2357438"/>
            <a:ext cx="4429125" cy="2432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Funções do sangue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/>
              <a:t>  Reparação de tecidos lesados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/>
              <a:t>  Resposta imunológica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/>
              <a:t>  Regula o pH dos tecidos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/>
              <a:t>  Realiza o controle da temperatura corporal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/>
              <a:t>  Transporte de oxigênio, gás carbônico, hormônios e produtos do metabolismo.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/>
          </a:p>
        </p:txBody>
      </p:sp>
      <p:pic>
        <p:nvPicPr>
          <p:cNvPr id="4102" name="Imagem 6" descr="bloodcell_400x400_white_jpgd2dceed6-6d68-4121-951c-c6fc361443fd_jpgLarge.jpg"/>
          <p:cNvPicPr>
            <a:picLocks noChangeAspect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009B92B-2128-4856-AED3-2D6CA07A0B51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1361AE2-5AF3-4682-BBAA-C40BCF64FB3D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3"/>
            <a:ext cx="8929688" cy="6170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5) Exercícios</a:t>
            </a:r>
          </a:p>
          <a:p>
            <a:pPr>
              <a:defRPr/>
            </a:pPr>
            <a:r>
              <a:rPr lang="pt-BR" b="1" dirty="0">
                <a:latin typeface="Arial" charset="0"/>
              </a:rPr>
              <a:t> </a:t>
            </a:r>
          </a:p>
          <a:p>
            <a:pPr>
              <a:defRPr/>
            </a:pPr>
            <a:r>
              <a:rPr lang="pt-BR" sz="2000" dirty="0">
                <a:latin typeface="+mn-lt"/>
              </a:rPr>
              <a:t>     (UNESP) A função das válvulas existentes nas veias é:</a:t>
            </a:r>
          </a:p>
          <a:p>
            <a:pPr>
              <a:defRPr/>
            </a:pPr>
            <a:r>
              <a:rPr lang="pt-BR" sz="2000" dirty="0">
                <a:latin typeface="+mn-lt"/>
              </a:rPr>
              <a:t> </a:t>
            </a:r>
          </a:p>
          <a:p>
            <a:pPr>
              <a:defRPr/>
            </a:pPr>
            <a:r>
              <a:rPr lang="pt-BR" sz="2000" dirty="0">
                <a:latin typeface="+mn-lt"/>
              </a:rPr>
              <a:t>      a) retardar o fluxo sangüíneo;</a:t>
            </a:r>
          </a:p>
          <a:p>
            <a:pPr>
              <a:defRPr/>
            </a:pPr>
            <a:r>
              <a:rPr lang="pt-BR" sz="2000" dirty="0">
                <a:latin typeface="+mn-lt"/>
              </a:rPr>
              <a:t>      b) impedir o refluxo de sangue;</a:t>
            </a:r>
          </a:p>
          <a:p>
            <a:pPr>
              <a:defRPr/>
            </a:pPr>
            <a:r>
              <a:rPr lang="pt-BR" sz="2000" dirty="0">
                <a:latin typeface="+mn-lt"/>
              </a:rPr>
              <a:t>      c) acelerar os batimentos cardíacos;</a:t>
            </a:r>
          </a:p>
          <a:p>
            <a:pPr>
              <a:defRPr/>
            </a:pPr>
            <a:r>
              <a:rPr lang="pt-BR" sz="2000" dirty="0">
                <a:latin typeface="+mn-lt"/>
              </a:rPr>
              <a:t>      d) retardar as pulsações;</a:t>
            </a:r>
          </a:p>
          <a:p>
            <a:pPr>
              <a:defRPr/>
            </a:pPr>
            <a:r>
              <a:rPr lang="pt-BR" sz="2000" dirty="0">
                <a:latin typeface="+mn-lt"/>
              </a:rPr>
              <a:t>      e) reforçar as paredes dos vasos.</a:t>
            </a:r>
          </a:p>
          <a:p>
            <a:pPr lvl="1" algn="just"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lvl="1">
              <a:defRPr/>
            </a:pPr>
            <a:r>
              <a:rPr lang="pt-BR" sz="2000" dirty="0">
                <a:latin typeface="+mn-lt"/>
              </a:rPr>
              <a:t>(UFPB) A válvula, localizada no orifício átrio ventricular direito, para impedir o refluxo de sangue no coração dos mamíferos, chama-se:</a:t>
            </a:r>
          </a:p>
          <a:p>
            <a:pPr lvl="1">
              <a:defRPr/>
            </a:pPr>
            <a:r>
              <a:rPr lang="pt-BR" sz="2000" dirty="0">
                <a:latin typeface="+mn-lt"/>
              </a:rPr>
              <a:t> </a:t>
            </a:r>
          </a:p>
          <a:p>
            <a:pPr>
              <a:defRPr/>
            </a:pPr>
            <a:r>
              <a:rPr lang="pt-BR" sz="2000" dirty="0">
                <a:latin typeface="+mn-lt"/>
              </a:rPr>
              <a:t>      a) bicúspide</a:t>
            </a:r>
          </a:p>
          <a:p>
            <a:pPr>
              <a:defRPr/>
            </a:pPr>
            <a:r>
              <a:rPr lang="pt-BR" sz="2000" dirty="0">
                <a:latin typeface="+mn-lt"/>
              </a:rPr>
              <a:t>      b) aórtica</a:t>
            </a:r>
          </a:p>
          <a:p>
            <a:pPr>
              <a:defRPr/>
            </a:pPr>
            <a:r>
              <a:rPr lang="pt-BR" sz="2000" dirty="0">
                <a:latin typeface="+mn-lt"/>
              </a:rPr>
              <a:t>      c) mitral</a:t>
            </a:r>
          </a:p>
          <a:p>
            <a:pPr>
              <a:defRPr/>
            </a:pPr>
            <a:r>
              <a:rPr lang="pt-BR" sz="2000" dirty="0">
                <a:latin typeface="+mn-lt"/>
              </a:rPr>
              <a:t>      d) pulmonar</a:t>
            </a:r>
          </a:p>
          <a:p>
            <a:pPr>
              <a:defRPr/>
            </a:pPr>
            <a:r>
              <a:rPr lang="pt-BR" sz="2000" dirty="0">
                <a:latin typeface="+mn-lt"/>
              </a:rPr>
              <a:t>      e) tricúspide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900" dirty="0">
              <a:latin typeface="+mn-lt"/>
              <a:cs typeface="Tahoma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6310314" y="2500314"/>
            <a:ext cx="321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Resposta: B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6381750" y="5429250"/>
            <a:ext cx="321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Resposta: (E) Tricúspide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4E57AAE-0A9B-4DFE-97F7-978F2DB23EA0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492BA78-8F38-4DA5-9DB9-910C299F8707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3"/>
            <a:ext cx="8929688" cy="6508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5) Exercícios</a:t>
            </a:r>
          </a:p>
          <a:p>
            <a:pPr>
              <a:defRPr/>
            </a:pPr>
            <a:r>
              <a:rPr lang="pt-BR" b="1" dirty="0">
                <a:latin typeface="Arial" charset="0"/>
              </a:rPr>
              <a:t> </a:t>
            </a:r>
          </a:p>
          <a:p>
            <a:pPr>
              <a:defRPr/>
            </a:pPr>
            <a:endParaRPr lang="pt-BR" b="1" dirty="0">
              <a:latin typeface="Arial" charset="0"/>
            </a:endParaRPr>
          </a:p>
          <a:p>
            <a:pPr>
              <a:defRPr/>
            </a:pPr>
            <a:r>
              <a:rPr lang="pt-BR" dirty="0">
                <a:latin typeface="Arial" charset="0"/>
              </a:rPr>
              <a:t>(PUC) Um pesquisador, introduzindo cateteres plásticos através de veias e artérias periféricas de um cachorro, colheu amostras de sangue nos locais apontados na figura abaixo. Em cada amostra dosou a saturação de 0</a:t>
            </a:r>
            <a:r>
              <a:rPr lang="pt-BR" baseline="-25000" dirty="0">
                <a:latin typeface="Arial" charset="0"/>
              </a:rPr>
              <a:t>2</a:t>
            </a:r>
            <a:r>
              <a:rPr lang="pt-BR" dirty="0">
                <a:latin typeface="Arial" charset="0"/>
              </a:rPr>
              <a:t> do sangue. O resultado mais provável encontrado em relação à saturação (SAT) foi: </a:t>
            </a:r>
            <a:br>
              <a:rPr lang="pt-BR" dirty="0">
                <a:latin typeface="Arial" charset="0"/>
              </a:rPr>
            </a:br>
            <a:endParaRPr lang="pt-BR" dirty="0">
              <a:latin typeface="Arial" charset="0"/>
            </a:endParaRPr>
          </a:p>
          <a:p>
            <a:pPr>
              <a:defRPr/>
            </a:pPr>
            <a:endParaRPr lang="pt-BR" dirty="0">
              <a:latin typeface="Arial" charset="0"/>
            </a:endParaRPr>
          </a:p>
          <a:p>
            <a:pPr lvl="1">
              <a:defRPr/>
            </a:pPr>
            <a:br>
              <a:rPr lang="pt-BR" dirty="0">
                <a:latin typeface="Arial" charset="0"/>
              </a:rPr>
            </a:br>
            <a:r>
              <a:rPr lang="pt-BR" dirty="0">
                <a:latin typeface="Arial" charset="0"/>
              </a:rPr>
              <a:t>a) SAT6 = SAT5 &gt; SAT4 = SAT3;</a:t>
            </a:r>
            <a:br>
              <a:rPr lang="pt-BR" dirty="0">
                <a:latin typeface="Arial" charset="0"/>
              </a:rPr>
            </a:br>
            <a:r>
              <a:rPr lang="pt-BR" dirty="0">
                <a:latin typeface="Arial" charset="0"/>
              </a:rPr>
              <a:t>b) SAT3 = SAT4 &gt; SAT1 = SAT2;</a:t>
            </a:r>
            <a:br>
              <a:rPr lang="pt-BR" dirty="0">
                <a:latin typeface="Arial" charset="0"/>
              </a:rPr>
            </a:br>
            <a:r>
              <a:rPr lang="pt-BR" dirty="0">
                <a:latin typeface="Arial" charset="0"/>
              </a:rPr>
              <a:t>c) SAT4 &gt; SAT3 = SAT5;</a:t>
            </a:r>
            <a:br>
              <a:rPr lang="pt-BR" dirty="0">
                <a:latin typeface="Arial" charset="0"/>
              </a:rPr>
            </a:br>
            <a:r>
              <a:rPr lang="pt-BR" dirty="0">
                <a:latin typeface="Arial" charset="0"/>
              </a:rPr>
              <a:t>d) SAT6 &gt; SAT5;</a:t>
            </a:r>
            <a:br>
              <a:rPr lang="pt-BR" dirty="0">
                <a:latin typeface="Arial" charset="0"/>
              </a:rPr>
            </a:br>
            <a:r>
              <a:rPr lang="pt-BR" dirty="0">
                <a:latin typeface="Arial" charset="0"/>
              </a:rPr>
              <a:t>e) SAT7 = SAT4. </a:t>
            </a:r>
            <a:br>
              <a:rPr lang="pt-BR" dirty="0">
                <a:latin typeface="Arial" charset="0"/>
              </a:rPr>
            </a:br>
            <a:br>
              <a:rPr lang="pt-BR" dirty="0">
                <a:latin typeface="Arial" charset="0"/>
              </a:rPr>
            </a:br>
            <a:br>
              <a:rPr lang="pt-BR" dirty="0">
                <a:latin typeface="Arial" charset="0"/>
              </a:rPr>
            </a:br>
            <a:br>
              <a:rPr lang="pt-BR" dirty="0">
                <a:latin typeface="Arial" charset="0"/>
              </a:rPr>
            </a:br>
            <a:br>
              <a:rPr lang="pt-BR" dirty="0">
                <a:latin typeface="Arial" charset="0"/>
              </a:rPr>
            </a:br>
            <a:br>
              <a:rPr lang="pt-BR" dirty="0">
                <a:latin typeface="Arial" charset="0"/>
              </a:rPr>
            </a:br>
            <a:endParaRPr lang="pt-BR" b="1" dirty="0">
              <a:latin typeface="Arial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900" dirty="0">
              <a:latin typeface="+mn-lt"/>
              <a:cs typeface="Tahoma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32773" name="Picture 2" descr="http://www.passeiweb.com/na_ponta_lingua/questoes/biologia/imagens/pag_02_sist_circ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1" y="3214688"/>
            <a:ext cx="27146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952625" y="5643564"/>
            <a:ext cx="257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Resposta: letra 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41A2158-D970-4F39-8943-28E9410C42FD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F11746A-0C08-40FE-81C8-34D1D699941E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4"/>
            <a:ext cx="8929688" cy="5678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5) Exercícios</a:t>
            </a:r>
          </a:p>
          <a:p>
            <a:pPr lvl="1">
              <a:defRPr/>
            </a:pPr>
            <a:r>
              <a:rPr lang="pt-BR" b="1" dirty="0">
                <a:latin typeface="Arial" charset="0"/>
              </a:rPr>
              <a:t> </a:t>
            </a:r>
          </a:p>
          <a:p>
            <a:pPr lvl="1">
              <a:defRPr/>
            </a:pPr>
            <a:r>
              <a:rPr lang="pt-BR" dirty="0">
                <a:latin typeface="Arial" charset="0"/>
              </a:rPr>
              <a:t>(UNIP) Nas opções a seguir estão relacionadas cavidades cardíacas e vasos sangüíneos. Assinale aquela que reúna cavidades e vasos nos quais, no homem adulto, o sangue encontrado será sempre arterial. </a:t>
            </a:r>
            <a:br>
              <a:rPr lang="pt-BR" dirty="0">
                <a:latin typeface="Arial" charset="0"/>
              </a:rPr>
            </a:br>
            <a:br>
              <a:rPr lang="pt-BR" dirty="0">
                <a:latin typeface="Arial" charset="0"/>
              </a:rPr>
            </a:br>
            <a:r>
              <a:rPr lang="pt-BR" dirty="0">
                <a:latin typeface="Arial" charset="0"/>
              </a:rPr>
              <a:t>a) ventrículo esquerdo, aorta e artéria pulmonar;</a:t>
            </a:r>
            <a:br>
              <a:rPr lang="pt-BR" dirty="0">
                <a:latin typeface="Arial" charset="0"/>
              </a:rPr>
            </a:br>
            <a:r>
              <a:rPr lang="pt-BR" dirty="0">
                <a:latin typeface="Arial" charset="0"/>
              </a:rPr>
              <a:t>b) átrio esquerdo, veia pulmonar e aorta;</a:t>
            </a:r>
            <a:br>
              <a:rPr lang="pt-BR" dirty="0">
                <a:latin typeface="Arial" charset="0"/>
              </a:rPr>
            </a:br>
            <a:r>
              <a:rPr lang="pt-BR" dirty="0">
                <a:latin typeface="Arial" charset="0"/>
              </a:rPr>
              <a:t>c) ventrículo direito, artéria pulmonar e aorta;</a:t>
            </a:r>
            <a:br>
              <a:rPr lang="pt-BR" dirty="0">
                <a:latin typeface="Arial" charset="0"/>
              </a:rPr>
            </a:br>
            <a:r>
              <a:rPr lang="pt-BR" dirty="0">
                <a:latin typeface="Arial" charset="0"/>
              </a:rPr>
              <a:t>d) átrio direito, veia cava e veia pulmonar;</a:t>
            </a:r>
            <a:br>
              <a:rPr lang="pt-BR" dirty="0">
                <a:latin typeface="Arial" charset="0"/>
              </a:rPr>
            </a:br>
            <a:r>
              <a:rPr lang="pt-BR" dirty="0">
                <a:latin typeface="Arial" charset="0"/>
              </a:rPr>
              <a:t>e) ventrículo direito, veia pulmonar e artéria pulmonar.</a:t>
            </a:r>
            <a:br>
              <a:rPr lang="pt-BR" dirty="0">
                <a:latin typeface="Arial" charset="0"/>
              </a:rPr>
            </a:br>
            <a:r>
              <a:rPr lang="pt-BR" dirty="0">
                <a:latin typeface="Arial" charset="0"/>
              </a:rPr>
              <a:t> </a:t>
            </a:r>
            <a:br>
              <a:rPr lang="pt-BR" dirty="0">
                <a:latin typeface="Arial" charset="0"/>
              </a:rPr>
            </a:br>
            <a:br>
              <a:rPr lang="pt-BR" dirty="0">
                <a:latin typeface="Arial" charset="0"/>
              </a:rPr>
            </a:br>
            <a:br>
              <a:rPr lang="pt-BR" dirty="0">
                <a:latin typeface="Arial" charset="0"/>
              </a:rPr>
            </a:br>
            <a:br>
              <a:rPr lang="pt-BR" dirty="0">
                <a:latin typeface="Arial" charset="0"/>
              </a:rPr>
            </a:br>
            <a:br>
              <a:rPr lang="pt-BR" dirty="0">
                <a:latin typeface="Arial" charset="0"/>
              </a:rPr>
            </a:br>
            <a:br>
              <a:rPr lang="pt-BR" dirty="0">
                <a:latin typeface="Arial" charset="0"/>
              </a:rPr>
            </a:br>
            <a:endParaRPr lang="pt-BR" b="1" dirty="0">
              <a:latin typeface="Arial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900" dirty="0">
              <a:latin typeface="+mn-lt"/>
              <a:cs typeface="Tahoma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024188" y="4572000"/>
            <a:ext cx="2571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Resposta: letra b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B26A173-5C40-4005-8812-A12B4B7CCF08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B9FB0D-DAC4-493C-ADC3-173A6C6A4233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http://cnaturais9.files.wordpress.com/2008/05/vasos-sanguineos.jp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9" y="2574926"/>
            <a:ext cx="5286375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3"/>
            <a:ext cx="8929688" cy="3492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Componentes do sistema circulatório: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b)  Vasos sanguíneos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	Vasos sanguíneos são estruturas em forma de tubo que conduzem sangue pelo corpo.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	Tipos: Artérias, Veias e capilares.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itchFamily="34" charset="0"/>
              </a:rPr>
              <a:t>	</a:t>
            </a:r>
            <a:r>
              <a:rPr lang="pt-BR" sz="2000" b="1" dirty="0">
                <a:latin typeface="+mn-lt"/>
                <a:cs typeface="Tahoma" pitchFamily="34" charset="0"/>
              </a:rPr>
              <a:t>Constituição de um vaso sanguíneo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	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881189" y="4071939"/>
            <a:ext cx="2357437" cy="23082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pt-BR" dirty="0"/>
              <a:t>-Tecido conjuntivo </a:t>
            </a:r>
          </a:p>
          <a:p>
            <a:pPr algn="just">
              <a:defRPr/>
            </a:pPr>
            <a:r>
              <a:rPr lang="pt-BR" dirty="0"/>
              <a:t>-Tecido muscular liso</a:t>
            </a:r>
          </a:p>
          <a:p>
            <a:pPr algn="just">
              <a:defRPr/>
            </a:pPr>
            <a:r>
              <a:rPr lang="pt-BR" dirty="0"/>
              <a:t>-Endotélio</a:t>
            </a:r>
          </a:p>
          <a:p>
            <a:pPr algn="just">
              <a:defRPr/>
            </a:pPr>
            <a:endParaRPr lang="pt-BR" dirty="0"/>
          </a:p>
          <a:p>
            <a:pPr>
              <a:defRPr/>
            </a:pPr>
            <a:r>
              <a:rPr lang="pt-BR" dirty="0" err="1"/>
              <a:t>Obs</a:t>
            </a:r>
            <a:r>
              <a:rPr lang="pt-BR" dirty="0"/>
              <a:t>:</a:t>
            </a:r>
          </a:p>
          <a:p>
            <a:pPr>
              <a:defRPr/>
            </a:pPr>
            <a:r>
              <a:rPr lang="pt-BR" dirty="0"/>
              <a:t>Capilares são formados apenas por camada endotelial.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7E759E6-4878-4CCE-B7AE-23985B00A09C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2B805D5-9D1C-4FA0-A9AE-6A94153BE384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vascular.com.br/images/varizes1.jpg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200400"/>
            <a:ext cx="2857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4"/>
            <a:ext cx="8929688" cy="303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Componentes do sistema circulatório: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b)  Vasos sanguíneos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I) Veias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</a:t>
            </a:r>
            <a:r>
              <a:rPr lang="pt-BR" sz="2000" dirty="0">
                <a:latin typeface="+mn-lt"/>
                <a:cs typeface="Tahoma" pitchFamily="34" charset="0"/>
              </a:rPr>
              <a:t>Tipo de vaso sanguíneo que conduz sangue de órgãos e tecidos do corpo para o coração.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	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6150" name="CaixaDeTexto 7"/>
          <p:cNvSpPr txBox="1">
            <a:spLocks noChangeArrowheads="1"/>
          </p:cNvSpPr>
          <p:nvPr/>
        </p:nvSpPr>
        <p:spPr bwMode="auto">
          <a:xfrm>
            <a:off x="1524000" y="3857625"/>
            <a:ext cx="6357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0">
                <a:latin typeface="Calibri" panose="020F0502020204030204" pitchFamily="34" charset="0"/>
                <a:cs typeface="Tahoma" panose="020B0604030504040204" pitchFamily="34" charset="0"/>
              </a:rPr>
              <a:t>	As veias possuem válvulas que mantém o sentido unidirecional do sangue garantido o seu retorno ao coração.</a:t>
            </a:r>
            <a:endParaRPr lang="pt-BR" altLang="pt-BR" sz="2000">
              <a:latin typeface="Calibri" panose="020F0502020204030204" pitchFamily="34" charset="0"/>
            </a:endParaRPr>
          </a:p>
        </p:txBody>
      </p:sp>
      <p:sp>
        <p:nvSpPr>
          <p:cNvPr id="6151" name="CaixaDeTexto 9"/>
          <p:cNvSpPr txBox="1">
            <a:spLocks noChangeArrowheads="1"/>
          </p:cNvSpPr>
          <p:nvPr/>
        </p:nvSpPr>
        <p:spPr bwMode="auto">
          <a:xfrm>
            <a:off x="1524000" y="5143500"/>
            <a:ext cx="6357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0">
                <a:latin typeface="Calibri" panose="020F0502020204030204" pitchFamily="34" charset="0"/>
                <a:cs typeface="Tahoma" panose="020B0604030504040204" pitchFamily="34" charset="0"/>
              </a:rPr>
              <a:t>	São ilustradas com a cor </a:t>
            </a:r>
            <a:r>
              <a:rPr lang="pt-BR" altLang="pt-BR" sz="2000" b="1">
                <a:solidFill>
                  <a:srgbClr val="00206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azul</a:t>
            </a:r>
            <a:r>
              <a:rPr lang="pt-BR" altLang="pt-BR" sz="2000">
                <a:latin typeface="Calibri" panose="020F0502020204030204" pitchFamily="34" charset="0"/>
                <a:cs typeface="Tahoma" panose="020B0604030504040204" pitchFamily="34" charset="0"/>
              </a:rPr>
              <a:t>.</a:t>
            </a:r>
            <a:endParaRPr lang="pt-BR" altLang="pt-BR" sz="2000">
              <a:latin typeface="Calibri" panose="020F050202020403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17572A0-C22A-4E4B-978E-9732D0D194E2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3A6BBFD-1FE5-414E-8A21-7B0FF3570182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4"/>
            <a:ext cx="8929688" cy="2416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Componentes do sistema circulatório: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12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b)  Vasos sanguíneos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I) Veias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Problemas associados às válvulas venosas</a:t>
            </a:r>
            <a:endParaRPr lang="pt-BR" sz="20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	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pt-BR" dirty="0">
              <a:latin typeface="+mn-lt"/>
              <a:cs typeface="Tahom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7173" name="Picture 2" descr="http://www.velhosamigos.com.br/imagens/DicasSaudeBeleza/varize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3000375"/>
            <a:ext cx="27860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http://www.olharvital.ufrj.br/2006/imagens/edicoes/043/saude_e_prevenca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3000376"/>
            <a:ext cx="235743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810375" y="6286500"/>
            <a:ext cx="2857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Surgimento de varizes</a:t>
            </a:r>
          </a:p>
        </p:txBody>
      </p:sp>
      <p:sp>
        <p:nvSpPr>
          <p:cNvPr id="11" name="Seta para a direita listrada 10"/>
          <p:cNvSpPr/>
          <p:nvPr/>
        </p:nvSpPr>
        <p:spPr>
          <a:xfrm>
            <a:off x="5310189" y="4714875"/>
            <a:ext cx="1285875" cy="571500"/>
          </a:xfrm>
          <a:prstGeom prst="strip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D118F2A-398C-4D01-AA92-781A975F9508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5E522DD-C917-41BE-B677-6606DFC68F26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524000" y="1071563"/>
            <a:ext cx="8929688" cy="544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Componentes do sistema circulatório: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b)  Vasos sanguíneos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II) Artérias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</a:t>
            </a:r>
            <a:r>
              <a:rPr lang="pt-BR" sz="2000" dirty="0">
                <a:latin typeface="+mn-lt"/>
                <a:cs typeface="Tahoma" pitchFamily="34" charset="0"/>
              </a:rPr>
              <a:t>Tipo de vaso sanguíneo que conduz sangue do coração para os órgãos e tecidos do corpo.</a:t>
            </a:r>
            <a:endParaRPr lang="pt-BR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9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Transportam sangue sob alta pressão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3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Sua parede possui elasticidade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Tecido conjuntivo fibroso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dirty="0">
                <a:latin typeface="+mn-lt"/>
                <a:cs typeface="Tahoma" pitchFamily="34" charset="0"/>
              </a:rPr>
              <a:t>Tecido conjuntivo elástico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300" dirty="0">
              <a:latin typeface="+mn-lt"/>
              <a:cs typeface="Tahoma" pitchFamily="34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Pressão arterial normal: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Sístole: 120 mm Hg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Diástole: 80 mm Hg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9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	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8197" name="CaixaDeTexto 9"/>
          <p:cNvSpPr txBox="1">
            <a:spLocks noChangeArrowheads="1"/>
          </p:cNvSpPr>
          <p:nvPr/>
        </p:nvSpPr>
        <p:spPr bwMode="auto">
          <a:xfrm>
            <a:off x="1524000" y="5929313"/>
            <a:ext cx="6357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0">
                <a:latin typeface="Calibri" panose="020F0502020204030204" pitchFamily="34" charset="0"/>
                <a:cs typeface="Tahoma" panose="020B0604030504040204" pitchFamily="34" charset="0"/>
              </a:rPr>
              <a:t>	São ilustradas com a cor </a:t>
            </a:r>
            <a:r>
              <a:rPr lang="pt-BR" altLang="pt-BR" sz="2000" b="1">
                <a:solidFill>
                  <a:srgbClr val="D6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vermelha</a:t>
            </a:r>
            <a:r>
              <a:rPr lang="pt-BR" altLang="pt-BR" sz="2000">
                <a:solidFill>
                  <a:srgbClr val="D6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.</a:t>
            </a:r>
            <a:endParaRPr lang="pt-BR" altLang="pt-BR" sz="2000">
              <a:solidFill>
                <a:srgbClr val="D60000"/>
              </a:solidFill>
              <a:latin typeface="Calibri" panose="020F0502020204030204" pitchFamily="34" charset="0"/>
            </a:endParaRPr>
          </a:p>
        </p:txBody>
      </p:sp>
      <p:pic>
        <p:nvPicPr>
          <p:cNvPr id="8198" name="Imagem 12" descr="artery1_jpgb392eb32-6021-4137-912c-d08fa3992baa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3286126"/>
            <a:ext cx="35718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03C58C8-912F-4373-A2E6-B689FB33F0EC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C237793-C3CC-48CA-9907-39D5361D5E96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6" descr="F18-14c-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2500314"/>
            <a:ext cx="4357687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m 7" descr="F18-14c-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2571750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4"/>
            <a:ext cx="8929688" cy="2446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Componentes do sistema circulatório: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b)  Vasos sanguíneos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II) Artérias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</a:t>
            </a:r>
            <a:endParaRPr lang="pt-BR" sz="19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	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9223" name="CaixaDeTexto 21"/>
          <p:cNvSpPr txBox="1">
            <a:spLocks noChangeArrowheads="1"/>
          </p:cNvSpPr>
          <p:nvPr/>
        </p:nvSpPr>
        <p:spPr bwMode="auto">
          <a:xfrm>
            <a:off x="3167064" y="2714625"/>
            <a:ext cx="4286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DBDABBE-F86B-4052-AB92-F86B2E6958C9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B731417-E5D3-4A29-AA48-1041550F9649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9" descr="F18-14c-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28876"/>
            <a:ext cx="39751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152400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24000" y="1071564"/>
            <a:ext cx="8929688" cy="2446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Componentes do sistema circulatório: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b)  Vasos sanguíneos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II) Artérias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Tahoma" pitchFamily="34" charset="0"/>
              </a:rPr>
              <a:t>	</a:t>
            </a:r>
            <a:endParaRPr lang="pt-BR" sz="1900" dirty="0">
              <a:latin typeface="+mn-lt"/>
              <a:cs typeface="Tahoma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00" dirty="0">
                <a:latin typeface="+mn-lt"/>
                <a:cs typeface="Tahoma" pitchFamily="34" charset="0"/>
              </a:rPr>
              <a:t>	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1"/>
            <a:ext cx="9144000" cy="121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Circulatório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0246" name="CaixaDeTexto 21"/>
          <p:cNvSpPr txBox="1">
            <a:spLocks noChangeArrowheads="1"/>
          </p:cNvSpPr>
          <p:nvPr/>
        </p:nvSpPr>
        <p:spPr bwMode="auto">
          <a:xfrm>
            <a:off x="3167064" y="2714625"/>
            <a:ext cx="4286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10247" name="Imagem 8" descr="F18-14c-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2479676"/>
            <a:ext cx="3929062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4FEE77D-B83E-4938-8B28-1F959A39BDF4}"/>
              </a:ext>
            </a:extLst>
          </p:cNvPr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C09BA23-9CE5-493E-814C-974DA03BADE0}"/>
              </a:ext>
            </a:extLst>
          </p:cNvPr>
          <p:cNvSpPr txBox="1"/>
          <p:nvPr/>
        </p:nvSpPr>
        <p:spPr>
          <a:xfrm>
            <a:off x="1524000" y="1"/>
            <a:ext cx="900112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Sistema Cardiovascular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2088</Words>
  <Application>Microsoft Office PowerPoint</Application>
  <PresentationFormat>Widescreen</PresentationFormat>
  <Paragraphs>487</Paragraphs>
  <Slides>32</Slides>
  <Notes>32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Calibri</vt:lpstr>
      <vt:lpstr>Mufferaw</vt:lpstr>
      <vt:lpstr>Tahoma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Cliente</dc:creator>
  <cp:lastModifiedBy>Carlos Henrique Bezerra de Oliveira</cp:lastModifiedBy>
  <cp:revision>30</cp:revision>
  <dcterms:created xsi:type="dcterms:W3CDTF">2008-10-01T23:27:19Z</dcterms:created>
  <dcterms:modified xsi:type="dcterms:W3CDTF">2021-01-21T14:06:42Z</dcterms:modified>
</cp:coreProperties>
</file>