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E7889-D296-474A-B128-2F2DAF2CD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B9EB6F-313E-4549-83DE-0E22D86C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E7834B-B40B-423F-88A0-A032006E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84EF99-607B-41B7-B749-9F39F993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88D14-9A5E-4839-A3A7-6603CEC2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74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E27BB-5BEB-4B71-8AE7-E9C66030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2B62D-BD7B-4B72-9313-99E4AFC0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21A233-D505-4D67-B18E-C9B87863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1F1FB-7AB6-4D83-A048-8477EF63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0B438B-5684-46BB-9A91-AAB0262B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2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C94A9-1FA6-4F24-9E6B-987BDD587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190D50-1236-4A97-A62F-E8AEA863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8ED56-58B7-4D3C-ABF2-B209C2DC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D16070-CF3C-4064-9460-29550002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055B54-3E76-4260-B73D-368349D6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0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C03DF-A037-47B3-A21E-5878CD5F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CA8A5E-F05A-45F7-BC90-D7AFE5F1B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DDBD59-1A75-4028-A2B7-FE7EA532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599A03-B5EB-441D-9F92-892612F1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3A4BCB-5A47-45E5-9080-E7A27C81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40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D6A8D-6E4F-4B0D-8E2A-DE560401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A94888-2957-4AF6-AB42-3ED7CA5D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36E23-7115-4E42-898F-2387DA33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394AA1-CAE1-4B94-A256-4AA2366C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525DCD-8573-480D-AB01-763ACBA7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96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10B3C-A255-4440-B99C-949D494C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D6A5D5-9B73-4905-B141-922750786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FA37F7-3FC3-496C-95C8-3BECF8DCC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47B85D-D733-4A49-A91F-40B37EFF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9B716C-F2E7-4EF1-A033-6D4751BE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044D6D-2BD7-46F7-9E9A-75EDBE3A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58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15076-E29B-4E0C-8524-A5C3F903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3921B9-B30F-44B0-B708-B1141E105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D5071A-E620-4866-9268-A5971397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573E5B-2868-4B01-9606-9CC7FD086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84D7D5-6DF2-4C27-9C99-43814EEF9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4E9A32-3096-4FB7-83E1-9C69EFEE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3BC309-CE47-4B51-9795-AF8DB533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0453FA-38FA-4E6A-9B18-75CFAE2F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16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098FB-D694-45AD-A84C-30CFE470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AB2DAE-A7E9-4D54-B0F0-292F8767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BEEDC7-D11C-46CB-BFBD-70899CDE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2CCAB-BF8A-4BBD-93F0-0ADDCFA2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63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AFF3EC-63A8-4145-BB70-C1636A61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D40DFF-876E-4F43-874D-6542AD79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1C2183-D617-407C-B745-E103BA22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77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5E8D3-0965-4298-8ECA-85F002B1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DC6203-FC30-48BB-85F6-99AEA709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E57EFF-DE13-42E0-8F8D-94ABDC3A7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2D3B07-C92A-414E-8A93-9C713264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D51B6D-2EEA-499D-B64A-E9BE6D3B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D57EBB-31F1-4B7A-8738-27C0FA05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31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0A2FE-54DC-4C01-9A33-20A65B03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4BBDFC-4C13-4931-BB7C-205A4A5E7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266D34-979F-4B7C-9628-6F94493A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2794CB-1A96-45E4-9DA2-21E9FF2E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2E41C0-78AB-4A83-B4FD-9BF22606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50CA81-CA08-4C34-B250-B6B089C6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5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9BD2DD-9D97-403C-AC5A-465F9BDD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84BE4C-929E-4704-9F74-51DCCE3B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75391F-998A-4838-B2D5-A5A0500E5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729-17B0-4FDD-8503-30A13C9D9FBF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BE8B5-A9BB-4B01-B269-0A4F039FF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5062BA-830A-45E8-A289-A0C3E632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4B46-3791-47EF-B289-3106F9682E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0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649944A-1563-4C55-AD6B-7FD1204E3E1E}"/>
              </a:ext>
            </a:extLst>
          </p:cNvPr>
          <p:cNvSpPr/>
          <p:nvPr/>
        </p:nvSpPr>
        <p:spPr>
          <a:xfrm>
            <a:off x="0" y="916663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13">
            <a:extLst>
              <a:ext uri="{FF2B5EF4-FFF2-40B4-BE49-F238E27FC236}">
                <a16:creationId xmlns:a16="http://schemas.microsoft.com/office/drawing/2014/main" id="{6E0E3CF5-F705-471F-8D96-13EF70BB4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0975"/>
            <a:ext cx="20716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Mufferaw" pitchFamily="66" charset="0"/>
              </a:rPr>
              <a:t>Aula</a:t>
            </a:r>
          </a:p>
          <a:p>
            <a:pPr algn="ctr" eaLnBrk="1" hangingPunct="1"/>
            <a:r>
              <a:rPr lang="pt-BR" altLang="pt-BR" sz="1400" b="1" dirty="0">
                <a:latin typeface="Mufferaw" pitchFamily="66" charset="0"/>
              </a:rPr>
              <a:t>de</a:t>
            </a:r>
          </a:p>
          <a:p>
            <a:pPr algn="ctr" eaLnBrk="1" hangingPunct="1"/>
            <a:r>
              <a:rPr lang="pt-BR" altLang="pt-BR" sz="2400" b="1" dirty="0">
                <a:latin typeface="Mufferaw" pitchFamily="66" charset="0"/>
              </a:rPr>
              <a:t>Biologia</a:t>
            </a:r>
          </a:p>
          <a:p>
            <a:pPr eaLnBrk="1" hangingPunct="1"/>
            <a:endParaRPr lang="pt-BR" altLang="pt-BR" sz="1400" dirty="0">
              <a:latin typeface="Mufferaw" pitchFamily="66" charset="0"/>
            </a:endParaRPr>
          </a:p>
          <a:p>
            <a:pPr eaLnBrk="1" hangingPunct="1"/>
            <a:r>
              <a:rPr lang="pt-BR" altLang="pt-BR" sz="2000" dirty="0">
                <a:latin typeface="Mufferaw" pitchFamily="66" charset="0"/>
              </a:rPr>
              <a:t>Tema:</a:t>
            </a:r>
          </a:p>
          <a:p>
            <a:pPr eaLnBrk="1" hangingPunct="1"/>
            <a:r>
              <a:rPr lang="pt-BR" alt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Sistema Respiratório</a:t>
            </a:r>
          </a:p>
          <a:p>
            <a:pPr eaLnBrk="1" hangingPunct="1"/>
            <a:endParaRPr lang="pt-BR" altLang="pt-BR" sz="1200" dirty="0">
              <a:latin typeface="Mufferaw" pitchFamily="66" charset="0"/>
            </a:endParaRPr>
          </a:p>
          <a:p>
            <a:pPr eaLnBrk="1" hangingPunct="1"/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1026" name="Picture 2" descr="SISTEMA RESPIRATÓRIO - ACAM">
            <a:extLst>
              <a:ext uri="{FF2B5EF4-FFF2-40B4-BE49-F238E27FC236}">
                <a16:creationId xmlns:a16="http://schemas.microsoft.com/office/drawing/2014/main" id="{0A6675C2-7E82-4632-87B9-C92EA72F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938719"/>
            <a:ext cx="10120312" cy="59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D0D09E22-7D63-4B23-8D6A-9E7E5AE1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75250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8A1D9EEB-AAE6-4C53-B7D8-102A3AB6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751263"/>
            <a:ext cx="14747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8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5B45DBC-F454-467B-959E-F90B3B257F06}"/>
              </a:ext>
            </a:extLst>
          </p:cNvPr>
          <p:cNvSpPr txBox="1">
            <a:spLocks/>
          </p:cNvSpPr>
          <p:nvPr/>
        </p:nvSpPr>
        <p:spPr>
          <a:xfrm>
            <a:off x="-1873348" y="44313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Inspiração - etapas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04BBB5F-C65E-41B6-B561-CD1C81B7AE66}"/>
              </a:ext>
            </a:extLst>
          </p:cNvPr>
          <p:cNvSpPr txBox="1">
            <a:spLocks/>
          </p:cNvSpPr>
          <p:nvPr/>
        </p:nvSpPr>
        <p:spPr>
          <a:xfrm>
            <a:off x="124263" y="1487658"/>
            <a:ext cx="11917681" cy="21418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Contração da musculatura respiratória (Diafragma e intercostais)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volume da caixa torácica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da pressão interna do tórax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ar nos pulmões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F23B016-DCE6-4F46-BE99-FADF07FCC251}"/>
              </a:ext>
            </a:extLst>
          </p:cNvPr>
          <p:cNvSpPr txBox="1">
            <a:spLocks/>
          </p:cNvSpPr>
          <p:nvPr/>
        </p:nvSpPr>
        <p:spPr>
          <a:xfrm>
            <a:off x="0" y="3619792"/>
            <a:ext cx="4515729" cy="687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Expiração - etapas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EF92CA8-084B-4E8F-BC24-6FCCCC15724A}"/>
              </a:ext>
            </a:extLst>
          </p:cNvPr>
          <p:cNvSpPr txBox="1">
            <a:spLocks/>
          </p:cNvSpPr>
          <p:nvPr/>
        </p:nvSpPr>
        <p:spPr>
          <a:xfrm>
            <a:off x="124263" y="4534192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Relaxamento da  musculatura respiratória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volume da caixa torácica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da pressão interna do tórax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Saída de ar dos pulmões</a:t>
            </a:r>
          </a:p>
        </p:txBody>
      </p:sp>
    </p:spTree>
    <p:extLst>
      <p:ext uri="{BB962C8B-B14F-4D97-AF65-F5344CB8AC3E}">
        <p14:creationId xmlns:p14="http://schemas.microsoft.com/office/powerpoint/2010/main" val="74142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F0CC98-4DA7-40FE-AEB2-2E007A605292}"/>
              </a:ext>
            </a:extLst>
          </p:cNvPr>
          <p:cNvSpPr txBox="1"/>
          <p:nvPr/>
        </p:nvSpPr>
        <p:spPr>
          <a:xfrm>
            <a:off x="253218" y="116181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Frequência respiratória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1EBBAE-B46F-4B86-96E5-C9813DC05665}"/>
              </a:ext>
            </a:extLst>
          </p:cNvPr>
          <p:cNvSpPr txBox="1"/>
          <p:nvPr/>
        </p:nvSpPr>
        <p:spPr>
          <a:xfrm>
            <a:off x="2261791" y="22768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BRADIPNÉIA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2BC02F-B81B-45D1-9EDD-BA3BDBCD131E}"/>
              </a:ext>
            </a:extLst>
          </p:cNvPr>
          <p:cNvSpPr txBox="1"/>
          <p:nvPr/>
        </p:nvSpPr>
        <p:spPr>
          <a:xfrm>
            <a:off x="7338355" y="227837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TAQUIPNÉIA</a:t>
            </a:r>
          </a:p>
        </p:txBody>
      </p:sp>
      <p:cxnSp>
        <p:nvCxnSpPr>
          <p:cNvPr id="14" name="Conector de seta reta 6">
            <a:extLst>
              <a:ext uri="{FF2B5EF4-FFF2-40B4-BE49-F238E27FC236}">
                <a16:creationId xmlns:a16="http://schemas.microsoft.com/office/drawing/2014/main" id="{96FA9189-422F-435C-8AE5-0AC8C3665900}"/>
              </a:ext>
            </a:extLst>
          </p:cNvPr>
          <p:cNvCxnSpPr>
            <a:stCxn id="12" idx="3"/>
          </p:cNvCxnSpPr>
          <p:nvPr/>
        </p:nvCxnSpPr>
        <p:spPr>
          <a:xfrm flipV="1">
            <a:off x="4350023" y="2509209"/>
            <a:ext cx="2736304" cy="29273"/>
          </a:xfrm>
          <a:prstGeom prst="straightConnector1">
            <a:avLst/>
          </a:prstGeom>
          <a:ln w="5397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8">
            <a:extLst>
              <a:ext uri="{FF2B5EF4-FFF2-40B4-BE49-F238E27FC236}">
                <a16:creationId xmlns:a16="http://schemas.microsoft.com/office/drawing/2014/main" id="{55A2395E-714C-48C1-90F1-73B7A9B8CCBD}"/>
              </a:ext>
            </a:extLst>
          </p:cNvPr>
          <p:cNvCxnSpPr/>
          <p:nvPr/>
        </p:nvCxnSpPr>
        <p:spPr>
          <a:xfrm>
            <a:off x="5718175" y="2509209"/>
            <a:ext cx="0" cy="1135815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97ED80C-3272-4819-81B0-ED4E747A3E6B}"/>
              </a:ext>
            </a:extLst>
          </p:cNvPr>
          <p:cNvSpPr txBox="1"/>
          <p:nvPr/>
        </p:nvSpPr>
        <p:spPr>
          <a:xfrm>
            <a:off x="4674059" y="39330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NORMOPNÉIA</a:t>
            </a:r>
          </a:p>
        </p:txBody>
      </p:sp>
      <p:sp>
        <p:nvSpPr>
          <p:cNvPr id="17" name="Retângulo de cantos arredondados 10">
            <a:extLst>
              <a:ext uri="{FF2B5EF4-FFF2-40B4-BE49-F238E27FC236}">
                <a16:creationId xmlns:a16="http://schemas.microsoft.com/office/drawing/2014/main" id="{111AB214-152C-4259-9BC9-8E1319C44873}"/>
              </a:ext>
            </a:extLst>
          </p:cNvPr>
          <p:cNvSpPr/>
          <p:nvPr/>
        </p:nvSpPr>
        <p:spPr>
          <a:xfrm>
            <a:off x="2513602" y="4831651"/>
            <a:ext cx="71647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Eupnéia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dispnéia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apnéia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27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A9B2C8-EB49-4CB9-A977-A07FE502A3D8}"/>
              </a:ext>
            </a:extLst>
          </p:cNvPr>
          <p:cNvSpPr txBox="1"/>
          <p:nvPr/>
        </p:nvSpPr>
        <p:spPr>
          <a:xfrm>
            <a:off x="253218" y="116181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Trocas gasosas</a:t>
            </a:r>
          </a:p>
        </p:txBody>
      </p:sp>
      <p:pic>
        <p:nvPicPr>
          <p:cNvPr id="6" name="Picture 2" descr="http://bibliotecadeinvestigaciones.files.wordpress.com/2011/02/intercambio-de-gases-2.png">
            <a:extLst>
              <a:ext uri="{FF2B5EF4-FFF2-40B4-BE49-F238E27FC236}">
                <a16:creationId xmlns:a16="http://schemas.microsoft.com/office/drawing/2014/main" id="{06B5FDB3-E2B8-4331-B719-A6F4578C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1" y="1008086"/>
            <a:ext cx="4550558" cy="56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1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www.afh.bio.br/resp/img/image112.jpg">
            <a:extLst>
              <a:ext uri="{FF2B5EF4-FFF2-40B4-BE49-F238E27FC236}">
                <a16:creationId xmlns:a16="http://schemas.microsoft.com/office/drawing/2014/main" id="{502288EF-4621-438C-B983-F4F24D11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5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C4A284-97B2-44F8-90AE-4844FF53717E}"/>
              </a:ext>
            </a:extLst>
          </p:cNvPr>
          <p:cNvSpPr txBox="1"/>
          <p:nvPr/>
        </p:nvSpPr>
        <p:spPr>
          <a:xfrm>
            <a:off x="253218" y="116181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Oxigênio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38143DD-D75B-4064-8867-E3EE58E9ED97}"/>
              </a:ext>
            </a:extLst>
          </p:cNvPr>
          <p:cNvSpPr txBox="1">
            <a:spLocks/>
          </p:cNvSpPr>
          <p:nvPr/>
        </p:nvSpPr>
        <p:spPr>
          <a:xfrm>
            <a:off x="623667" y="1937825"/>
            <a:ext cx="6382044" cy="13247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dissolvido no plama</a:t>
            </a:r>
          </a:p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associado a hemoglobina (Hb)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77F808-2548-45B0-B321-B07A64DD91CF}"/>
              </a:ext>
            </a:extLst>
          </p:cNvPr>
          <p:cNvSpPr txBox="1"/>
          <p:nvPr/>
        </p:nvSpPr>
        <p:spPr>
          <a:xfrm>
            <a:off x="841651" y="3406585"/>
            <a:ext cx="112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/>
              <a:t>Hb</a:t>
            </a:r>
            <a:endParaRPr lang="pt-BR" sz="36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42013D-8ACF-4438-95B9-9CFE4ADFC63D}"/>
              </a:ext>
            </a:extLst>
          </p:cNvPr>
          <p:cNvSpPr txBox="1"/>
          <p:nvPr/>
        </p:nvSpPr>
        <p:spPr>
          <a:xfrm>
            <a:off x="1670331" y="3406585"/>
            <a:ext cx="56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+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D90121-FA33-43FD-B83D-48C317E7AA8F}"/>
              </a:ext>
            </a:extLst>
          </p:cNvPr>
          <p:cNvSpPr txBox="1"/>
          <p:nvPr/>
        </p:nvSpPr>
        <p:spPr>
          <a:xfrm>
            <a:off x="2138384" y="3413368"/>
            <a:ext cx="112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4 O2</a:t>
            </a:r>
          </a:p>
        </p:txBody>
      </p:sp>
      <p:cxnSp>
        <p:nvCxnSpPr>
          <p:cNvPr id="11" name="Conector de seta reta 8">
            <a:extLst>
              <a:ext uri="{FF2B5EF4-FFF2-40B4-BE49-F238E27FC236}">
                <a16:creationId xmlns:a16="http://schemas.microsoft.com/office/drawing/2014/main" id="{C7F1BC88-5601-4D7F-BEBB-046C0B5C8BDB}"/>
              </a:ext>
            </a:extLst>
          </p:cNvPr>
          <p:cNvCxnSpPr>
            <a:cxnSpLocks/>
          </p:cNvCxnSpPr>
          <p:nvPr/>
        </p:nvCxnSpPr>
        <p:spPr>
          <a:xfrm>
            <a:off x="3217915" y="3698972"/>
            <a:ext cx="163803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DA644E-1CCA-43B8-A063-371A7BA833CF}"/>
              </a:ext>
            </a:extLst>
          </p:cNvPr>
          <p:cNvSpPr txBox="1"/>
          <p:nvPr/>
        </p:nvSpPr>
        <p:spPr>
          <a:xfrm>
            <a:off x="4802090" y="3420151"/>
            <a:ext cx="206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/>
              <a:t>Hb</a:t>
            </a:r>
            <a:r>
              <a:rPr lang="pt-BR" sz="3600" b="1" dirty="0"/>
              <a:t> (O2)4</a:t>
            </a:r>
          </a:p>
        </p:txBody>
      </p:sp>
    </p:spTree>
    <p:extLst>
      <p:ext uri="{BB962C8B-B14F-4D97-AF65-F5344CB8AC3E}">
        <p14:creationId xmlns:p14="http://schemas.microsoft.com/office/powerpoint/2010/main" val="385984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3940F7-1FA2-4B0E-A379-8EE1596FC54C}"/>
              </a:ext>
            </a:extLst>
          </p:cNvPr>
          <p:cNvSpPr txBox="1">
            <a:spLocks/>
          </p:cNvSpPr>
          <p:nvPr/>
        </p:nvSpPr>
        <p:spPr>
          <a:xfrm>
            <a:off x="0" y="938720"/>
            <a:ext cx="323556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Hipóxia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91BA3DD-5C5F-46EA-81DB-E9CA04C75666}"/>
              </a:ext>
            </a:extLst>
          </p:cNvPr>
          <p:cNvSpPr txBox="1">
            <a:spLocks/>
          </p:cNvSpPr>
          <p:nvPr/>
        </p:nvSpPr>
        <p:spPr>
          <a:xfrm>
            <a:off x="112542" y="2233247"/>
            <a:ext cx="1207945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Hipóxia de estagnação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Hipóxia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histotóxica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(Cianeto, H2S)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da ventilação pulmonar (bronquite, enfisema)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Diminuição da tensão atmosférica de oxigênio (ar rarefeito)</a:t>
            </a:r>
          </a:p>
        </p:txBody>
      </p:sp>
    </p:spTree>
    <p:extLst>
      <p:ext uri="{BB962C8B-B14F-4D97-AF65-F5344CB8AC3E}">
        <p14:creationId xmlns:p14="http://schemas.microsoft.com/office/powerpoint/2010/main" val="204376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Lesão por hipóxia.png">
            <a:extLst>
              <a:ext uri="{FF2B5EF4-FFF2-40B4-BE49-F238E27FC236}">
                <a16:creationId xmlns:a16="http://schemas.microsoft.com/office/drawing/2014/main" id="{359F6425-BE30-4679-B4BA-C32ABDF9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609"/>
            <a:ext cx="8384345" cy="61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6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D904B-8C6E-4EB5-A188-32425C6E72A8}"/>
              </a:ext>
            </a:extLst>
          </p:cNvPr>
          <p:cNvSpPr txBox="1"/>
          <p:nvPr/>
        </p:nvSpPr>
        <p:spPr>
          <a:xfrm>
            <a:off x="2108456" y="5644441"/>
            <a:ext cx="2036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Oxigenação baixa</a:t>
            </a:r>
          </a:p>
        </p:txBody>
      </p:sp>
      <p:cxnSp>
        <p:nvCxnSpPr>
          <p:cNvPr id="6" name="Conector de seta reta 4">
            <a:extLst>
              <a:ext uri="{FF2B5EF4-FFF2-40B4-BE49-F238E27FC236}">
                <a16:creationId xmlns:a16="http://schemas.microsoft.com/office/drawing/2014/main" id="{D8359073-F402-4AE6-AFE2-BB5D06B4A85F}"/>
              </a:ext>
            </a:extLst>
          </p:cNvPr>
          <p:cNvCxnSpPr>
            <a:cxnSpLocks/>
          </p:cNvCxnSpPr>
          <p:nvPr/>
        </p:nvCxnSpPr>
        <p:spPr>
          <a:xfrm flipV="1">
            <a:off x="2940266" y="4034535"/>
            <a:ext cx="0" cy="160990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43AFD0-BF3B-4843-8E46-40B91BBEA2CA}"/>
              </a:ext>
            </a:extLst>
          </p:cNvPr>
          <p:cNvSpPr txBox="1"/>
          <p:nvPr/>
        </p:nvSpPr>
        <p:spPr>
          <a:xfrm>
            <a:off x="1822475" y="2678050"/>
            <a:ext cx="223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de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eritropoetina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pelos rins</a:t>
            </a:r>
          </a:p>
        </p:txBody>
      </p:sp>
      <p:sp>
        <p:nvSpPr>
          <p:cNvPr id="9" name="Seta dobrada 12">
            <a:extLst>
              <a:ext uri="{FF2B5EF4-FFF2-40B4-BE49-F238E27FC236}">
                <a16:creationId xmlns:a16="http://schemas.microsoft.com/office/drawing/2014/main" id="{DC619674-B0F8-4964-8F6D-847E7384CCFC}"/>
              </a:ext>
            </a:extLst>
          </p:cNvPr>
          <p:cNvSpPr/>
          <p:nvPr/>
        </p:nvSpPr>
        <p:spPr>
          <a:xfrm>
            <a:off x="2823881" y="1360758"/>
            <a:ext cx="548348" cy="11593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2BA3B3-3D29-4C87-BAB4-D4EC5C6F3011}"/>
              </a:ext>
            </a:extLst>
          </p:cNvPr>
          <p:cNvSpPr/>
          <p:nvPr/>
        </p:nvSpPr>
        <p:spPr>
          <a:xfrm>
            <a:off x="3907237" y="957407"/>
            <a:ext cx="2088943" cy="1492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Célula tronco hematopoiética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D8ACB35-0E53-4A0A-969B-8031943B3028}"/>
              </a:ext>
            </a:extLst>
          </p:cNvPr>
          <p:cNvSpPr/>
          <p:nvPr/>
        </p:nvSpPr>
        <p:spPr>
          <a:xfrm>
            <a:off x="4369223" y="2804641"/>
            <a:ext cx="2454508" cy="16037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ERITROBLASTOS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AD5C927-4667-48A3-BCD6-70E2CD84AF6F}"/>
              </a:ext>
            </a:extLst>
          </p:cNvPr>
          <p:cNvSpPr/>
          <p:nvPr/>
        </p:nvSpPr>
        <p:spPr>
          <a:xfrm>
            <a:off x="5043051" y="5065797"/>
            <a:ext cx="2088943" cy="1492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ERITRÓCITOS</a:t>
            </a:r>
          </a:p>
        </p:txBody>
      </p:sp>
      <p:sp>
        <p:nvSpPr>
          <p:cNvPr id="13" name="Seta em curva para a esquerda 17">
            <a:extLst>
              <a:ext uri="{FF2B5EF4-FFF2-40B4-BE49-F238E27FC236}">
                <a16:creationId xmlns:a16="http://schemas.microsoft.com/office/drawing/2014/main" id="{08A757DE-C4AD-481D-BA3A-8E363808EA49}"/>
              </a:ext>
            </a:extLst>
          </p:cNvPr>
          <p:cNvSpPr/>
          <p:nvPr/>
        </p:nvSpPr>
        <p:spPr>
          <a:xfrm>
            <a:off x="7131994" y="1731788"/>
            <a:ext cx="1361448" cy="16037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a esquerda 18">
            <a:extLst>
              <a:ext uri="{FF2B5EF4-FFF2-40B4-BE49-F238E27FC236}">
                <a16:creationId xmlns:a16="http://schemas.microsoft.com/office/drawing/2014/main" id="{83F25EC1-62E1-46F3-8D8F-801BE02E2148}"/>
              </a:ext>
            </a:extLst>
          </p:cNvPr>
          <p:cNvSpPr/>
          <p:nvPr/>
        </p:nvSpPr>
        <p:spPr>
          <a:xfrm>
            <a:off x="7459617" y="4040689"/>
            <a:ext cx="1033825" cy="1603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3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13251A6-A716-4D17-A7CB-A6EE4ED4D0A8}"/>
              </a:ext>
            </a:extLst>
          </p:cNvPr>
          <p:cNvSpPr txBox="1">
            <a:spLocks/>
          </p:cNvSpPr>
          <p:nvPr/>
        </p:nvSpPr>
        <p:spPr>
          <a:xfrm>
            <a:off x="-936002" y="98184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GÁS CARBÔNICO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42319996-AAE4-46AE-9756-C5365CF67F23}"/>
              </a:ext>
            </a:extLst>
          </p:cNvPr>
          <p:cNvSpPr txBox="1">
            <a:spLocks/>
          </p:cNvSpPr>
          <p:nvPr/>
        </p:nvSpPr>
        <p:spPr>
          <a:xfrm>
            <a:off x="685533" y="2560320"/>
            <a:ext cx="9246258" cy="3303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Dissolvido no plasma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 associado a hemoglobina</a:t>
            </a:r>
          </a:p>
          <a:p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na forma de íons bicarbonato</a:t>
            </a:r>
          </a:p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3A14AF1-CD63-48D5-92CB-FB4B24C569FE}"/>
              </a:ext>
            </a:extLst>
          </p:cNvPr>
          <p:cNvSpPr txBox="1"/>
          <p:nvPr/>
        </p:nvSpPr>
        <p:spPr>
          <a:xfrm>
            <a:off x="1083552" y="3863696"/>
            <a:ext cx="96686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Hb</a:t>
            </a:r>
            <a:endParaRPr lang="pt-BR" sz="32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5FE0D8-13FC-4E9D-B026-40044CD382FA}"/>
              </a:ext>
            </a:extLst>
          </p:cNvPr>
          <p:cNvSpPr txBox="1"/>
          <p:nvPr/>
        </p:nvSpPr>
        <p:spPr>
          <a:xfrm>
            <a:off x="1912233" y="3863696"/>
            <a:ext cx="546100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+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430EAEF-50EA-4AFD-A21A-612EBA6AD7B8}"/>
              </a:ext>
            </a:extLst>
          </p:cNvPr>
          <p:cNvSpPr txBox="1"/>
          <p:nvPr/>
        </p:nvSpPr>
        <p:spPr>
          <a:xfrm>
            <a:off x="2380284" y="3870479"/>
            <a:ext cx="1092199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D85E945-5DB4-4417-B60E-88CF678F4EFC}"/>
              </a:ext>
            </a:extLst>
          </p:cNvPr>
          <p:cNvSpPr txBox="1"/>
          <p:nvPr/>
        </p:nvSpPr>
        <p:spPr>
          <a:xfrm>
            <a:off x="5043991" y="3877262"/>
            <a:ext cx="2016367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Hb</a:t>
            </a:r>
            <a:r>
              <a:rPr lang="pt-BR" sz="3200" b="1" dirty="0"/>
              <a:t> CO2</a:t>
            </a:r>
          </a:p>
        </p:txBody>
      </p:sp>
      <p:cxnSp>
        <p:nvCxnSpPr>
          <p:cNvPr id="31" name="Conector de seta reta 8">
            <a:extLst>
              <a:ext uri="{FF2B5EF4-FFF2-40B4-BE49-F238E27FC236}">
                <a16:creationId xmlns:a16="http://schemas.microsoft.com/office/drawing/2014/main" id="{9D2B6EC0-5894-49AF-88C2-E5ED8F40E04D}"/>
              </a:ext>
            </a:extLst>
          </p:cNvPr>
          <p:cNvCxnSpPr>
            <a:cxnSpLocks/>
          </p:cNvCxnSpPr>
          <p:nvPr/>
        </p:nvCxnSpPr>
        <p:spPr>
          <a:xfrm>
            <a:off x="3459816" y="4322047"/>
            <a:ext cx="1596291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F57A7C7-CA1B-4D8D-865D-E185F1F01ABB}"/>
              </a:ext>
            </a:extLst>
          </p:cNvPr>
          <p:cNvSpPr txBox="1"/>
          <p:nvPr/>
        </p:nvSpPr>
        <p:spPr>
          <a:xfrm>
            <a:off x="868118" y="5873851"/>
            <a:ext cx="96686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98D4D43-1A97-43A8-9A2C-E632A20BEBE4}"/>
              </a:ext>
            </a:extLst>
          </p:cNvPr>
          <p:cNvSpPr txBox="1"/>
          <p:nvPr/>
        </p:nvSpPr>
        <p:spPr>
          <a:xfrm>
            <a:off x="1912233" y="5873851"/>
            <a:ext cx="546100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0FF7F21-9413-412E-A708-B5D3BAE24589}"/>
              </a:ext>
            </a:extLst>
          </p:cNvPr>
          <p:cNvSpPr txBox="1"/>
          <p:nvPr/>
        </p:nvSpPr>
        <p:spPr>
          <a:xfrm>
            <a:off x="2380284" y="5880634"/>
            <a:ext cx="1092199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H2O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F34E1C3-5353-4ADA-9DD8-12D83CA0D721}"/>
              </a:ext>
            </a:extLst>
          </p:cNvPr>
          <p:cNvSpPr txBox="1"/>
          <p:nvPr/>
        </p:nvSpPr>
        <p:spPr>
          <a:xfrm>
            <a:off x="4251404" y="5863991"/>
            <a:ext cx="158517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H2CO3</a:t>
            </a:r>
          </a:p>
        </p:txBody>
      </p:sp>
      <p:cxnSp>
        <p:nvCxnSpPr>
          <p:cNvPr id="37" name="Conector de seta reta 15">
            <a:extLst>
              <a:ext uri="{FF2B5EF4-FFF2-40B4-BE49-F238E27FC236}">
                <a16:creationId xmlns:a16="http://schemas.microsoft.com/office/drawing/2014/main" id="{B20A3F7C-1187-4948-A86E-053C7C9145FD}"/>
              </a:ext>
            </a:extLst>
          </p:cNvPr>
          <p:cNvCxnSpPr>
            <a:cxnSpLocks/>
          </p:cNvCxnSpPr>
          <p:nvPr/>
        </p:nvCxnSpPr>
        <p:spPr>
          <a:xfrm>
            <a:off x="5620646" y="6180689"/>
            <a:ext cx="79814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19">
            <a:extLst>
              <a:ext uri="{FF2B5EF4-FFF2-40B4-BE49-F238E27FC236}">
                <a16:creationId xmlns:a16="http://schemas.microsoft.com/office/drawing/2014/main" id="{AF6E52B8-9F87-476D-96BA-BD6AC2D8DEB1}"/>
              </a:ext>
            </a:extLst>
          </p:cNvPr>
          <p:cNvCxnSpPr>
            <a:cxnSpLocks/>
          </p:cNvCxnSpPr>
          <p:nvPr/>
        </p:nvCxnSpPr>
        <p:spPr>
          <a:xfrm>
            <a:off x="3387808" y="6181960"/>
            <a:ext cx="79814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3F455C2-999B-4484-B20F-D2DA20653D26}"/>
              </a:ext>
            </a:extLst>
          </p:cNvPr>
          <p:cNvSpPr txBox="1"/>
          <p:nvPr/>
        </p:nvSpPr>
        <p:spPr>
          <a:xfrm>
            <a:off x="6393611" y="5876160"/>
            <a:ext cx="837498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H+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CBAAA0B-D4D6-490C-B431-CE9E42C33B62}"/>
              </a:ext>
            </a:extLst>
          </p:cNvPr>
          <p:cNvSpPr txBox="1"/>
          <p:nvPr/>
        </p:nvSpPr>
        <p:spPr>
          <a:xfrm>
            <a:off x="7138360" y="5888329"/>
            <a:ext cx="379476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7B3D734-6C30-4A42-861E-DCAB8697C325}"/>
              </a:ext>
            </a:extLst>
          </p:cNvPr>
          <p:cNvSpPr txBox="1"/>
          <p:nvPr/>
        </p:nvSpPr>
        <p:spPr>
          <a:xfrm>
            <a:off x="7671986" y="5880634"/>
            <a:ext cx="158517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HCO3-</a:t>
            </a:r>
          </a:p>
        </p:txBody>
      </p:sp>
      <p:cxnSp>
        <p:nvCxnSpPr>
          <p:cNvPr id="47" name="Conector de seta reta 6">
            <a:extLst>
              <a:ext uri="{FF2B5EF4-FFF2-40B4-BE49-F238E27FC236}">
                <a16:creationId xmlns:a16="http://schemas.microsoft.com/office/drawing/2014/main" id="{3DCA8A3D-B901-43EB-982F-99E747470CE6}"/>
              </a:ext>
            </a:extLst>
          </p:cNvPr>
          <p:cNvCxnSpPr/>
          <p:nvPr/>
        </p:nvCxnSpPr>
        <p:spPr>
          <a:xfrm flipH="1">
            <a:off x="3477881" y="4118906"/>
            <a:ext cx="144016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1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AB33190-BBE8-4F63-9791-1D52F776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938720"/>
            <a:ext cx="7368480" cy="57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8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6C391C-71E1-4F28-AFEF-098680483918}"/>
              </a:ext>
            </a:extLst>
          </p:cNvPr>
          <p:cNvSpPr txBox="1"/>
          <p:nvPr/>
        </p:nvSpPr>
        <p:spPr>
          <a:xfrm>
            <a:off x="239151" y="119396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A620DA5B-73D2-4D55-B1A6-5895A17A8B13}"/>
              </a:ext>
            </a:extLst>
          </p:cNvPr>
          <p:cNvSpPr/>
          <p:nvPr/>
        </p:nvSpPr>
        <p:spPr>
          <a:xfrm>
            <a:off x="2757238" y="1193968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FOSSAS NASAIS</a:t>
            </a:r>
          </a:p>
        </p:txBody>
      </p:sp>
      <p:sp>
        <p:nvSpPr>
          <p:cNvPr id="10" name="Retângulo de cantos arredondados 4">
            <a:extLst>
              <a:ext uri="{FF2B5EF4-FFF2-40B4-BE49-F238E27FC236}">
                <a16:creationId xmlns:a16="http://schemas.microsoft.com/office/drawing/2014/main" id="{BAF3E46C-3D96-4547-B328-24C6C30633DE}"/>
              </a:ext>
            </a:extLst>
          </p:cNvPr>
          <p:cNvSpPr/>
          <p:nvPr/>
        </p:nvSpPr>
        <p:spPr>
          <a:xfrm>
            <a:off x="2759733" y="2161545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LARINGE</a:t>
            </a: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:a16="http://schemas.microsoft.com/office/drawing/2014/main" id="{FC2EBFD0-1426-4F20-830E-220A9F915AF2}"/>
              </a:ext>
            </a:extLst>
          </p:cNvPr>
          <p:cNvSpPr/>
          <p:nvPr/>
        </p:nvSpPr>
        <p:spPr>
          <a:xfrm>
            <a:off x="2759733" y="3155591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FARINGE</a:t>
            </a:r>
          </a:p>
        </p:txBody>
      </p:sp>
      <p:sp>
        <p:nvSpPr>
          <p:cNvPr id="12" name="Retângulo de cantos arredondados 6">
            <a:extLst>
              <a:ext uri="{FF2B5EF4-FFF2-40B4-BE49-F238E27FC236}">
                <a16:creationId xmlns:a16="http://schemas.microsoft.com/office/drawing/2014/main" id="{828F339B-A0C4-43C0-97A4-23E585FE862B}"/>
              </a:ext>
            </a:extLst>
          </p:cNvPr>
          <p:cNvSpPr/>
          <p:nvPr/>
        </p:nvSpPr>
        <p:spPr>
          <a:xfrm>
            <a:off x="2781587" y="4176100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TRAQUÉIA</a:t>
            </a:r>
          </a:p>
        </p:txBody>
      </p:sp>
      <p:sp>
        <p:nvSpPr>
          <p:cNvPr id="13" name="Retângulo de cantos arredondados 7">
            <a:extLst>
              <a:ext uri="{FF2B5EF4-FFF2-40B4-BE49-F238E27FC236}">
                <a16:creationId xmlns:a16="http://schemas.microsoft.com/office/drawing/2014/main" id="{CB0568B8-9474-4FBF-A809-3ED9B0FE0F59}"/>
              </a:ext>
            </a:extLst>
          </p:cNvPr>
          <p:cNvSpPr/>
          <p:nvPr/>
        </p:nvSpPr>
        <p:spPr>
          <a:xfrm>
            <a:off x="2781587" y="5098136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BRÔNQUIOS</a:t>
            </a:r>
          </a:p>
        </p:txBody>
      </p:sp>
      <p:sp>
        <p:nvSpPr>
          <p:cNvPr id="14" name="Retângulo de cantos arredondados 8">
            <a:extLst>
              <a:ext uri="{FF2B5EF4-FFF2-40B4-BE49-F238E27FC236}">
                <a16:creationId xmlns:a16="http://schemas.microsoft.com/office/drawing/2014/main" id="{7F73DE1D-E113-4C28-B636-A72FC7AB761A}"/>
              </a:ext>
            </a:extLst>
          </p:cNvPr>
          <p:cNvSpPr/>
          <p:nvPr/>
        </p:nvSpPr>
        <p:spPr>
          <a:xfrm>
            <a:off x="2781587" y="6018504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PULMÕES</a:t>
            </a:r>
          </a:p>
        </p:txBody>
      </p:sp>
    </p:spTree>
    <p:extLst>
      <p:ext uri="{BB962C8B-B14F-4D97-AF65-F5344CB8AC3E}">
        <p14:creationId xmlns:p14="http://schemas.microsoft.com/office/powerpoint/2010/main" val="104243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CB0B18B-060A-40FF-9CFC-88CC4BD2631F}"/>
              </a:ext>
            </a:extLst>
          </p:cNvPr>
          <p:cNvSpPr txBox="1">
            <a:spLocks/>
          </p:cNvSpPr>
          <p:nvPr/>
        </p:nvSpPr>
        <p:spPr>
          <a:xfrm>
            <a:off x="679939" y="92868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Controle da respiração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9B11A69-227F-4571-8627-2D910AFB46FA}"/>
              </a:ext>
            </a:extLst>
          </p:cNvPr>
          <p:cNvSpPr txBox="1">
            <a:spLocks/>
          </p:cNvSpPr>
          <p:nvPr/>
        </p:nvSpPr>
        <p:spPr>
          <a:xfrm>
            <a:off x="679939" y="2254250"/>
            <a:ext cx="2810272" cy="168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Bulbo</a:t>
            </a:r>
          </a:p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Estímulos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de seta reta 4">
            <a:extLst>
              <a:ext uri="{FF2B5EF4-FFF2-40B4-BE49-F238E27FC236}">
                <a16:creationId xmlns:a16="http://schemas.microsoft.com/office/drawing/2014/main" id="{51601B79-DD9B-4E43-9175-CE8F170852DB}"/>
              </a:ext>
            </a:extLst>
          </p:cNvPr>
          <p:cNvCxnSpPr/>
          <p:nvPr/>
        </p:nvCxnSpPr>
        <p:spPr>
          <a:xfrm>
            <a:off x="3313654" y="32971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5">
            <a:extLst>
              <a:ext uri="{FF2B5EF4-FFF2-40B4-BE49-F238E27FC236}">
                <a16:creationId xmlns:a16="http://schemas.microsoft.com/office/drawing/2014/main" id="{3D2D572C-7667-416F-981D-CB9909808B16}"/>
              </a:ext>
            </a:extLst>
          </p:cNvPr>
          <p:cNvCxnSpPr/>
          <p:nvPr/>
        </p:nvCxnSpPr>
        <p:spPr>
          <a:xfrm>
            <a:off x="3336167" y="4161214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6">
            <a:extLst>
              <a:ext uri="{FF2B5EF4-FFF2-40B4-BE49-F238E27FC236}">
                <a16:creationId xmlns:a16="http://schemas.microsoft.com/office/drawing/2014/main" id="{C80C1E94-0BFF-4143-82C1-EB41CA7C20D0}"/>
              </a:ext>
            </a:extLst>
          </p:cNvPr>
          <p:cNvCxnSpPr/>
          <p:nvPr/>
        </p:nvCxnSpPr>
        <p:spPr>
          <a:xfrm>
            <a:off x="3336167" y="50973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D47239-F631-41B0-84E8-0E867F27A428}"/>
              </a:ext>
            </a:extLst>
          </p:cNvPr>
          <p:cNvSpPr txBox="1"/>
          <p:nvPr/>
        </p:nvSpPr>
        <p:spPr>
          <a:xfrm>
            <a:off x="4249758" y="3000375"/>
            <a:ext cx="445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teor de CO2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D42B7C-1885-463C-A7A4-AB6F2425C6D7}"/>
              </a:ext>
            </a:extLst>
          </p:cNvPr>
          <p:cNvSpPr txBox="1"/>
          <p:nvPr/>
        </p:nvSpPr>
        <p:spPr>
          <a:xfrm>
            <a:off x="4249758" y="387318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teor de O2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7387DF-63C4-4EA1-B752-E1450BF75E0D}"/>
              </a:ext>
            </a:extLst>
          </p:cNvPr>
          <p:cNvSpPr txBox="1"/>
          <p:nvPr/>
        </p:nvSpPr>
        <p:spPr>
          <a:xfrm>
            <a:off x="4249758" y="480928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Acidificação do sangue</a:t>
            </a:r>
          </a:p>
        </p:txBody>
      </p:sp>
    </p:spTree>
    <p:extLst>
      <p:ext uri="{BB962C8B-B14F-4D97-AF65-F5344CB8AC3E}">
        <p14:creationId xmlns:p14="http://schemas.microsoft.com/office/powerpoint/2010/main" val="39357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CB0B18B-060A-40FF-9CFC-88CC4BD2631F}"/>
              </a:ext>
            </a:extLst>
          </p:cNvPr>
          <p:cNvSpPr txBox="1">
            <a:spLocks/>
          </p:cNvSpPr>
          <p:nvPr/>
        </p:nvSpPr>
        <p:spPr>
          <a:xfrm>
            <a:off x="679939" y="92868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Controle da respiração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9B11A69-227F-4571-8627-2D910AFB46FA}"/>
              </a:ext>
            </a:extLst>
          </p:cNvPr>
          <p:cNvSpPr txBox="1">
            <a:spLocks/>
          </p:cNvSpPr>
          <p:nvPr/>
        </p:nvSpPr>
        <p:spPr>
          <a:xfrm>
            <a:off x="679939" y="2254250"/>
            <a:ext cx="2810272" cy="168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Bulbo</a:t>
            </a:r>
          </a:p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Estímulos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de seta reta 4">
            <a:extLst>
              <a:ext uri="{FF2B5EF4-FFF2-40B4-BE49-F238E27FC236}">
                <a16:creationId xmlns:a16="http://schemas.microsoft.com/office/drawing/2014/main" id="{51601B79-DD9B-4E43-9175-CE8F170852DB}"/>
              </a:ext>
            </a:extLst>
          </p:cNvPr>
          <p:cNvCxnSpPr/>
          <p:nvPr/>
        </p:nvCxnSpPr>
        <p:spPr>
          <a:xfrm>
            <a:off x="3313654" y="32971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5">
            <a:extLst>
              <a:ext uri="{FF2B5EF4-FFF2-40B4-BE49-F238E27FC236}">
                <a16:creationId xmlns:a16="http://schemas.microsoft.com/office/drawing/2014/main" id="{3D2D572C-7667-416F-981D-CB9909808B16}"/>
              </a:ext>
            </a:extLst>
          </p:cNvPr>
          <p:cNvCxnSpPr/>
          <p:nvPr/>
        </p:nvCxnSpPr>
        <p:spPr>
          <a:xfrm>
            <a:off x="3336167" y="4161214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6">
            <a:extLst>
              <a:ext uri="{FF2B5EF4-FFF2-40B4-BE49-F238E27FC236}">
                <a16:creationId xmlns:a16="http://schemas.microsoft.com/office/drawing/2014/main" id="{C80C1E94-0BFF-4143-82C1-EB41CA7C20D0}"/>
              </a:ext>
            </a:extLst>
          </p:cNvPr>
          <p:cNvCxnSpPr/>
          <p:nvPr/>
        </p:nvCxnSpPr>
        <p:spPr>
          <a:xfrm>
            <a:off x="3336167" y="50973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D47239-F631-41B0-84E8-0E867F27A428}"/>
              </a:ext>
            </a:extLst>
          </p:cNvPr>
          <p:cNvSpPr txBox="1"/>
          <p:nvPr/>
        </p:nvSpPr>
        <p:spPr>
          <a:xfrm>
            <a:off x="4249758" y="3000375"/>
            <a:ext cx="445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teor de CO2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D42B7C-1885-463C-A7A4-AB6F2425C6D7}"/>
              </a:ext>
            </a:extLst>
          </p:cNvPr>
          <p:cNvSpPr txBox="1"/>
          <p:nvPr/>
        </p:nvSpPr>
        <p:spPr>
          <a:xfrm>
            <a:off x="4249758" y="387318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teor de O2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7387DF-63C4-4EA1-B752-E1450BF75E0D}"/>
              </a:ext>
            </a:extLst>
          </p:cNvPr>
          <p:cNvSpPr txBox="1"/>
          <p:nvPr/>
        </p:nvSpPr>
        <p:spPr>
          <a:xfrm>
            <a:off x="4249758" y="480928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Acidificação do sangue</a:t>
            </a:r>
          </a:p>
        </p:txBody>
      </p:sp>
    </p:spTree>
    <p:extLst>
      <p:ext uri="{BB962C8B-B14F-4D97-AF65-F5344CB8AC3E}">
        <p14:creationId xmlns:p14="http://schemas.microsoft.com/office/powerpoint/2010/main" val="138464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67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F8A455-E3E9-4EB8-A788-BDC40B2DF51A}"/>
              </a:ext>
            </a:extLst>
          </p:cNvPr>
          <p:cNvSpPr txBox="1"/>
          <p:nvPr/>
        </p:nvSpPr>
        <p:spPr>
          <a:xfrm>
            <a:off x="239151" y="119396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1.1 ) Fossas nasais e faringe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FBC3A5-6D1D-4836-B4B3-A22AB7736DB1}"/>
              </a:ext>
            </a:extLst>
          </p:cNvPr>
          <p:cNvSpPr txBox="1"/>
          <p:nvPr/>
        </p:nvSpPr>
        <p:spPr>
          <a:xfrm>
            <a:off x="500688" y="1828580"/>
            <a:ext cx="4788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Filtração (Pelos e muco)</a:t>
            </a: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Aquecimento (capilares)</a:t>
            </a: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Umidificação (muco)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Picture 6" descr="http://mundolouco.net/wp-content/woo_uploads/109-3.jpg">
            <a:extLst>
              <a:ext uri="{FF2B5EF4-FFF2-40B4-BE49-F238E27FC236}">
                <a16:creationId xmlns:a16="http://schemas.microsoft.com/office/drawing/2014/main" id="{88FCBA51-136A-47AF-B1AA-A00E88BE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02" y="1592796"/>
            <a:ext cx="48872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7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www.infoescola.com/wp-content/uploads/2009/09/4v21n05-13031740tab03.gif">
            <a:extLst>
              <a:ext uri="{FF2B5EF4-FFF2-40B4-BE49-F238E27FC236}">
                <a16:creationId xmlns:a16="http://schemas.microsoft.com/office/drawing/2014/main" id="{13DD1100-46DF-4623-8833-CB6A0988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30" y="908560"/>
            <a:ext cx="7922154" cy="5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5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BCB45E-2AC2-4107-9328-5C7C939F89C5}"/>
              </a:ext>
            </a:extLst>
          </p:cNvPr>
          <p:cNvSpPr txBox="1"/>
          <p:nvPr/>
        </p:nvSpPr>
        <p:spPr>
          <a:xfrm>
            <a:off x="253218" y="140498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1.2 ) Laringe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CF7FD72-5339-4283-9EF4-985C4D379FC1}"/>
              </a:ext>
            </a:extLst>
          </p:cNvPr>
          <p:cNvSpPr txBox="1">
            <a:spLocks/>
          </p:cNvSpPr>
          <p:nvPr/>
        </p:nvSpPr>
        <p:spPr>
          <a:xfrm>
            <a:off x="602003" y="1914289"/>
            <a:ext cx="4746627" cy="2739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Conduto cartilaginoso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 sons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a traqueia durante a deglutição</a:t>
            </a:r>
          </a:p>
        </p:txBody>
      </p:sp>
      <p:pic>
        <p:nvPicPr>
          <p:cNvPr id="8" name="Picture 2" descr="http://www.studiomel.com/images/laringe.jpg">
            <a:extLst>
              <a:ext uri="{FF2B5EF4-FFF2-40B4-BE49-F238E27FC236}">
                <a16:creationId xmlns:a16="http://schemas.microsoft.com/office/drawing/2014/main" id="{D00849CB-FFE8-418E-BEA6-D8E54D25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5" y="1265009"/>
            <a:ext cx="6241367" cy="53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0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09B5CC-07E9-415B-A252-B620FEAE4CDD}"/>
              </a:ext>
            </a:extLst>
          </p:cNvPr>
          <p:cNvSpPr txBox="1"/>
          <p:nvPr/>
        </p:nvSpPr>
        <p:spPr>
          <a:xfrm>
            <a:off x="253218" y="140498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1.3 ) Traqueia, brônquios e bronquíolos</a:t>
            </a:r>
          </a:p>
        </p:txBody>
      </p:sp>
      <p:pic>
        <p:nvPicPr>
          <p:cNvPr id="8" name="Picture 6" descr="http://upload.wikimedia.org/wikipedia/commons/thumb/8/85/Gray961.png/250px-Gray961.png">
            <a:extLst>
              <a:ext uri="{FF2B5EF4-FFF2-40B4-BE49-F238E27FC236}">
                <a16:creationId xmlns:a16="http://schemas.microsoft.com/office/drawing/2014/main" id="{281FA9DF-A4EE-4AD3-B187-C37348A0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10" y="2641153"/>
            <a:ext cx="3137490" cy="40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0/0f/Bronchial_anatomy.jpg/250px-Bronchial_anatomy.jpg">
            <a:extLst>
              <a:ext uri="{FF2B5EF4-FFF2-40B4-BE49-F238E27FC236}">
                <a16:creationId xmlns:a16="http://schemas.microsoft.com/office/drawing/2014/main" id="{7B648692-A415-4102-9E2F-2A9166DF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38" y="1008493"/>
            <a:ext cx="4555664" cy="35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aphicwitness.medicalillustration.com/imagescooked/30897W.jpg">
            <a:extLst>
              <a:ext uri="{FF2B5EF4-FFF2-40B4-BE49-F238E27FC236}">
                <a16:creationId xmlns:a16="http://schemas.microsoft.com/office/drawing/2014/main" id="{D32D315A-E13A-42CF-8509-7D5708B6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8" y="4558784"/>
            <a:ext cx="5514535" cy="229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_LWgSM60pMcY/SPARhzVizII/AAAAAAAAAJQ/nkdZ_ihfETQ/s400/traqu%C3%A9ia2.JPG">
            <a:extLst>
              <a:ext uri="{FF2B5EF4-FFF2-40B4-BE49-F238E27FC236}">
                <a16:creationId xmlns:a16="http://schemas.microsoft.com/office/drawing/2014/main" id="{223E0DB7-0538-4ED5-951B-572346C8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3817"/>
            <a:ext cx="5066638" cy="2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9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3.bp.blogspot.com/_QQMDOYiSM50/S_627kgMhMI/AAAAAAAAAHk/CRlVOXGxUKk/s1600/PULM%C3%83O1.jpg">
            <a:extLst>
              <a:ext uri="{FF2B5EF4-FFF2-40B4-BE49-F238E27FC236}">
                <a16:creationId xmlns:a16="http://schemas.microsoft.com/office/drawing/2014/main" id="{2D9E7255-AD29-4E77-A425-46F51CEE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3" y="1273180"/>
            <a:ext cx="7426988" cy="55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7055E7-C8B8-469B-A078-3E5E49CE7B5A}"/>
              </a:ext>
            </a:extLst>
          </p:cNvPr>
          <p:cNvSpPr txBox="1"/>
          <p:nvPr/>
        </p:nvSpPr>
        <p:spPr>
          <a:xfrm>
            <a:off x="253218" y="140498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1.4 ) Pulmões</a:t>
            </a:r>
          </a:p>
        </p:txBody>
      </p:sp>
      <p:pic>
        <p:nvPicPr>
          <p:cNvPr id="9" name="Picture 2" descr="http://t2.gstatic.com/images?q=tbn:ANd9GcQ14tugRH-eZPP8km3pJh_nnegIrh1xDnmqM9dbQ4JjeUbSPdBH">
            <a:extLst>
              <a:ext uri="{FF2B5EF4-FFF2-40B4-BE49-F238E27FC236}">
                <a16:creationId xmlns:a16="http://schemas.microsoft.com/office/drawing/2014/main" id="{7280A9C5-8FC7-4FF2-8CF1-2BFED27C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142"/>
            <a:ext cx="4742783" cy="27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1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mmspf.msdonline.com.br/pacientes/manual_merck/secao_04/images/cap44_fig1.gif">
            <a:extLst>
              <a:ext uri="{FF2B5EF4-FFF2-40B4-BE49-F238E27FC236}">
                <a16:creationId xmlns:a16="http://schemas.microsoft.com/office/drawing/2014/main" id="{A4C45BE2-89D2-42B6-87E9-DAE21C6B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" y="938720"/>
            <a:ext cx="10517945" cy="5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5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8E9C8-8B45-4BBB-87B9-868AFCB70E03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A0E470-3A73-4F78-A865-520B2A86F1A3}"/>
              </a:ext>
            </a:extLst>
          </p:cNvPr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A3CF5C-5BA0-4952-924B-FDE7675ED5D0}"/>
              </a:ext>
            </a:extLst>
          </p:cNvPr>
          <p:cNvSpPr txBox="1"/>
          <p:nvPr/>
        </p:nvSpPr>
        <p:spPr>
          <a:xfrm>
            <a:off x="253218" y="116181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Mecânica respiratória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C44B9BF-07A9-4AE8-B138-2E10CC93484F}"/>
              </a:ext>
            </a:extLst>
          </p:cNvPr>
          <p:cNvSpPr txBox="1">
            <a:spLocks/>
          </p:cNvSpPr>
          <p:nvPr/>
        </p:nvSpPr>
        <p:spPr>
          <a:xfrm>
            <a:off x="253218" y="1774315"/>
            <a:ext cx="11830930" cy="168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entrada e saída de ar dos pulmões depende da diferença  de pressão entre a caixa torácica e o meio.</a:t>
            </a:r>
          </a:p>
        </p:txBody>
      </p:sp>
      <p:pic>
        <p:nvPicPr>
          <p:cNvPr id="8" name="Picture 2" descr="http://www.ncsdobrasil.com/img/respiracao.jpg">
            <a:extLst>
              <a:ext uri="{FF2B5EF4-FFF2-40B4-BE49-F238E27FC236}">
                <a16:creationId xmlns:a16="http://schemas.microsoft.com/office/drawing/2014/main" id="{CEF11526-D835-4B99-B96B-190054A2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08" y="2867016"/>
            <a:ext cx="6625183" cy="38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29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321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Mufferaw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8</cp:revision>
  <dcterms:created xsi:type="dcterms:W3CDTF">2021-01-21T12:39:52Z</dcterms:created>
  <dcterms:modified xsi:type="dcterms:W3CDTF">2021-01-21T14:06:49Z</dcterms:modified>
</cp:coreProperties>
</file>