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84" r:id="rId21"/>
    <p:sldId id="277" r:id="rId22"/>
    <p:sldId id="279" r:id="rId23"/>
    <p:sldId id="278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4" r:id="rId37"/>
    <p:sldId id="295" r:id="rId38"/>
    <p:sldId id="297" r:id="rId39"/>
  </p:sldIdLst>
  <p:sldSz cx="12192000" cy="685800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86C"/>
    <a:srgbClr val="5D5D8D"/>
    <a:srgbClr val="6B6B9D"/>
    <a:srgbClr val="8181AB"/>
    <a:srgbClr val="8989B1"/>
    <a:srgbClr val="666699"/>
    <a:srgbClr val="777777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64" d="100"/>
          <a:sy n="64" d="100"/>
        </p:scale>
        <p:origin x="864" y="-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48F17D-863B-42B3-8DEB-D60AEA23FCD7}" type="datetimeFigureOut">
              <a:rPr lang="pt-BR"/>
              <a:pPr>
                <a:defRPr/>
              </a:pPr>
              <a:t>21/01/2021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5492C9D-DC18-4F8A-97AE-A118A9104EE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42C854-D913-4DEA-8559-23B1D91DAD97}" type="slidenum">
              <a:rPr lang="pt-BR" altLang="pt-BR">
                <a:latin typeface="Calibri" panose="020F0502020204030204" pitchFamily="34" charset="0"/>
              </a:rPr>
              <a:pPr eaLnBrk="1" hangingPunct="1"/>
              <a:t>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A36F39-0656-4654-B722-93D53CC838AF}" type="slidenum">
              <a:rPr lang="pt-BR" altLang="pt-BR">
                <a:latin typeface="Calibri" panose="020F0502020204030204" pitchFamily="34" charset="0"/>
              </a:rPr>
              <a:pPr eaLnBrk="1" hangingPunct="1"/>
              <a:t>10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2E7560-D7B0-4F1E-BF08-1422B28F2EFF}" type="slidenum">
              <a:rPr lang="pt-BR" altLang="pt-BR">
                <a:latin typeface="Calibri" panose="020F0502020204030204" pitchFamily="34" charset="0"/>
              </a:rPr>
              <a:pPr eaLnBrk="1" hangingPunct="1"/>
              <a:t>11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BAE259-5494-4BB0-85CE-166D4CF95237}" type="slidenum">
              <a:rPr lang="pt-BR" altLang="pt-BR">
                <a:latin typeface="Calibri" panose="020F0502020204030204" pitchFamily="34" charset="0"/>
              </a:rPr>
              <a:pPr eaLnBrk="1" hangingPunct="1"/>
              <a:t>12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28055B-E24F-4F26-8240-5B4396AC3BE7}" type="slidenum">
              <a:rPr lang="pt-BR" altLang="pt-BR">
                <a:latin typeface="Calibri" panose="020F0502020204030204" pitchFamily="34" charset="0"/>
              </a:rPr>
              <a:pPr eaLnBrk="1" hangingPunct="1"/>
              <a:t>13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8C84DF-BAD5-40D9-A0C7-2E350DC2C3ED}" type="slidenum">
              <a:rPr lang="pt-BR" altLang="pt-BR">
                <a:latin typeface="Calibri" panose="020F0502020204030204" pitchFamily="34" charset="0"/>
              </a:rPr>
              <a:pPr eaLnBrk="1" hangingPunct="1"/>
              <a:t>14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EE86A7-60C2-4800-9512-7ACB2068BABB}" type="slidenum">
              <a:rPr lang="pt-BR" altLang="pt-BR">
                <a:latin typeface="Calibri" panose="020F0502020204030204" pitchFamily="34" charset="0"/>
              </a:rPr>
              <a:pPr eaLnBrk="1" hangingPunct="1"/>
              <a:t>15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BF1AB3-5431-4E7B-9CD5-738098EAA6DA}" type="slidenum">
              <a:rPr lang="pt-BR" altLang="pt-BR">
                <a:latin typeface="Calibri" panose="020F0502020204030204" pitchFamily="34" charset="0"/>
              </a:rPr>
              <a:pPr eaLnBrk="1" hangingPunct="1"/>
              <a:t>16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4246D8-9B4B-4DE1-B809-6DC1DE480D25}" type="slidenum">
              <a:rPr lang="pt-BR" altLang="pt-BR">
                <a:latin typeface="Calibri" panose="020F0502020204030204" pitchFamily="34" charset="0"/>
              </a:rPr>
              <a:pPr eaLnBrk="1" hangingPunct="1"/>
              <a:t>17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7B61F7-E057-40B9-A01E-8542EBEA236B}" type="slidenum">
              <a:rPr lang="pt-BR" altLang="pt-BR">
                <a:latin typeface="Calibri" panose="020F0502020204030204" pitchFamily="34" charset="0"/>
              </a:rPr>
              <a:pPr eaLnBrk="1" hangingPunct="1"/>
              <a:t>18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6C1CA0-F76C-4105-ABD7-15ED30CE8902}" type="slidenum">
              <a:rPr lang="pt-BR" altLang="pt-BR">
                <a:latin typeface="Calibri" panose="020F0502020204030204" pitchFamily="34" charset="0"/>
              </a:rPr>
              <a:pPr eaLnBrk="1" hangingPunct="1"/>
              <a:t>19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3029DA-9168-4E13-946D-126FDCCE3FEF}" type="slidenum">
              <a:rPr lang="pt-BR" altLang="pt-BR">
                <a:latin typeface="Calibri" panose="020F0502020204030204" pitchFamily="34" charset="0"/>
              </a:rPr>
              <a:pPr eaLnBrk="1" hangingPunct="1"/>
              <a:t>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0C7E7F-8CF7-4C25-BD28-694D300503A8}" type="slidenum">
              <a:rPr lang="pt-BR" altLang="pt-BR">
                <a:latin typeface="Calibri" panose="020F0502020204030204" pitchFamily="34" charset="0"/>
              </a:rPr>
              <a:pPr eaLnBrk="1" hangingPunct="1"/>
              <a:t>20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AE8AD8-D2CB-46FE-878E-41B4DB84BEC2}" type="slidenum">
              <a:rPr lang="pt-BR" altLang="pt-BR">
                <a:latin typeface="Calibri" panose="020F0502020204030204" pitchFamily="34" charset="0"/>
              </a:rPr>
              <a:pPr eaLnBrk="1" hangingPunct="1"/>
              <a:t>21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005DDA-1A30-4B00-B407-E5A67FEF8965}" type="slidenum">
              <a:rPr lang="pt-BR" altLang="pt-BR">
                <a:latin typeface="Calibri" panose="020F0502020204030204" pitchFamily="34" charset="0"/>
              </a:rPr>
              <a:pPr eaLnBrk="1" hangingPunct="1"/>
              <a:t>22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2070A9-4D3E-43DD-A351-B9F16F38064C}" type="slidenum">
              <a:rPr lang="pt-BR" altLang="pt-BR">
                <a:latin typeface="Calibri" panose="020F0502020204030204" pitchFamily="34" charset="0"/>
              </a:rPr>
              <a:pPr eaLnBrk="1" hangingPunct="1"/>
              <a:t>23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F49F36-0EC8-453C-A018-8D250DF275EE}" type="slidenum">
              <a:rPr lang="pt-BR" altLang="pt-BR">
                <a:latin typeface="Calibri" panose="020F0502020204030204" pitchFamily="34" charset="0"/>
              </a:rPr>
              <a:pPr eaLnBrk="1" hangingPunct="1"/>
              <a:t>24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B22714-B6E2-4F0B-BF79-B036379BAA91}" type="slidenum">
              <a:rPr lang="pt-BR" altLang="pt-BR">
                <a:latin typeface="Calibri" panose="020F0502020204030204" pitchFamily="34" charset="0"/>
              </a:rPr>
              <a:pPr eaLnBrk="1" hangingPunct="1"/>
              <a:t>25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33D3F1-D4C1-4181-8047-2292F3FC59C4}" type="slidenum">
              <a:rPr lang="pt-BR" altLang="pt-BR">
                <a:latin typeface="Calibri" panose="020F0502020204030204" pitchFamily="34" charset="0"/>
              </a:rPr>
              <a:pPr eaLnBrk="1" hangingPunct="1"/>
              <a:t>26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AC16B4-A627-474E-B3CA-F81FA5B42CB0}" type="slidenum">
              <a:rPr lang="pt-BR" altLang="pt-BR">
                <a:latin typeface="Calibri" panose="020F0502020204030204" pitchFamily="34" charset="0"/>
              </a:rPr>
              <a:pPr eaLnBrk="1" hangingPunct="1"/>
              <a:t>27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8266EC-1F5A-4759-B3AE-521287911458}" type="slidenum">
              <a:rPr lang="pt-BR" altLang="pt-BR">
                <a:latin typeface="Calibri" panose="020F0502020204030204" pitchFamily="34" charset="0"/>
              </a:rPr>
              <a:pPr eaLnBrk="1" hangingPunct="1"/>
              <a:t>28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B0A054-DACE-4AD3-AC82-729EA45E1E6C}" type="slidenum">
              <a:rPr lang="pt-BR" altLang="pt-BR">
                <a:latin typeface="Calibri" panose="020F0502020204030204" pitchFamily="34" charset="0"/>
              </a:rPr>
              <a:pPr eaLnBrk="1" hangingPunct="1"/>
              <a:t>29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005771-9C31-466A-BD22-C902E62C09B9}" type="slidenum">
              <a:rPr lang="pt-BR" altLang="pt-BR">
                <a:latin typeface="Calibri" panose="020F0502020204030204" pitchFamily="34" charset="0"/>
              </a:rPr>
              <a:pPr eaLnBrk="1" hangingPunct="1"/>
              <a:t>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9B8F94-3041-4FBC-BD98-D3E8904E5455}" type="slidenum">
              <a:rPr lang="pt-BR" altLang="pt-BR">
                <a:latin typeface="Calibri" panose="020F0502020204030204" pitchFamily="34" charset="0"/>
              </a:rPr>
              <a:pPr eaLnBrk="1" hangingPunct="1"/>
              <a:t>30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4DB1FB-E7E8-4B98-B883-9228999AE6C7}" type="slidenum">
              <a:rPr lang="pt-BR" altLang="pt-BR">
                <a:latin typeface="Calibri" panose="020F0502020204030204" pitchFamily="34" charset="0"/>
              </a:rPr>
              <a:pPr eaLnBrk="1" hangingPunct="1"/>
              <a:t>31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96B632-A9BE-4196-9BBE-1132716E6C4C}" type="slidenum">
              <a:rPr lang="pt-BR" altLang="pt-BR">
                <a:latin typeface="Calibri" panose="020F0502020204030204" pitchFamily="34" charset="0"/>
              </a:rPr>
              <a:pPr eaLnBrk="1" hangingPunct="1"/>
              <a:t>32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B0CBDD-5AEC-43A9-8A9A-8CCDF8AC8474}" type="slidenum">
              <a:rPr lang="pt-BR" altLang="pt-BR">
                <a:latin typeface="Calibri" panose="020F0502020204030204" pitchFamily="34" charset="0"/>
              </a:rPr>
              <a:pPr eaLnBrk="1" hangingPunct="1"/>
              <a:t>33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228401-9039-4695-9206-6A3D1A92ED28}" type="slidenum">
              <a:rPr lang="pt-BR" altLang="pt-BR">
                <a:latin typeface="Calibri" panose="020F0502020204030204" pitchFamily="34" charset="0"/>
              </a:rPr>
              <a:pPr eaLnBrk="1" hangingPunct="1"/>
              <a:t>34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1686CA-A81B-40E1-B7AC-A3731DCB42CE}" type="slidenum">
              <a:rPr lang="pt-BR" altLang="pt-BR">
                <a:latin typeface="Calibri" panose="020F0502020204030204" pitchFamily="34" charset="0"/>
              </a:rPr>
              <a:pPr eaLnBrk="1" hangingPunct="1"/>
              <a:t>35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6F5764-C263-4953-884B-B16F3939C8BA}" type="slidenum">
              <a:rPr lang="pt-BR" altLang="pt-BR">
                <a:latin typeface="Calibri" panose="020F0502020204030204" pitchFamily="34" charset="0"/>
              </a:rPr>
              <a:pPr eaLnBrk="1" hangingPunct="1"/>
              <a:t>36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8E0243-09DC-417E-82AF-D42BE09668BB}" type="slidenum">
              <a:rPr lang="pt-BR" altLang="pt-BR">
                <a:latin typeface="Calibri" panose="020F0502020204030204" pitchFamily="34" charset="0"/>
              </a:rPr>
              <a:pPr eaLnBrk="1" hangingPunct="1"/>
              <a:t>37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E82C87-4D3B-4CBA-8855-4E7273CABDD7}" type="slidenum">
              <a:rPr lang="pt-BR" altLang="pt-BR">
                <a:latin typeface="Calibri" panose="020F0502020204030204" pitchFamily="34" charset="0"/>
              </a:rPr>
              <a:pPr eaLnBrk="1" hangingPunct="1"/>
              <a:t>38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C99604-C3AE-4803-ABB1-8EFF01EF501B}" type="slidenum">
              <a:rPr lang="pt-BR" altLang="pt-BR">
                <a:latin typeface="Calibri" panose="020F0502020204030204" pitchFamily="34" charset="0"/>
              </a:rPr>
              <a:pPr eaLnBrk="1" hangingPunct="1"/>
              <a:t>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417C99-4FAF-4B7B-88EC-439E38F64F76}" type="slidenum">
              <a:rPr lang="pt-BR" altLang="pt-BR">
                <a:latin typeface="Calibri" panose="020F0502020204030204" pitchFamily="34" charset="0"/>
              </a:rPr>
              <a:pPr eaLnBrk="1" hangingPunct="1"/>
              <a:t>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6E4752-0876-445B-9E0C-1689B91B98F5}" type="slidenum">
              <a:rPr lang="pt-BR" altLang="pt-BR">
                <a:latin typeface="Calibri" panose="020F0502020204030204" pitchFamily="34" charset="0"/>
              </a:rPr>
              <a:pPr eaLnBrk="1" hangingPunct="1"/>
              <a:t>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D44069-9473-4356-9473-AC7BC8B051ED}" type="slidenum">
              <a:rPr lang="pt-BR" altLang="pt-BR">
                <a:latin typeface="Calibri" panose="020F0502020204030204" pitchFamily="34" charset="0"/>
              </a:rPr>
              <a:pPr eaLnBrk="1" hangingPunct="1"/>
              <a:t>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AC5326-D503-4E3F-A3CB-70EA9C1BDF48}" type="slidenum">
              <a:rPr lang="pt-BR" altLang="pt-BR">
                <a:latin typeface="Calibri" panose="020F0502020204030204" pitchFamily="34" charset="0"/>
              </a:rPr>
              <a:pPr eaLnBrk="1" hangingPunct="1"/>
              <a:t>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CA9E47-963A-46EC-AADF-9EB8463883DD}" type="slidenum">
              <a:rPr lang="pt-BR" altLang="pt-BR">
                <a:latin typeface="Calibri" panose="020F0502020204030204" pitchFamily="34" charset="0"/>
              </a:rPr>
              <a:pPr eaLnBrk="1" hangingPunct="1"/>
              <a:t>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FDA61-ED3A-4E11-B2F1-C8927F5ED14F}" type="datetimeFigureOut">
              <a:rPr lang="pt-BR"/>
              <a:pPr>
                <a:defRPr/>
              </a:pPr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91AE4-DD23-4862-95DA-55664EB530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9974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0C89-DB3E-4B31-9F95-21CFF88E415D}" type="datetimeFigureOut">
              <a:rPr lang="pt-BR"/>
              <a:pPr>
                <a:defRPr/>
              </a:pPr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335CE-A5EE-4E9A-9C8A-09E71933EE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235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17706-74CC-4714-BA82-4135445ED572}" type="datetimeFigureOut">
              <a:rPr lang="pt-BR"/>
              <a:pPr>
                <a:defRPr/>
              </a:pPr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E2B8B-2A2C-42B9-B9E2-162F23C5A75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887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A12A-5B9C-423D-8451-38A8656B70CB}" type="datetimeFigureOut">
              <a:rPr lang="pt-BR"/>
              <a:pPr>
                <a:defRPr/>
              </a:pPr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7BD34-CB17-40FF-8E28-65B36259ED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508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56437-F6C8-44F7-90E5-CAFE4EE7E017}" type="datetimeFigureOut">
              <a:rPr lang="pt-BR"/>
              <a:pPr>
                <a:defRPr/>
              </a:pPr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5C789-FB52-4947-9CE1-33B6381394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595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405C6-7117-427A-8148-F4A24C3972A7}" type="datetimeFigureOut">
              <a:rPr lang="pt-BR"/>
              <a:pPr>
                <a:defRPr/>
              </a:pPr>
              <a:t>21/01/2021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6449C-C694-4BA0-86D2-D0EC9409C5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910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87A2-8123-4752-8FAC-D10C0C52BD55}" type="datetimeFigureOut">
              <a:rPr lang="pt-BR"/>
              <a:pPr>
                <a:defRPr/>
              </a:pPr>
              <a:t>21/01/2021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91F16-F241-4764-8D47-C9D570F4138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915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E07CD-B950-4CC1-94A3-FD77F3B46768}" type="datetimeFigureOut">
              <a:rPr lang="pt-BR"/>
              <a:pPr>
                <a:defRPr/>
              </a:pPr>
              <a:t>21/01/2021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47514-3A45-46F6-83F2-E245A6ED02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817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A9056-5C56-4D6F-8052-EBEA00F432C5}" type="datetimeFigureOut">
              <a:rPr lang="pt-BR"/>
              <a:pPr>
                <a:defRPr/>
              </a:pPr>
              <a:t>21/01/2021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2B891-9F60-4D0A-992F-44EE54A8BA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762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290C-C5B5-4014-A1D1-544385BFF8DE}" type="datetimeFigureOut">
              <a:rPr lang="pt-BR"/>
              <a:pPr>
                <a:defRPr/>
              </a:pPr>
              <a:t>21/01/2021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8A43A-7C68-421A-83C5-98A0D8995F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649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04871-8AB3-4CA2-AD47-59D9096E4439}" type="datetimeFigureOut">
              <a:rPr lang="pt-BR"/>
              <a:pPr>
                <a:defRPr/>
              </a:pPr>
              <a:t>21/01/2021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B4834-AC48-485C-95E0-85FCCFA608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448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202CD5-D896-4FB9-B1BD-E6F6B63A7C79}" type="datetimeFigureOut">
              <a:rPr lang="pt-BR"/>
              <a:pPr>
                <a:defRPr/>
              </a:pPr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9ED01DE-2578-464C-B719-418CA3943B3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48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922549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7"/>
          <p:cNvSpPr txBox="1">
            <a:spLocks noChangeArrowheads="1"/>
          </p:cNvSpPr>
          <p:nvPr/>
        </p:nvSpPr>
        <p:spPr bwMode="auto">
          <a:xfrm>
            <a:off x="1524000" y="1000126"/>
            <a:ext cx="20716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300" b="1">
              <a:latin typeface="Calibri" panose="020F0502020204030204" pitchFamily="34" charset="0"/>
            </a:endParaRPr>
          </a:p>
          <a:p>
            <a:pPr eaLnBrk="1" hangingPunct="1"/>
            <a:endParaRPr lang="pt-BR" altLang="pt-BR" sz="1400">
              <a:latin typeface="Calibri" panose="020F0502020204030204" pitchFamily="34" charset="0"/>
            </a:endParaRPr>
          </a:p>
          <a:p>
            <a:pPr eaLnBrk="1" hangingPunct="1"/>
            <a:endParaRPr lang="pt-BR" altLang="pt-BR" sz="1400">
              <a:latin typeface="Calibri" panose="020F0502020204030204" pitchFamily="34" charset="0"/>
            </a:endParaRPr>
          </a:p>
          <a:p>
            <a:pPr eaLnBrk="1" hangingPunct="1">
              <a:buFontTx/>
              <a:buAutoNum type="arabicPeriod"/>
            </a:pPr>
            <a:endParaRPr lang="pt-BR" altLang="pt-BR" sz="1400">
              <a:latin typeface="Calibri" panose="020F0502020204030204" pitchFamily="34" charset="0"/>
            </a:endParaRPr>
          </a:p>
          <a:p>
            <a:pPr eaLnBrk="1" hangingPunct="1">
              <a:buFontTx/>
              <a:buAutoNum type="arabicPeriod"/>
            </a:pPr>
            <a:endParaRPr lang="pt-BR" altLang="pt-BR" sz="1400">
              <a:latin typeface="Calibri" panose="020F0502020204030204" pitchFamily="34" charset="0"/>
            </a:endParaRPr>
          </a:p>
          <a:p>
            <a:pPr eaLnBrk="1" hangingPunct="1">
              <a:buFontTx/>
              <a:buAutoNum type="arabicPeriod"/>
            </a:pP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053" name="CaixaDeTexto 8"/>
          <p:cNvSpPr txBox="1">
            <a:spLocks noChangeArrowheads="1"/>
          </p:cNvSpPr>
          <p:nvPr/>
        </p:nvSpPr>
        <p:spPr bwMode="auto">
          <a:xfrm>
            <a:off x="3738563" y="1143001"/>
            <a:ext cx="6786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054" name="CaixaDeTexto 13"/>
          <p:cNvSpPr txBox="1">
            <a:spLocks noChangeArrowheads="1"/>
          </p:cNvSpPr>
          <p:nvPr/>
        </p:nvSpPr>
        <p:spPr bwMode="auto">
          <a:xfrm>
            <a:off x="0" y="1136861"/>
            <a:ext cx="2071688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latin typeface="Mufferaw" pitchFamily="66" charset="0"/>
              </a:rPr>
              <a:t>Aula</a:t>
            </a:r>
          </a:p>
          <a:p>
            <a:pPr algn="ctr" eaLnBrk="1" hangingPunct="1"/>
            <a:r>
              <a:rPr lang="pt-BR" altLang="pt-BR" sz="1400" b="1" dirty="0">
                <a:latin typeface="Mufferaw" pitchFamily="66" charset="0"/>
              </a:rPr>
              <a:t>de</a:t>
            </a:r>
          </a:p>
          <a:p>
            <a:pPr algn="ctr" eaLnBrk="1" hangingPunct="1"/>
            <a:r>
              <a:rPr lang="pt-BR" altLang="pt-BR" sz="2400" b="1" dirty="0">
                <a:latin typeface="Mufferaw" pitchFamily="66" charset="0"/>
              </a:rPr>
              <a:t>Biologia</a:t>
            </a:r>
          </a:p>
          <a:p>
            <a:pPr eaLnBrk="1" hangingPunct="1"/>
            <a:endParaRPr lang="pt-BR" altLang="pt-BR" sz="1400" dirty="0">
              <a:latin typeface="Mufferaw" pitchFamily="66" charset="0"/>
            </a:endParaRPr>
          </a:p>
          <a:p>
            <a:pPr eaLnBrk="1" hangingPunct="1"/>
            <a:r>
              <a:rPr lang="pt-BR" altLang="pt-BR" sz="2000" dirty="0">
                <a:latin typeface="Mufferaw" pitchFamily="66" charset="0"/>
              </a:rPr>
              <a:t>Tema:</a:t>
            </a:r>
          </a:p>
          <a:p>
            <a:pPr eaLnBrk="1" hangingPunct="1"/>
            <a:r>
              <a:rPr lang="pt-BR" altLang="pt-BR" sz="2000" dirty="0">
                <a:solidFill>
                  <a:srgbClr val="FFFF00"/>
                </a:solidFill>
                <a:latin typeface="Mufferaw" pitchFamily="66" charset="0"/>
              </a:rPr>
              <a:t>Tecido Nervoso</a:t>
            </a:r>
          </a:p>
          <a:p>
            <a:pPr eaLnBrk="1" hangingPunct="1"/>
            <a:endParaRPr lang="pt-BR" altLang="pt-BR" sz="1200" dirty="0">
              <a:latin typeface="Mufferaw" pitchFamily="66" charset="0"/>
            </a:endParaRPr>
          </a:p>
          <a:p>
            <a:pPr eaLnBrk="1" hangingPunct="1"/>
            <a:endParaRPr lang="pt-BR" altLang="pt-BR" dirty="0">
              <a:latin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2056" name="Imagem 10" descr="neuron3_jpge8c3bfd9-4129-4d89-9c4e-c52c7fd653d4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928688"/>
            <a:ext cx="7072312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2" descr="Uma imagem contendo Diagrama&#10;&#10;Descrição gerada automaticamente">
            <a:extLst>
              <a:ext uri="{FF2B5EF4-FFF2-40B4-BE49-F238E27FC236}">
                <a16:creationId xmlns:a16="http://schemas.microsoft.com/office/drawing/2014/main" id="{1981B3B2-8E9A-4C06-B672-A49988AA5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175250"/>
            <a:ext cx="19939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6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379DDF4D-8703-4098-AF60-9527F1D7E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3751263"/>
            <a:ext cx="14747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1" y="1071564"/>
            <a:ext cx="90011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I)  Neurônios</a:t>
            </a:r>
            <a:r>
              <a:rPr lang="pt-BR" dirty="0">
                <a:latin typeface="+mn-lt"/>
                <a:cs typeface="Tahoma" pitchFamily="34" charset="0"/>
              </a:rPr>
              <a:t>	</a:t>
            </a:r>
            <a:endParaRPr lang="pt-BR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	Potencial de ação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sz="1200" dirty="0">
              <a:latin typeface="+mn-lt"/>
              <a:cs typeface="Tahoma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881188" y="1928813"/>
            <a:ext cx="8786812" cy="170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</a:rPr>
              <a:t>  Quando um neurônio é devidamente estimulado, a membrana torna-se permeável ao íon sódio (Na+).</a:t>
            </a:r>
          </a:p>
          <a:p>
            <a:pPr>
              <a:buFont typeface="Wingdings" pitchFamily="2" charset="2"/>
              <a:buChar char="§"/>
              <a:defRPr/>
            </a:pPr>
            <a:endParaRPr lang="pt-BR" sz="500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</a:rPr>
              <a:t>  Momentaneamente uma determinada região do neurônio torna-se despolarizada (região intracelular positiva e extracelular negativa).</a:t>
            </a:r>
          </a:p>
          <a:p>
            <a:pPr>
              <a:buFont typeface="Wingdings" pitchFamily="2" charset="2"/>
              <a:buChar char="§"/>
              <a:defRPr/>
            </a:pPr>
            <a:endParaRPr lang="pt-BR" sz="1000" dirty="0">
              <a:latin typeface="+mn-lt"/>
            </a:endParaRPr>
          </a:p>
          <a:p>
            <a:pPr>
              <a:defRPr/>
            </a:pPr>
            <a:endParaRPr lang="pt-BR" dirty="0">
              <a:latin typeface="+mn-lt"/>
            </a:endParaRPr>
          </a:p>
        </p:txBody>
      </p:sp>
      <p:pic>
        <p:nvPicPr>
          <p:cNvPr id="11270" name="Imagem 9" descr="potencial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3143250"/>
            <a:ext cx="42291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CaixaDeTexto 13"/>
          <p:cNvSpPr txBox="1">
            <a:spLocks noChangeArrowheads="1"/>
          </p:cNvSpPr>
          <p:nvPr/>
        </p:nvSpPr>
        <p:spPr bwMode="auto">
          <a:xfrm>
            <a:off x="4095751" y="4143375"/>
            <a:ext cx="500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/>
              <a:t>1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238B1A2-748E-4191-931C-1CF945ECAFAA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978F711-8609-4FDE-A47D-1751042D4395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1" y="1071563"/>
            <a:ext cx="9001125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I)  Neurônios</a:t>
            </a:r>
            <a:r>
              <a:rPr lang="pt-BR" dirty="0">
                <a:latin typeface="+mn-lt"/>
                <a:cs typeface="Tahoma" pitchFamily="34" charset="0"/>
              </a:rPr>
              <a:t>	</a:t>
            </a:r>
            <a:endParaRPr lang="pt-BR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	Potencial de ação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881188" y="1928814"/>
            <a:ext cx="8786812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</a:rPr>
              <a:t>  A entrada de íons Na+ é interrompida e ocorre a saída de íons K+ (potássio)</a:t>
            </a:r>
          </a:p>
          <a:p>
            <a:pPr>
              <a:buFont typeface="Wingdings" pitchFamily="2" charset="2"/>
              <a:buChar char="§"/>
              <a:defRPr/>
            </a:pPr>
            <a:endParaRPr lang="pt-BR" sz="800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</a:rPr>
              <a:t>  Isso faz com que o neurônio volte ao estágio normal de potencial de repouso (negativo internamente e positivo na região externa).</a:t>
            </a:r>
          </a:p>
          <a:p>
            <a:pPr>
              <a:buFont typeface="Wingdings" pitchFamily="2" charset="2"/>
              <a:buChar char="§"/>
              <a:defRPr/>
            </a:pPr>
            <a:endParaRPr lang="pt-BR" sz="800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</a:rPr>
              <a:t>  O restabelecimento do potencial de repouso é chamado de </a:t>
            </a:r>
            <a:r>
              <a:rPr lang="pt-BR" dirty="0" err="1">
                <a:latin typeface="+mn-lt"/>
              </a:rPr>
              <a:t>repolarização</a:t>
            </a:r>
            <a:r>
              <a:rPr lang="pt-BR" dirty="0">
                <a:latin typeface="+mn-lt"/>
              </a:rPr>
              <a:t>.</a:t>
            </a:r>
          </a:p>
          <a:p>
            <a:pPr>
              <a:buFont typeface="Wingdings" pitchFamily="2" charset="2"/>
              <a:buChar char="§"/>
              <a:defRPr/>
            </a:pPr>
            <a:endParaRPr lang="pt-BR" sz="800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</a:rPr>
              <a:t>  A área que se despolarizou estimula a área adjacente a se despolarizar também, e o fenômeno se repete até as extremidades do axônio.</a:t>
            </a:r>
          </a:p>
        </p:txBody>
      </p:sp>
      <p:pic>
        <p:nvPicPr>
          <p:cNvPr id="12294" name="Imagem 7" descr="impuls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86250"/>
            <a:ext cx="9144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ector de seta reta 11"/>
          <p:cNvCxnSpPr/>
          <p:nvPr/>
        </p:nvCxnSpPr>
        <p:spPr>
          <a:xfrm>
            <a:off x="7453313" y="5500689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296" name="CaixaDeTexto 14"/>
          <p:cNvSpPr txBox="1">
            <a:spLocks noChangeArrowheads="1"/>
          </p:cNvSpPr>
          <p:nvPr/>
        </p:nvSpPr>
        <p:spPr bwMode="auto">
          <a:xfrm>
            <a:off x="3238501" y="4071938"/>
            <a:ext cx="500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/>
              <a:t>2</a:t>
            </a:r>
          </a:p>
        </p:txBody>
      </p:sp>
      <p:sp>
        <p:nvSpPr>
          <p:cNvPr id="12297" name="CaixaDeTexto 15"/>
          <p:cNvSpPr txBox="1">
            <a:spLocks noChangeArrowheads="1"/>
          </p:cNvSpPr>
          <p:nvPr/>
        </p:nvSpPr>
        <p:spPr bwMode="auto">
          <a:xfrm>
            <a:off x="6024563" y="4143375"/>
            <a:ext cx="500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/>
              <a:t>3</a:t>
            </a:r>
          </a:p>
        </p:txBody>
      </p:sp>
      <p:sp>
        <p:nvSpPr>
          <p:cNvPr id="12298" name="CaixaDeTexto 16"/>
          <p:cNvSpPr txBox="1">
            <a:spLocks noChangeArrowheads="1"/>
          </p:cNvSpPr>
          <p:nvPr/>
        </p:nvSpPr>
        <p:spPr bwMode="auto">
          <a:xfrm>
            <a:off x="8953500" y="6215064"/>
            <a:ext cx="1500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/>
              <a:t>Axônio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3767F3C-5C78-4D4A-8336-7B3924DF162B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DAE6C2D-D341-4237-B0F9-BA9007D75F7A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524001" y="1071563"/>
            <a:ext cx="9001125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I)  Neurônios</a:t>
            </a:r>
            <a:r>
              <a:rPr lang="pt-BR" dirty="0">
                <a:latin typeface="+mn-lt"/>
                <a:cs typeface="Tahoma" pitchFamily="34" charset="0"/>
              </a:rPr>
              <a:t>	</a:t>
            </a:r>
            <a:endParaRPr lang="pt-BR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	Condução do impulso nervoso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881189" y="1928814"/>
            <a:ext cx="4429125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</a:rPr>
              <a:t>  A propagação do impulso é sempre no </a:t>
            </a:r>
          </a:p>
          <a:p>
            <a:pPr>
              <a:defRPr/>
            </a:pPr>
            <a:r>
              <a:rPr lang="pt-BR" dirty="0">
                <a:latin typeface="+mn-lt"/>
              </a:rPr>
              <a:t>sentido: dendritos </a:t>
            </a:r>
            <a:r>
              <a:rPr lang="pt-BR" dirty="0">
                <a:latin typeface="+mn-lt"/>
                <a:sym typeface="Wingdings" pitchFamily="2" charset="2"/>
              </a:rPr>
              <a:t> Corpo celular  Axônio</a:t>
            </a:r>
            <a:endParaRPr lang="pt-BR" dirty="0">
              <a:latin typeface="+mn-lt"/>
            </a:endParaRPr>
          </a:p>
          <a:p>
            <a:pPr>
              <a:defRPr/>
            </a:pPr>
            <a:endParaRPr lang="pt-BR" sz="800" dirty="0">
              <a:latin typeface="+mn-lt"/>
            </a:endParaRPr>
          </a:p>
          <a:p>
            <a:pPr>
              <a:defRPr/>
            </a:pPr>
            <a:endParaRPr lang="pt-BR" sz="800" dirty="0">
              <a:latin typeface="+mn-lt"/>
            </a:endParaRPr>
          </a:p>
          <a:p>
            <a:pPr>
              <a:defRPr/>
            </a:pPr>
            <a:r>
              <a:rPr lang="pt-BR" dirty="0">
                <a:latin typeface="+mn-lt"/>
              </a:rPr>
              <a:t>Estímulos captados pelos dendritos geram um impulso nervoso que percorre todo o axônio, até chegar a suas extremidades.</a:t>
            </a:r>
          </a:p>
        </p:txBody>
      </p:sp>
      <p:pic>
        <p:nvPicPr>
          <p:cNvPr id="13316" name="Imagem 10" descr="impulso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7ED61C1-EDDA-460F-9FC7-ED624595F760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7B5B77-76B8-4CE7-886A-FA949654780F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1" y="1071563"/>
            <a:ext cx="9001125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I)  Neurônios</a:t>
            </a:r>
            <a:r>
              <a:rPr lang="pt-BR" dirty="0">
                <a:latin typeface="+mn-lt"/>
                <a:cs typeface="Tahoma" pitchFamily="34" charset="0"/>
              </a:rPr>
              <a:t>	</a:t>
            </a:r>
            <a:endParaRPr lang="pt-BR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	Condução do impulso nervoso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14341" name="Picture 2" descr="http://www.passeiweb.com/na_ponta_lingua/sala_de_aula/biologia/imagens/impulso_nervos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1000126"/>
            <a:ext cx="44767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809751" y="2143125"/>
            <a:ext cx="385762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n-lt"/>
              </a:rPr>
              <a:t>Resumo</a:t>
            </a:r>
          </a:p>
          <a:p>
            <a:pPr>
              <a:defRPr/>
            </a:pPr>
            <a:endParaRPr lang="pt-BR" dirty="0">
              <a:latin typeface="+mn-lt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pt-BR" dirty="0">
                <a:latin typeface="+mn-lt"/>
              </a:rPr>
              <a:t>Estímulo.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t-BR" dirty="0">
                <a:latin typeface="+mn-lt"/>
              </a:rPr>
              <a:t>Potencial de ação (despolarização).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t-BR" dirty="0" err="1">
                <a:latin typeface="+mn-lt"/>
              </a:rPr>
              <a:t>Repolarização</a:t>
            </a:r>
            <a:r>
              <a:rPr lang="pt-BR" dirty="0">
                <a:latin typeface="+mn-lt"/>
              </a:rPr>
              <a:t>.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t-BR" dirty="0">
                <a:latin typeface="+mn-lt"/>
              </a:rPr>
              <a:t>Migração do impulso nervoso até a extremidade do axônio.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CA168E4-167C-416C-88FF-0DB4C0C6FA86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6D3B5E3-EF31-4AAA-9E68-502C82C00CE9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1" y="1071563"/>
            <a:ext cx="9001125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I)  Neurônios</a:t>
            </a:r>
            <a:r>
              <a:rPr lang="pt-BR" dirty="0">
                <a:latin typeface="+mn-lt"/>
                <a:cs typeface="Tahoma" pitchFamily="34" charset="0"/>
              </a:rPr>
              <a:t>	</a:t>
            </a:r>
            <a:endParaRPr lang="pt-BR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	Condução do impulso nervoso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809751" y="2143125"/>
            <a:ext cx="3857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n-lt"/>
              </a:rPr>
              <a:t>Animação</a:t>
            </a:r>
          </a:p>
        </p:txBody>
      </p:sp>
      <p:pic>
        <p:nvPicPr>
          <p:cNvPr id="15366" name="Picture 2" descr="http://www.afh.bio.br/nervoso/img/impulso%20nervoso%207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2500314"/>
            <a:ext cx="8072437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38E1353-B547-495A-8B9F-9B10D1B53988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500FC18-F8D5-4540-9B9C-13AC8497494E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1" y="1071564"/>
            <a:ext cx="8715375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I)  Neurônios</a:t>
            </a: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Tahoma" pitchFamily="34" charset="0"/>
              </a:rPr>
              <a:t>	</a:t>
            </a:r>
            <a:r>
              <a:rPr lang="pt-BR" b="1" dirty="0">
                <a:latin typeface="+mn-lt"/>
                <a:cs typeface="Tahoma" pitchFamily="34" charset="0"/>
              </a:rPr>
              <a:t>Condução </a:t>
            </a:r>
            <a:r>
              <a:rPr lang="pt-BR" b="1" dirty="0" err="1">
                <a:latin typeface="+mn-lt"/>
                <a:cs typeface="Tahoma" pitchFamily="34" charset="0"/>
              </a:rPr>
              <a:t>saltatória</a:t>
            </a:r>
            <a:endParaRPr lang="pt-BR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38314" y="1928813"/>
            <a:ext cx="8715375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</a:rPr>
              <a:t>  A bainha de mielina não é contínua e forma espaçamentos isentos de mielina, os chamados </a:t>
            </a:r>
            <a:r>
              <a:rPr lang="pt-BR" b="1" dirty="0">
                <a:latin typeface="+mn-lt"/>
              </a:rPr>
              <a:t>nódulos de </a:t>
            </a:r>
            <a:r>
              <a:rPr lang="pt-BR" b="1" dirty="0" err="1">
                <a:latin typeface="+mn-lt"/>
              </a:rPr>
              <a:t>Ranvier</a:t>
            </a:r>
            <a:r>
              <a:rPr lang="pt-BR" dirty="0">
                <a:latin typeface="+mn-lt"/>
              </a:rPr>
              <a:t>.</a:t>
            </a:r>
          </a:p>
          <a:p>
            <a:pPr>
              <a:buFont typeface="Wingdings" pitchFamily="2" charset="2"/>
              <a:buChar char="§"/>
              <a:defRPr/>
            </a:pPr>
            <a:endParaRPr lang="pt-BR" sz="800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</a:rPr>
              <a:t>  Isto facilita um movimento mais ágil do impulso que vai ocorrendo em saltos.</a:t>
            </a:r>
          </a:p>
        </p:txBody>
      </p:sp>
      <p:pic>
        <p:nvPicPr>
          <p:cNvPr id="16390" name="Picture 4" descr="http://www.afh.bio.br/nervoso/img/impulso%20mielina.gif"/>
          <p:cNvPicPr>
            <a:picLocks noChangeAspect="1" noChangeArrowheads="1"/>
          </p:cNvPicPr>
          <p:nvPr/>
        </p:nvPicPr>
        <p:blipFill>
          <a:blip r:embed="rId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2928939"/>
            <a:ext cx="473233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12FAC9D-6069-4BDD-92D5-9F6C10FDFBDF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292BB6-12DD-4BF0-A41C-71370BD61799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1" y="1071564"/>
            <a:ext cx="8715375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I)  Neurônios</a:t>
            </a: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Tahoma" pitchFamily="34" charset="0"/>
              </a:rPr>
              <a:t>	</a:t>
            </a:r>
            <a:r>
              <a:rPr lang="pt-BR" b="1" dirty="0">
                <a:latin typeface="+mn-lt"/>
                <a:cs typeface="Tahoma" pitchFamily="34" charset="0"/>
              </a:rPr>
              <a:t>Condução </a:t>
            </a:r>
            <a:r>
              <a:rPr lang="pt-BR" b="1" dirty="0" err="1">
                <a:latin typeface="+mn-lt"/>
                <a:cs typeface="Tahoma" pitchFamily="34" charset="0"/>
              </a:rPr>
              <a:t>saltatória</a:t>
            </a:r>
            <a:endParaRPr lang="pt-BR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17413" name="Imagem 7" descr="impulso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71689"/>
            <a:ext cx="914400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Imagem 9" descr="impulso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27550"/>
            <a:ext cx="91440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5810250" y="4500564"/>
            <a:ext cx="6429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n-lt"/>
              </a:rPr>
              <a:t>Na+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810250" y="6488114"/>
            <a:ext cx="6429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n-lt"/>
              </a:rPr>
              <a:t>Na+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453064" y="1214439"/>
            <a:ext cx="4643437" cy="714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dirty="0"/>
              <a:t>A despolarização e a </a:t>
            </a:r>
            <a:r>
              <a:rPr lang="pt-BR" dirty="0" err="1"/>
              <a:t>repolarização</a:t>
            </a:r>
            <a:r>
              <a:rPr lang="pt-BR" dirty="0"/>
              <a:t> do neurônio ocorre nos nódulos de </a:t>
            </a:r>
            <a:r>
              <a:rPr lang="pt-BR" dirty="0" err="1"/>
              <a:t>Ranvier</a:t>
            </a:r>
            <a:r>
              <a:rPr lang="pt-BR" dirty="0"/>
              <a:t>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F17D760-3E87-4C1B-B4F8-083E9B84EE01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B18E1B6-E680-4DFE-93E0-D33769C745C4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3"/>
            <a:ext cx="8929688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I)  Neurônios</a:t>
            </a: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Tahoma" pitchFamily="34" charset="0"/>
              </a:rPr>
              <a:t>	</a:t>
            </a:r>
            <a:r>
              <a:rPr lang="pt-BR" b="1" dirty="0">
                <a:latin typeface="+mn-lt"/>
                <a:cs typeface="Tahoma" pitchFamily="34" charset="0"/>
              </a:rPr>
              <a:t>Lei do Tudo ou Nada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	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Existe um valor mínimo de excitação para que ocorra o impulso nervoso.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Se o estímulo for fraco e não atingir o valor mínimo de excitação não haverá impulso nervoso.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Mas, se o estímulo for forte, e superar o valor mínimo de excitação, haverá a produção de impulso nervoso, não importando a grandeza do estímulo.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Independentemente da grandeza do estímulo a resposta será sempre a mesma.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5133B32-3E5C-4360-8180-A37AF36BCA0C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7FBB01C-5611-47EA-A7B3-1BCE0036018C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4"/>
            <a:ext cx="9144000" cy="4924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I)  Neurônios</a:t>
            </a: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Tahoma" pitchFamily="34" charset="0"/>
              </a:rPr>
              <a:t>	</a:t>
            </a:r>
            <a:r>
              <a:rPr lang="pt-BR" b="1" dirty="0">
                <a:latin typeface="+mn-lt"/>
                <a:cs typeface="Tahoma" pitchFamily="34" charset="0"/>
              </a:rPr>
              <a:t>Sinapse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Sinapses são regiões de íntima </a:t>
            </a:r>
            <a:r>
              <a:rPr lang="pt-BR" u="sng" dirty="0">
                <a:latin typeface="+mn-lt"/>
                <a:cs typeface="Tahoma" pitchFamily="34" charset="0"/>
              </a:rPr>
              <a:t>aproximação</a:t>
            </a:r>
            <a:r>
              <a:rPr lang="pt-BR" dirty="0">
                <a:latin typeface="+mn-lt"/>
                <a:cs typeface="Tahoma" pitchFamily="34" charset="0"/>
              </a:rPr>
              <a:t> entre neurônios, onde  o estímulo passa de um neurônio para outro ou para uma célula muscular por meio de mediadores químicos, os neurotransmissores.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Porção terminal do axônio de um neurônio “botão sináptico” (membrana pré-sináptica)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Região da célula adjacente (membrana pós-sináptica)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Espaço entre as estruturas (fenda sináptica)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19461" name="Imagem 9" descr="sinap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6" y="3989388"/>
            <a:ext cx="3000375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7239001" y="4143376"/>
            <a:ext cx="1571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400" dirty="0">
                <a:latin typeface="+mn-lt"/>
              </a:rPr>
              <a:t>Botão sináptico</a:t>
            </a:r>
          </a:p>
        </p:txBody>
      </p:sp>
      <p:cxnSp>
        <p:nvCxnSpPr>
          <p:cNvPr id="13" name="Conector reto 12"/>
          <p:cNvCxnSpPr>
            <a:endCxn id="11" idx="1"/>
          </p:cNvCxnSpPr>
          <p:nvPr/>
        </p:nvCxnSpPr>
        <p:spPr>
          <a:xfrm flipV="1">
            <a:off x="6453188" y="4297363"/>
            <a:ext cx="785812" cy="4175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9841B4A2-F0BD-403E-A7AF-637F819AB4F9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3146388-65D9-428A-A16C-16A9ED7EEAC4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4"/>
            <a:ext cx="8929688" cy="2986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I)  Neurônios</a:t>
            </a: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Tahoma" pitchFamily="34" charset="0"/>
              </a:rPr>
              <a:t>	</a:t>
            </a:r>
            <a:r>
              <a:rPr lang="pt-BR" b="1" dirty="0">
                <a:latin typeface="+mn-lt"/>
                <a:cs typeface="Tahoma" pitchFamily="34" charset="0"/>
              </a:rPr>
              <a:t>Sinapse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	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20485" name="Imagem 7" descr="fend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092200"/>
            <a:ext cx="4953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666876" y="2143126"/>
            <a:ext cx="3857625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n-lt"/>
              </a:rPr>
              <a:t>Os botões sinápticos contém vesículas membranosas, produzidas pelo complexo de </a:t>
            </a:r>
            <a:r>
              <a:rPr lang="pt-BR" dirty="0" err="1">
                <a:latin typeface="+mn-lt"/>
              </a:rPr>
              <a:t>golgi</a:t>
            </a:r>
            <a:r>
              <a:rPr lang="pt-BR" dirty="0">
                <a:latin typeface="+mn-lt"/>
              </a:rPr>
              <a:t> no corpo celular, repletas de neurotransmissores. (acetilcolina, noradrenalina, </a:t>
            </a:r>
            <a:r>
              <a:rPr lang="pt-BR" dirty="0" err="1">
                <a:latin typeface="+mn-lt"/>
              </a:rPr>
              <a:t>epinefrina</a:t>
            </a:r>
            <a:r>
              <a:rPr lang="pt-BR" dirty="0">
                <a:latin typeface="+mn-lt"/>
              </a:rPr>
              <a:t>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666876" y="4000500"/>
            <a:ext cx="3857625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n-lt"/>
              </a:rPr>
              <a:t>Quando o impulso nervoso chega nos botões sinápticos, ocorre o influxo de íons cálcio (</a:t>
            </a:r>
            <a:r>
              <a:rPr lang="pt-BR" dirty="0" err="1">
                <a:latin typeface="+mn-lt"/>
              </a:rPr>
              <a:t>Ca²</a:t>
            </a:r>
            <a:r>
              <a:rPr lang="pt-BR" baseline="30000" dirty="0">
                <a:latin typeface="+mn-lt"/>
              </a:rPr>
              <a:t>+</a:t>
            </a:r>
            <a:r>
              <a:rPr lang="pt-BR" dirty="0">
                <a:latin typeface="+mn-lt"/>
              </a:rPr>
              <a:t>), o que leva a algumas vesículas se fundirem à membrana plasmática, liberando os neurotransmissores na fenda sináptica.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D7DF502-4C7C-475A-9E8F-118F9BEAD190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4AA39D7-8EF8-4FC3-95E6-99C2430790DD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1" y="1071563"/>
            <a:ext cx="8715375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Introdução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O sistema nervoso é responsável pelo ajustamento do organismo ao ambiente. Sua função é perceber e identificar as condições ambientais externas, bem como as condições reinantes dentro do próprio corpo e elaborar respostas que adaptem a essas condições.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2) Células do tecido Nervoso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Tahoma" pitchFamily="34" charset="0"/>
              </a:rPr>
              <a:t>	</a:t>
            </a:r>
            <a:r>
              <a:rPr lang="pt-BR" dirty="0">
                <a:latin typeface="+mn-lt"/>
                <a:cs typeface="Tahoma" pitchFamily="34" charset="0"/>
              </a:rPr>
              <a:t>O tecido nervoso é constituído por dois componentes principais: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		I) Neurônios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		II) Células da </a:t>
            </a:r>
            <a:r>
              <a:rPr lang="pt-BR" dirty="0" err="1">
                <a:latin typeface="+mn-lt"/>
                <a:cs typeface="Tahoma" pitchFamily="34" charset="0"/>
              </a:rPr>
              <a:t>glia</a:t>
            </a:r>
            <a:r>
              <a:rPr lang="pt-BR" dirty="0">
                <a:latin typeface="+mn-lt"/>
                <a:cs typeface="Tahoma" pitchFamily="34" charset="0"/>
              </a:rPr>
              <a:t> ou </a:t>
            </a:r>
            <a:r>
              <a:rPr lang="pt-BR" dirty="0" err="1">
                <a:latin typeface="+mn-lt"/>
                <a:cs typeface="Tahoma" pitchFamily="34" charset="0"/>
              </a:rPr>
              <a:t>neuróglia</a:t>
            </a: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6" name="Imagem 5" descr="neural%20network_jpg1a81c4bd-2027-482b-9cd1-d39c810248f9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380" y="4286256"/>
            <a:ext cx="2357454" cy="235745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AF40737-A607-4F11-9526-37C27476C79C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0B91A0A-6777-4D3A-96BA-6A972458A517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524000" y="1071564"/>
            <a:ext cx="8929688" cy="2986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I)  Neurônios</a:t>
            </a: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Tahoma" pitchFamily="34" charset="0"/>
              </a:rPr>
              <a:t>	</a:t>
            </a:r>
            <a:r>
              <a:rPr lang="pt-BR" b="1" dirty="0">
                <a:latin typeface="+mn-lt"/>
                <a:cs typeface="Tahoma" pitchFamily="34" charset="0"/>
              </a:rPr>
              <a:t>Sinapse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	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21507" name="Imagem 9" descr="sinaps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42875"/>
            <a:ext cx="69596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738313" y="4214814"/>
            <a:ext cx="3143250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dirty="0"/>
              <a:t>Atuação do íon cálcio na liberação de vesículas contendo neurotransmissores.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4"/>
            <a:ext cx="8929688" cy="2986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I)  Neurônios</a:t>
            </a: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Tahoma" pitchFamily="34" charset="0"/>
              </a:rPr>
              <a:t>	</a:t>
            </a:r>
            <a:r>
              <a:rPr lang="pt-BR" b="1" dirty="0">
                <a:latin typeface="+mn-lt"/>
                <a:cs typeface="Tahoma" pitchFamily="34" charset="0"/>
              </a:rPr>
              <a:t>Sinapse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	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22533" name="Imagem 7" descr="fend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092200"/>
            <a:ext cx="4953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666875" y="2143126"/>
            <a:ext cx="4000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n-lt"/>
              </a:rPr>
              <a:t>Os neurotransmissores ligam-se a proteínas receptoras da membrana da célula vizinha (membrana pós sináptica).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666876" y="3214689"/>
            <a:ext cx="3857625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dirty="0"/>
              <a:t>Se esta for outro neurônio, pode ocorrer um novo impulso nervoso, que se propagará até a sinapse seguinte.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666876" y="4429126"/>
            <a:ext cx="3857625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dirty="0"/>
              <a:t>Se for uma célula musculares, ocorrerá a contração celular.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11B3536-57EA-4907-B202-454B43C5C5CD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0B0B4BF-5110-4967-A41A-F0F26D8AAF9D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3"/>
            <a:ext cx="8929688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I)  Neurônios</a:t>
            </a: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Tahoma" pitchFamily="34" charset="0"/>
              </a:rPr>
              <a:t>	</a:t>
            </a:r>
            <a:r>
              <a:rPr lang="pt-BR" b="1" dirty="0">
                <a:latin typeface="+mn-lt"/>
                <a:cs typeface="Tahoma" pitchFamily="34" charset="0"/>
              </a:rPr>
              <a:t>Sinapse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Ao serem liberados na fenda sináptica os neurotransmissores se ligam aos seus receptores (proteínas) na membrana da célula pós sináptica.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As proteínas de membrana abrem passagem para os íons sódio Na+, os quais irão causar a despolarização da célula pós sináptica, dando prosseguimento à condução do impulso nervoso.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23557" name="Imagem 6" descr="recept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327400"/>
            <a:ext cx="63119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167688" y="3214689"/>
            <a:ext cx="2214562" cy="1754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dirty="0"/>
              <a:t>Após a atuação dos neurotransmissores, enzimas específicas os destroem, para que o estímulo não seja permanente. 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7739064" y="3357564"/>
            <a:ext cx="428625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284A492A-2FE2-4E08-8C27-33F7289CDCF5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E9A0864-3637-40A4-8248-0F740EA795B6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4"/>
            <a:ext cx="8929688" cy="2986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I)  Neurônios</a:t>
            </a: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Tahoma" pitchFamily="34" charset="0"/>
              </a:rPr>
              <a:t>	</a:t>
            </a:r>
            <a:r>
              <a:rPr lang="pt-BR" b="1" dirty="0">
                <a:latin typeface="+mn-lt"/>
                <a:cs typeface="Tahoma" pitchFamily="34" charset="0"/>
              </a:rPr>
              <a:t>Sinapse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	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952751" y="1571625"/>
            <a:ext cx="6429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Entre neurônios</a:t>
            </a:r>
          </a:p>
        </p:txBody>
      </p:sp>
      <p:sp>
        <p:nvSpPr>
          <p:cNvPr id="24582" name="CaixaDeTexto 15"/>
          <p:cNvSpPr txBox="1">
            <a:spLocks noChangeArrowheads="1"/>
          </p:cNvSpPr>
          <p:nvPr/>
        </p:nvSpPr>
        <p:spPr bwMode="auto">
          <a:xfrm>
            <a:off x="2524125" y="2000250"/>
            <a:ext cx="64293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4583" name="Picture 2" descr="http://www.cerebromente.org.br/n12/fundamentos/neurotransmissores/axon1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2000250"/>
            <a:ext cx="636905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C075E82-5C1B-47EA-8333-D8C2178ECB41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66DB92D-A347-465D-A5DB-46816BD7616A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4"/>
            <a:ext cx="8929688" cy="2986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I)  Neurônios</a:t>
            </a: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Tahoma" pitchFamily="34" charset="0"/>
              </a:rPr>
              <a:t>	</a:t>
            </a:r>
            <a:r>
              <a:rPr lang="pt-BR" b="1" dirty="0">
                <a:latin typeface="+mn-lt"/>
                <a:cs typeface="Tahoma" pitchFamily="34" charset="0"/>
              </a:rPr>
              <a:t>Sinapse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	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25605" name="Imagem 10" descr="F19-3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57376"/>
            <a:ext cx="4929188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Imagem 12" descr="F19-3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490914"/>
            <a:ext cx="4286250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3595689" y="1285876"/>
            <a:ext cx="66436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As sinapses entre neurônios e células musculares são chamadas de </a:t>
            </a:r>
            <a:r>
              <a:rPr lang="pt-BR" b="1" dirty="0">
                <a:latin typeface="+mn-lt"/>
              </a:rPr>
              <a:t>junções neuromusculares ou placa motora.</a:t>
            </a:r>
            <a:endParaRPr lang="pt-BR" dirty="0">
              <a:latin typeface="+mn-lt"/>
            </a:endParaRPr>
          </a:p>
        </p:txBody>
      </p:sp>
      <p:sp>
        <p:nvSpPr>
          <p:cNvPr id="25608" name="CaixaDeTexto 15"/>
          <p:cNvSpPr txBox="1">
            <a:spLocks noChangeArrowheads="1"/>
          </p:cNvSpPr>
          <p:nvPr/>
        </p:nvSpPr>
        <p:spPr bwMode="auto">
          <a:xfrm>
            <a:off x="2524125" y="2000250"/>
            <a:ext cx="64293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8FB55F2-FCA0-4C72-B7D4-6912EB841DC1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C22A5DA-34ED-4A9F-862A-63098184AF3F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4"/>
            <a:ext cx="8929688" cy="4924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II)  Células da </a:t>
            </a:r>
            <a:r>
              <a:rPr lang="pt-BR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Glia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ou </a:t>
            </a:r>
            <a:r>
              <a:rPr lang="pt-BR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Neuróglia</a:t>
            </a: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Tahoma" pitchFamily="34" charset="0"/>
              </a:rPr>
              <a:t>	</a:t>
            </a:r>
            <a:r>
              <a:rPr lang="pt-BR" dirty="0">
                <a:latin typeface="+mn-lt"/>
                <a:cs typeface="Tahoma" pitchFamily="34" charset="0"/>
              </a:rPr>
              <a:t>As células da </a:t>
            </a:r>
            <a:r>
              <a:rPr lang="pt-BR" dirty="0" err="1">
                <a:latin typeface="+mn-lt"/>
                <a:cs typeface="Tahoma" pitchFamily="34" charset="0"/>
              </a:rPr>
              <a:t>glia</a:t>
            </a:r>
            <a:r>
              <a:rPr lang="pt-BR" dirty="0">
                <a:latin typeface="+mn-lt"/>
                <a:cs typeface="Tahoma" pitchFamily="34" charset="0"/>
              </a:rPr>
              <a:t> ou </a:t>
            </a:r>
            <a:r>
              <a:rPr lang="pt-BR" dirty="0" err="1">
                <a:latin typeface="+mn-lt"/>
                <a:cs typeface="Tahoma" pitchFamily="34" charset="0"/>
              </a:rPr>
              <a:t>neuróglia</a:t>
            </a:r>
            <a:r>
              <a:rPr lang="pt-BR" dirty="0">
                <a:latin typeface="+mn-lt"/>
                <a:cs typeface="Tahoma" pitchFamily="34" charset="0"/>
              </a:rPr>
              <a:t> são células não neuronais do sistema nervoso central que proporcionam suporte e nutrição aos neurônios.</a:t>
            </a:r>
            <a:endParaRPr lang="pt-BR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	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b="1" dirty="0" err="1">
                <a:latin typeface="+mn-lt"/>
                <a:cs typeface="Tahoma" pitchFamily="34" charset="0"/>
              </a:rPr>
              <a:t>Oligodendrócitos</a:t>
            </a: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Função: revestimento dos axônios formando a bainha 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de mielina dos neurônios presentes no sistema 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nervoso central.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r>
              <a:rPr lang="pt-BR" b="1" dirty="0">
                <a:latin typeface="+mn-lt"/>
                <a:cs typeface="Tahoma" pitchFamily="34" charset="0"/>
              </a:rPr>
              <a:t>Células de </a:t>
            </a:r>
            <a:r>
              <a:rPr lang="pt-BR" b="1" dirty="0" err="1">
                <a:latin typeface="+mn-lt"/>
                <a:cs typeface="Tahoma" pitchFamily="34" charset="0"/>
              </a:rPr>
              <a:t>Schwann</a:t>
            </a: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Função: revestimento dos axônios formando a 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bainha de mielina dos neurônios presentes nos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nervos periféricos.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b="1" dirty="0">
              <a:latin typeface="+mn-lt"/>
              <a:cs typeface="Tahoma" pitchFamily="34" charset="0"/>
            </a:endParaRPr>
          </a:p>
        </p:txBody>
      </p:sp>
      <p:pic>
        <p:nvPicPr>
          <p:cNvPr id="26629" name="Imagem 9" descr="oli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4" y="1928813"/>
            <a:ext cx="2643187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Imagem 11" descr="bainh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9" y="4357689"/>
            <a:ext cx="185737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4F999BF-931C-47F6-B55D-DBA84A8D6BF0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2BED006-8532-457E-9FD1-DFED9B89EAE4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4"/>
            <a:ext cx="8929688" cy="4370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II)  Células da </a:t>
            </a:r>
            <a:r>
              <a:rPr lang="pt-BR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Glia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ou </a:t>
            </a:r>
            <a:r>
              <a:rPr lang="pt-BR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Neuróglia</a:t>
            </a: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Tahoma" pitchFamily="34" charset="0"/>
              </a:rPr>
              <a:t>	</a:t>
            </a:r>
            <a:r>
              <a:rPr lang="pt-BR" dirty="0">
                <a:latin typeface="+mn-lt"/>
                <a:cs typeface="Tahoma" pitchFamily="34" charset="0"/>
              </a:rPr>
              <a:t>As células da </a:t>
            </a:r>
            <a:r>
              <a:rPr lang="pt-BR" dirty="0" err="1">
                <a:latin typeface="+mn-lt"/>
                <a:cs typeface="Tahoma" pitchFamily="34" charset="0"/>
              </a:rPr>
              <a:t>glia</a:t>
            </a:r>
            <a:r>
              <a:rPr lang="pt-BR" dirty="0">
                <a:latin typeface="+mn-lt"/>
                <a:cs typeface="Tahoma" pitchFamily="34" charset="0"/>
              </a:rPr>
              <a:t> ou </a:t>
            </a:r>
            <a:r>
              <a:rPr lang="pt-BR" dirty="0" err="1">
                <a:latin typeface="+mn-lt"/>
                <a:cs typeface="Tahoma" pitchFamily="34" charset="0"/>
              </a:rPr>
              <a:t>neuróglia</a:t>
            </a:r>
            <a:r>
              <a:rPr lang="pt-BR" dirty="0">
                <a:latin typeface="+mn-lt"/>
                <a:cs typeface="Tahoma" pitchFamily="34" charset="0"/>
              </a:rPr>
              <a:t> são células não neuronais do sistema nervoso central que proporcionam suporte e nutrição aos neurônios.</a:t>
            </a:r>
            <a:endParaRPr lang="pt-BR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	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c)   </a:t>
            </a:r>
            <a:r>
              <a:rPr lang="pt-BR" b="1" dirty="0" err="1">
                <a:latin typeface="+mn-lt"/>
                <a:cs typeface="Tahoma" pitchFamily="34" charset="0"/>
              </a:rPr>
              <a:t>Astrócitos</a:t>
            </a: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Funções: Manutenção do tecido nervoso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Nutrição dos neurônios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Sustentação dos neurônios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d)  </a:t>
            </a:r>
            <a:r>
              <a:rPr lang="pt-BR" b="1" dirty="0" err="1">
                <a:latin typeface="+mn-lt"/>
                <a:cs typeface="Tahoma" pitchFamily="34" charset="0"/>
              </a:rPr>
              <a:t>Micróglia</a:t>
            </a: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Função: Defesa (realizam fagocitose)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b="1" dirty="0">
              <a:latin typeface="+mn-lt"/>
              <a:cs typeface="Tahoma" pitchFamily="34" charset="0"/>
            </a:endParaRPr>
          </a:p>
        </p:txBody>
      </p:sp>
      <p:pic>
        <p:nvPicPr>
          <p:cNvPr id="27653" name="Picture 2" descr="Astrocito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9" y="1928813"/>
            <a:ext cx="22002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 descr="http://img.tfd.com/dorland/thumbs/microgl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357688"/>
            <a:ext cx="390683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52D65E60-6BE7-474C-BCAC-0360253B6B86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81F75B-B84F-4794-BE74-8F56B38587CD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4"/>
            <a:ext cx="8929688" cy="2986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II)  Células da </a:t>
            </a:r>
            <a:r>
              <a:rPr lang="pt-BR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Glia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ou </a:t>
            </a:r>
            <a:r>
              <a:rPr lang="pt-BR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Neuróglia</a:t>
            </a: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Tahoma" pitchFamily="34" charset="0"/>
              </a:rPr>
              <a:t>	</a:t>
            </a:r>
            <a:r>
              <a:rPr lang="pt-BR" dirty="0">
                <a:latin typeface="+mn-lt"/>
                <a:cs typeface="Tahoma" pitchFamily="34" charset="0"/>
              </a:rPr>
              <a:t>As células da </a:t>
            </a:r>
            <a:r>
              <a:rPr lang="pt-BR" dirty="0" err="1">
                <a:latin typeface="+mn-lt"/>
                <a:cs typeface="Tahoma" pitchFamily="34" charset="0"/>
              </a:rPr>
              <a:t>glia</a:t>
            </a:r>
            <a:r>
              <a:rPr lang="pt-BR" dirty="0">
                <a:latin typeface="+mn-lt"/>
                <a:cs typeface="Tahoma" pitchFamily="34" charset="0"/>
              </a:rPr>
              <a:t> ou </a:t>
            </a:r>
            <a:r>
              <a:rPr lang="pt-BR" dirty="0" err="1">
                <a:latin typeface="+mn-lt"/>
                <a:cs typeface="Tahoma" pitchFamily="34" charset="0"/>
              </a:rPr>
              <a:t>neuróglia</a:t>
            </a:r>
            <a:r>
              <a:rPr lang="pt-BR" dirty="0">
                <a:latin typeface="+mn-lt"/>
                <a:cs typeface="Tahoma" pitchFamily="34" charset="0"/>
              </a:rPr>
              <a:t> são células não neuronais do sistema nervoso central que proporcionam suporte e nutrição aos neurônios.</a:t>
            </a:r>
            <a:endParaRPr lang="pt-BR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	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e)   </a:t>
            </a:r>
            <a:r>
              <a:rPr lang="pt-BR" b="1" dirty="0" err="1">
                <a:latin typeface="+mn-lt"/>
                <a:cs typeface="Tahoma" pitchFamily="34" charset="0"/>
              </a:rPr>
              <a:t>Ependimócito</a:t>
            </a: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Função: Revestimento do sistema nervoso central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b="1" dirty="0">
              <a:latin typeface="+mn-lt"/>
              <a:cs typeface="Tahoma" pitchFamily="34" charset="0"/>
            </a:endParaRPr>
          </a:p>
        </p:txBody>
      </p:sp>
      <p:pic>
        <p:nvPicPr>
          <p:cNvPr id="28677" name="Imagem 6" descr="ependim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6" y="2143126"/>
            <a:ext cx="2728913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CaixaDeTexto 7"/>
          <p:cNvSpPr txBox="1">
            <a:spLocks noChangeArrowheads="1"/>
          </p:cNvSpPr>
          <p:nvPr/>
        </p:nvSpPr>
        <p:spPr bwMode="auto">
          <a:xfrm>
            <a:off x="7667626" y="3714750"/>
            <a:ext cx="16430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FB953F3-A986-4C46-B286-D5D81503A08B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EE17952-86EA-4A4B-A953-F840BE61BA58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3"/>
            <a:ext cx="89296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b="1" dirty="0">
              <a:latin typeface="+mn-lt"/>
              <a:cs typeface="Tahoma" pitchFamily="34" charset="0"/>
            </a:endParaRPr>
          </a:p>
        </p:txBody>
      </p:sp>
      <p:sp>
        <p:nvSpPr>
          <p:cNvPr id="29701" name="CaixaDeTexto 7"/>
          <p:cNvSpPr txBox="1">
            <a:spLocks noChangeArrowheads="1"/>
          </p:cNvSpPr>
          <p:nvPr/>
        </p:nvSpPr>
        <p:spPr bwMode="auto">
          <a:xfrm>
            <a:off x="7667626" y="3714750"/>
            <a:ext cx="16430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524000" y="2928939"/>
            <a:ext cx="9144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Exercícios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DC5746D-C082-4342-99FB-DAB7B4ABB0A8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D270BA5-F1D0-42F0-AF1C-7933ADE515B5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3"/>
            <a:ext cx="89296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b="1" dirty="0">
              <a:latin typeface="+mn-lt"/>
              <a:cs typeface="Tahoma" pitchFamily="34" charset="0"/>
            </a:endParaRPr>
          </a:p>
        </p:txBody>
      </p:sp>
      <p:sp>
        <p:nvSpPr>
          <p:cNvPr id="30725" name="CaixaDeTexto 7"/>
          <p:cNvSpPr txBox="1">
            <a:spLocks noChangeArrowheads="1"/>
          </p:cNvSpPr>
          <p:nvPr/>
        </p:nvSpPr>
        <p:spPr bwMode="auto">
          <a:xfrm>
            <a:off x="7667626" y="3714750"/>
            <a:ext cx="16430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26" name="CaixaDeTexto 6"/>
          <p:cNvSpPr txBox="1">
            <a:spLocks noChangeArrowheads="1"/>
          </p:cNvSpPr>
          <p:nvPr/>
        </p:nvSpPr>
        <p:spPr bwMode="auto">
          <a:xfrm>
            <a:off x="1738314" y="1214439"/>
            <a:ext cx="86439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Utilize as alternativas a seguir para responder às questões de 1 a 5</a:t>
            </a:r>
          </a:p>
          <a:p>
            <a:pPr eaLnBrk="1" hangingPunct="1">
              <a:buFontTx/>
              <a:buAutoNum type="arabicParenR"/>
            </a:pPr>
            <a:endParaRPr lang="pt-BR" altLang="pt-BR"/>
          </a:p>
          <a:p>
            <a:pPr eaLnBrk="1" hangingPunct="1">
              <a:buFontTx/>
              <a:buAutoNum type="alphaLcParenR"/>
            </a:pPr>
            <a:r>
              <a:rPr lang="pt-BR" altLang="pt-BR"/>
              <a:t>Impulso nervoso</a:t>
            </a:r>
          </a:p>
          <a:p>
            <a:pPr eaLnBrk="1" hangingPunct="1">
              <a:buFontTx/>
              <a:buAutoNum type="alphaLcParenR"/>
            </a:pPr>
            <a:r>
              <a:rPr lang="pt-BR" altLang="pt-BR"/>
              <a:t>Neurotransmissor</a:t>
            </a:r>
          </a:p>
          <a:p>
            <a:pPr eaLnBrk="1" hangingPunct="1">
              <a:buFontTx/>
              <a:buAutoNum type="alphaLcParenR"/>
            </a:pPr>
            <a:r>
              <a:rPr lang="pt-BR" altLang="pt-BR"/>
              <a:t>Potencial de ação</a:t>
            </a:r>
          </a:p>
          <a:p>
            <a:pPr eaLnBrk="1" hangingPunct="1">
              <a:buFontTx/>
              <a:buAutoNum type="alphaLcParenR"/>
            </a:pPr>
            <a:r>
              <a:rPr lang="pt-BR" altLang="pt-BR"/>
              <a:t>Potencial de repouso</a:t>
            </a:r>
          </a:p>
          <a:p>
            <a:pPr eaLnBrk="1" hangingPunct="1">
              <a:buFontTx/>
              <a:buAutoNum type="alphaLcParenR"/>
            </a:pPr>
            <a:r>
              <a:rPr lang="pt-BR" altLang="pt-BR"/>
              <a:t>Sinapse nervosa</a:t>
            </a:r>
          </a:p>
          <a:p>
            <a:pPr eaLnBrk="1" hangingPunct="1">
              <a:buFontTx/>
              <a:buAutoNum type="alphaLcParenR"/>
            </a:pPr>
            <a:endParaRPr lang="pt-BR" altLang="pt-BR"/>
          </a:p>
          <a:p>
            <a:pPr eaLnBrk="1" hangingPunct="1">
              <a:buFontTx/>
              <a:buAutoNum type="arabicParenR"/>
            </a:pPr>
            <a:r>
              <a:rPr lang="pt-BR" altLang="pt-BR"/>
              <a:t>Como se denomina a alteração brusca na carga elétrica das superfícies interna e externa da membrana plasmática, causada por um estímulo de natureza e de intensidade adequados?</a:t>
            </a:r>
          </a:p>
          <a:p>
            <a:pPr eaLnBrk="1" hangingPunct="1">
              <a:buFontTx/>
              <a:buAutoNum type="arabicParenR"/>
            </a:pPr>
            <a:endParaRPr lang="pt-BR" altLang="pt-BR"/>
          </a:p>
          <a:p>
            <a:pPr eaLnBrk="1" hangingPunct="1">
              <a:buFontTx/>
              <a:buAutoNum type="arabicParenR"/>
            </a:pPr>
            <a:endParaRPr lang="pt-BR" altLang="pt-BR"/>
          </a:p>
          <a:p>
            <a:pPr eaLnBrk="1" hangingPunct="1">
              <a:buFontTx/>
              <a:buAutoNum type="arabicParenR"/>
            </a:pPr>
            <a:r>
              <a:rPr lang="pt-BR" altLang="pt-BR"/>
              <a:t>Qual é o nome do espaço entre a terminação de um axônio e a membrana de uma célula vizinha, através do qual o impulso nervoso é transmitido por meio de mediadores químicos?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4881563" y="4143375"/>
            <a:ext cx="335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Potencial de ação</a:t>
            </a: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4953001" y="5572125"/>
            <a:ext cx="335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Sinapse nervosa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4A6AEF1-016F-4179-B410-AA57DE2556CF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6CB1A60-8288-4C6B-8FF5-0E3F90130A8D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1" y="1071563"/>
            <a:ext cx="871537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I)  Neurônios</a:t>
            </a: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Tahoma" pitchFamily="34" charset="0"/>
              </a:rPr>
              <a:t>	</a:t>
            </a: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4101" name="Imagem 9" descr="neuroni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28751"/>
            <a:ext cx="44323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CaixaDeTexto 10"/>
          <p:cNvSpPr txBox="1">
            <a:spLocks noChangeArrowheads="1"/>
          </p:cNvSpPr>
          <p:nvPr/>
        </p:nvSpPr>
        <p:spPr bwMode="auto">
          <a:xfrm>
            <a:off x="4881563" y="1143000"/>
            <a:ext cx="5643562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Calibri" panose="020F0502020204030204" pitchFamily="34" charset="0"/>
              </a:rPr>
              <a:t>Células especializadas na condução de impulsos nervosos</a:t>
            </a:r>
          </a:p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pt-BR" altLang="pt-BR">
                <a:latin typeface="Calibri" panose="020F0502020204030204" pitchFamily="34" charset="0"/>
              </a:rPr>
              <a:t>  Apresentam três componentes principais: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endParaRPr lang="pt-BR" altLang="pt-BR" sz="800">
              <a:latin typeface="Calibri" panose="020F0502020204030204" pitchFamily="34" charset="0"/>
            </a:endParaRPr>
          </a:p>
          <a:p>
            <a:pPr lvl="2" algn="just" eaLnBrk="1" hangingPunct="1"/>
            <a:r>
              <a:rPr lang="pt-BR" altLang="pt-BR" b="1">
                <a:solidFill>
                  <a:srgbClr val="FF0000"/>
                </a:solidFill>
                <a:latin typeface="Calibri" panose="020F0502020204030204" pitchFamily="34" charset="0"/>
              </a:rPr>
              <a:t>Dendritos: </a:t>
            </a:r>
            <a:r>
              <a:rPr lang="pt-BR" altLang="pt-BR">
                <a:latin typeface="Calibri" panose="020F0502020204030204" pitchFamily="34" charset="0"/>
              </a:rPr>
              <a:t>Prolongamentos ramificados do neurônio, especializados na </a:t>
            </a:r>
            <a:r>
              <a:rPr lang="pt-BR" altLang="pt-BR" b="1">
                <a:latin typeface="Calibri" panose="020F0502020204030204" pitchFamily="34" charset="0"/>
              </a:rPr>
              <a:t>recepção</a:t>
            </a:r>
            <a:r>
              <a:rPr lang="pt-BR" altLang="pt-BR">
                <a:latin typeface="Calibri" panose="020F0502020204030204" pitchFamily="34" charset="0"/>
              </a:rPr>
              <a:t> de estímulos provenientes de outros neurônios ou de células sensoriais.</a:t>
            </a:r>
          </a:p>
          <a:p>
            <a:pPr lvl="2" algn="just" eaLnBrk="1" hangingPunct="1"/>
            <a:endParaRPr lang="pt-BR" altLang="pt-BR">
              <a:latin typeface="Calibri" panose="020F0502020204030204" pitchFamily="34" charset="0"/>
            </a:endParaRPr>
          </a:p>
          <a:p>
            <a:pPr lvl="2" algn="just" eaLnBrk="1" hangingPunct="1"/>
            <a:endParaRPr lang="pt-BR" altLang="pt-BR">
              <a:latin typeface="Calibri" panose="020F0502020204030204" pitchFamily="34" charset="0"/>
            </a:endParaRPr>
          </a:p>
          <a:p>
            <a:pPr lvl="2" algn="just" eaLnBrk="1" hangingPunct="1"/>
            <a:r>
              <a:rPr lang="pt-BR" altLang="pt-BR" b="1">
                <a:solidFill>
                  <a:srgbClr val="FF0000"/>
                </a:solidFill>
                <a:latin typeface="Calibri" panose="020F0502020204030204" pitchFamily="34" charset="0"/>
              </a:rPr>
              <a:t>Corpo celular:</a:t>
            </a:r>
            <a:r>
              <a:rPr lang="pt-BR" altLang="pt-BR">
                <a:latin typeface="Calibri" panose="020F0502020204030204" pitchFamily="34" charset="0"/>
              </a:rPr>
              <a:t> Região onde se localiza o núcleo e a maioria das estruturas citoplasmáticas. É a região metabolicamente ativa da célula.</a:t>
            </a:r>
            <a:endParaRPr lang="pt-BR" altLang="pt-BR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2" algn="just" eaLnBrk="1" hangingPunct="1"/>
            <a:endParaRPr lang="pt-BR" altLang="pt-BR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2" algn="just" eaLnBrk="1" hangingPunct="1"/>
            <a:endParaRPr lang="pt-BR" altLang="pt-BR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2" algn="just" eaLnBrk="1" hangingPunct="1"/>
            <a:r>
              <a:rPr lang="pt-BR" altLang="pt-BR" b="1">
                <a:solidFill>
                  <a:srgbClr val="FF0000"/>
                </a:solidFill>
                <a:latin typeface="Calibri" panose="020F0502020204030204" pitchFamily="34" charset="0"/>
              </a:rPr>
              <a:t>Axônios: </a:t>
            </a:r>
            <a:r>
              <a:rPr lang="pt-BR" altLang="pt-BR">
                <a:latin typeface="Calibri" panose="020F0502020204030204" pitchFamily="34" charset="0"/>
              </a:rPr>
              <a:t>Prolongamento único e alongado. Transmite os impulsos nervosos provinientes dos dendritos para outras células (nervosas, musculares, glandulares).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989E671-9BA7-4F99-961B-B51CB6DD9481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5415A86-3BD3-46DF-AE22-52B56548A3CD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3"/>
            <a:ext cx="89296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b="1" dirty="0">
              <a:latin typeface="+mn-lt"/>
              <a:cs typeface="Tahoma" pitchFamily="34" charset="0"/>
            </a:endParaRPr>
          </a:p>
        </p:txBody>
      </p:sp>
      <p:sp>
        <p:nvSpPr>
          <p:cNvPr id="31749" name="CaixaDeTexto 7"/>
          <p:cNvSpPr txBox="1">
            <a:spLocks noChangeArrowheads="1"/>
          </p:cNvSpPr>
          <p:nvPr/>
        </p:nvSpPr>
        <p:spPr bwMode="auto">
          <a:xfrm>
            <a:off x="7667626" y="3714750"/>
            <a:ext cx="16430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50" name="CaixaDeTexto 6"/>
          <p:cNvSpPr txBox="1">
            <a:spLocks noChangeArrowheads="1"/>
          </p:cNvSpPr>
          <p:nvPr/>
        </p:nvSpPr>
        <p:spPr bwMode="auto">
          <a:xfrm>
            <a:off x="1738314" y="1214438"/>
            <a:ext cx="8643937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Utilize as alternativas a seguir para responder às questões de 1 a 5</a:t>
            </a:r>
          </a:p>
          <a:p>
            <a:pPr eaLnBrk="1" hangingPunct="1">
              <a:buFontTx/>
              <a:buAutoNum type="arabicParenR"/>
            </a:pPr>
            <a:endParaRPr lang="pt-BR" altLang="pt-BR"/>
          </a:p>
          <a:p>
            <a:pPr eaLnBrk="1" hangingPunct="1">
              <a:buFontTx/>
              <a:buAutoNum type="alphaLcParenR"/>
            </a:pPr>
            <a:r>
              <a:rPr lang="pt-BR" altLang="pt-BR"/>
              <a:t>Impulso nervoso</a:t>
            </a:r>
          </a:p>
          <a:p>
            <a:pPr eaLnBrk="1" hangingPunct="1">
              <a:buFontTx/>
              <a:buAutoNum type="alphaLcParenR"/>
            </a:pPr>
            <a:r>
              <a:rPr lang="pt-BR" altLang="pt-BR"/>
              <a:t>Neurotransmissor</a:t>
            </a:r>
          </a:p>
          <a:p>
            <a:pPr eaLnBrk="1" hangingPunct="1">
              <a:buFontTx/>
              <a:buAutoNum type="alphaLcParenR"/>
            </a:pPr>
            <a:r>
              <a:rPr lang="pt-BR" altLang="pt-BR"/>
              <a:t>Potencial de ação</a:t>
            </a:r>
          </a:p>
          <a:p>
            <a:pPr eaLnBrk="1" hangingPunct="1">
              <a:buFontTx/>
              <a:buAutoNum type="alphaLcParenR"/>
            </a:pPr>
            <a:r>
              <a:rPr lang="pt-BR" altLang="pt-BR"/>
              <a:t>Potencial de repouso</a:t>
            </a:r>
          </a:p>
          <a:p>
            <a:pPr eaLnBrk="1" hangingPunct="1">
              <a:buFontTx/>
              <a:buAutoNum type="alphaLcParenR"/>
            </a:pPr>
            <a:r>
              <a:rPr lang="pt-BR" altLang="pt-BR"/>
              <a:t>Sinapse nervosa</a:t>
            </a:r>
          </a:p>
          <a:p>
            <a:pPr eaLnBrk="1" hangingPunct="1">
              <a:buFontTx/>
              <a:buAutoNum type="alphaLcParenR"/>
            </a:pPr>
            <a:endParaRPr lang="pt-BR" altLang="pt-BR"/>
          </a:p>
          <a:p>
            <a:pPr eaLnBrk="1" hangingPunct="1"/>
            <a:r>
              <a:rPr lang="pt-BR" altLang="pt-BR"/>
              <a:t>3)  Como é chamada a propagação de uma alteração de cargas elétricas ao longo da membrana plasmática de um neurônio?</a:t>
            </a:r>
          </a:p>
          <a:p>
            <a:pPr eaLnBrk="1" hangingPunct="1">
              <a:buFontTx/>
              <a:buAutoNum type="arabicParenR"/>
            </a:pPr>
            <a:endParaRPr lang="pt-BR" altLang="pt-BR" sz="800"/>
          </a:p>
          <a:p>
            <a:pPr eaLnBrk="1" hangingPunct="1">
              <a:buFontTx/>
              <a:buAutoNum type="arabicParenR"/>
            </a:pPr>
            <a:endParaRPr lang="pt-BR" altLang="pt-BR"/>
          </a:p>
          <a:p>
            <a:pPr eaLnBrk="1" hangingPunct="1">
              <a:buFontTx/>
              <a:buAutoNum type="arabicParenR" startAt="4"/>
            </a:pPr>
            <a:r>
              <a:rPr lang="pt-BR" altLang="pt-BR"/>
              <a:t>Como se denomina a situação em que há diferença de cargas elétricas entre as superfícies interna e externa da membrana plasmática de um neurônio que não está sendo estimulado?</a:t>
            </a:r>
          </a:p>
          <a:p>
            <a:pPr eaLnBrk="1" hangingPunct="1">
              <a:buFontTx/>
              <a:buAutoNum type="arabicParenR" startAt="4"/>
            </a:pPr>
            <a:endParaRPr lang="pt-BR" altLang="pt-BR" sz="800"/>
          </a:p>
          <a:p>
            <a:pPr eaLnBrk="1" hangingPunct="1">
              <a:buFontTx/>
              <a:buAutoNum type="arabicParenR" startAt="4"/>
            </a:pPr>
            <a:endParaRPr lang="pt-BR" altLang="pt-BR"/>
          </a:p>
          <a:p>
            <a:pPr eaLnBrk="1" hangingPunct="1">
              <a:buFontTx/>
              <a:buAutoNum type="arabicParenR" startAt="4"/>
            </a:pPr>
            <a:r>
              <a:rPr lang="pt-BR" altLang="pt-BR"/>
              <a:t>Qual é o nome de uma substância liberada pela extremidade de um axônio e que pode estimular uma célula nervosa ou uma célula muscular?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6738938" y="3857625"/>
            <a:ext cx="335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Impulso nervoso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4738688" y="5072064"/>
            <a:ext cx="3357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Potencial de repouso</a:t>
            </a: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4881563" y="6286500"/>
            <a:ext cx="335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Neurotransmissor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40CA4BA-5A55-43BC-9D7F-A0E5FD5887A0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8607C91-C737-4201-A028-C98FDB081441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3"/>
            <a:ext cx="89296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b="1" dirty="0">
              <a:latin typeface="+mn-lt"/>
              <a:cs typeface="Tahoma" pitchFamily="34" charset="0"/>
            </a:endParaRPr>
          </a:p>
        </p:txBody>
      </p:sp>
      <p:sp>
        <p:nvSpPr>
          <p:cNvPr id="32773" name="CaixaDeTexto 7"/>
          <p:cNvSpPr txBox="1">
            <a:spLocks noChangeArrowheads="1"/>
          </p:cNvSpPr>
          <p:nvPr/>
        </p:nvSpPr>
        <p:spPr bwMode="auto">
          <a:xfrm>
            <a:off x="7667626" y="3714750"/>
            <a:ext cx="16430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738314" y="1214438"/>
            <a:ext cx="8643937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 b="1" dirty="0">
                <a:latin typeface="Arial" charset="0"/>
              </a:rPr>
              <a:t>	</a:t>
            </a:r>
            <a:r>
              <a:rPr lang="pt-BR" sz="2000" b="1" dirty="0">
                <a:latin typeface="+mn-lt"/>
              </a:rPr>
              <a:t>2) (PISM-UFJF/2002)</a:t>
            </a:r>
            <a:r>
              <a:rPr lang="pt-BR" sz="2000" dirty="0">
                <a:latin typeface="+mn-lt"/>
              </a:rPr>
              <a:t> O processo elétrico que ocorre na transmissão do impulso nervoso:</a:t>
            </a:r>
          </a:p>
          <a:p>
            <a:pPr marL="342900" indent="-342900">
              <a:defRPr/>
            </a:pPr>
            <a:endParaRPr lang="pt-BR" sz="2000" dirty="0">
              <a:latin typeface="+mn-lt"/>
            </a:endParaRPr>
          </a:p>
          <a:p>
            <a:pPr marL="342900" indent="-342900">
              <a:defRPr/>
            </a:pPr>
            <a:r>
              <a:rPr lang="pt-BR" sz="2000" dirty="0">
                <a:latin typeface="+mn-lt"/>
              </a:rPr>
              <a:t>	 a) depende da despolarização da membrana plasmática e termina com a liberação do neurotransmissor na corrente sangüínea.</a:t>
            </a:r>
            <a:br>
              <a:rPr lang="pt-BR" sz="2000" dirty="0">
                <a:latin typeface="+mn-lt"/>
              </a:rPr>
            </a:br>
            <a:r>
              <a:rPr lang="pt-BR" sz="2000" dirty="0">
                <a:latin typeface="+mn-lt"/>
              </a:rPr>
              <a:t>b) depende do disparo de potenciais de ação e termina com a liberação de neurotransmissores pelos dendritos.</a:t>
            </a:r>
            <a:br>
              <a:rPr lang="pt-BR" sz="2000" dirty="0">
                <a:latin typeface="+mn-lt"/>
              </a:rPr>
            </a:br>
            <a:r>
              <a:rPr lang="pt-BR" sz="2000" dirty="0">
                <a:latin typeface="+mn-lt"/>
              </a:rPr>
              <a:t>c) ocorre sempre no sentido dendrito para o terminal </a:t>
            </a:r>
            <a:r>
              <a:rPr lang="pt-BR" sz="2000" dirty="0" err="1">
                <a:latin typeface="+mn-lt"/>
              </a:rPr>
              <a:t>axônico</a:t>
            </a:r>
            <a:r>
              <a:rPr lang="pt-BR" sz="2000" dirty="0">
                <a:latin typeface="+mn-lt"/>
              </a:rPr>
              <a:t> e depende do</a:t>
            </a:r>
            <a:br>
              <a:rPr lang="pt-BR" sz="2000" dirty="0">
                <a:latin typeface="+mn-lt"/>
              </a:rPr>
            </a:br>
            <a:r>
              <a:rPr lang="pt-BR" sz="2000" dirty="0">
                <a:latin typeface="+mn-lt"/>
              </a:rPr>
              <a:t>transporte de íons através da membrana plasmática.</a:t>
            </a:r>
            <a:br>
              <a:rPr lang="pt-BR" sz="2000" dirty="0">
                <a:latin typeface="+mn-lt"/>
              </a:rPr>
            </a:br>
            <a:r>
              <a:rPr lang="pt-BR" sz="2000" dirty="0">
                <a:latin typeface="+mn-lt"/>
              </a:rPr>
              <a:t>d) envolve a participação de diferentes tipos de </a:t>
            </a:r>
            <a:r>
              <a:rPr lang="pt-BR" sz="2000" dirty="0" err="1">
                <a:latin typeface="+mn-lt"/>
              </a:rPr>
              <a:t>permeases</a:t>
            </a:r>
            <a:r>
              <a:rPr lang="pt-BR" sz="2000" dirty="0">
                <a:latin typeface="+mn-lt"/>
              </a:rPr>
              <a:t> e depende principalmente da interação entre moléculas de </a:t>
            </a:r>
            <a:r>
              <a:rPr lang="pt-BR" sz="2000" dirty="0" err="1">
                <a:latin typeface="+mn-lt"/>
              </a:rPr>
              <a:t>actina</a:t>
            </a:r>
            <a:r>
              <a:rPr lang="pt-BR" sz="2000" dirty="0">
                <a:latin typeface="+mn-lt"/>
              </a:rPr>
              <a:t> e miosina.</a:t>
            </a:r>
            <a:br>
              <a:rPr lang="pt-BR" sz="2000" dirty="0">
                <a:latin typeface="+mn-lt"/>
              </a:rPr>
            </a:br>
            <a:r>
              <a:rPr lang="pt-BR" sz="2000" dirty="0">
                <a:latin typeface="+mn-lt"/>
              </a:rPr>
              <a:t>e) é lento e termina com a liberação do neurotransmissor no citoplasma da célula adjacente. </a:t>
            </a:r>
            <a:br>
              <a:rPr lang="pt-BR" sz="2000" dirty="0">
                <a:latin typeface="+mn-lt"/>
              </a:rPr>
            </a:br>
            <a:endParaRPr lang="pt-BR" sz="2000" dirty="0">
              <a:latin typeface="+mn-lt"/>
            </a:endParaRP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4738689" y="5286375"/>
            <a:ext cx="292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>
                <a:solidFill>
                  <a:srgbClr val="FF0000"/>
                </a:solidFill>
              </a:rPr>
              <a:t>Resposta: C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9E1DAF5-8A15-459C-AE1F-D7E09ED47217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BA8E1E8-1286-4BF5-A3A9-D44DDCC4B766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3"/>
            <a:ext cx="89296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b="1" dirty="0">
              <a:latin typeface="+mn-lt"/>
              <a:cs typeface="Tahoma" pitchFamily="34" charset="0"/>
            </a:endParaRPr>
          </a:p>
        </p:txBody>
      </p:sp>
      <p:sp>
        <p:nvSpPr>
          <p:cNvPr id="33797" name="CaixaDeTexto 7"/>
          <p:cNvSpPr txBox="1">
            <a:spLocks noChangeArrowheads="1"/>
          </p:cNvSpPr>
          <p:nvPr/>
        </p:nvSpPr>
        <p:spPr bwMode="auto">
          <a:xfrm>
            <a:off x="7667626" y="3714750"/>
            <a:ext cx="16430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738314" y="1214439"/>
            <a:ext cx="8643937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b="1" dirty="0">
                <a:latin typeface="+mn-lt"/>
              </a:rPr>
              <a:t> 3) Sabemos que a fibra nervosa é formada pelo axônio e dobras envoltórias de diferentes células no SNC e no SNP, que são, respectivamente:</a:t>
            </a:r>
          </a:p>
          <a:p>
            <a:pPr>
              <a:defRPr/>
            </a:pPr>
            <a:endParaRPr lang="pt-BR" sz="2000" dirty="0">
              <a:latin typeface="+mn-lt"/>
            </a:endParaRPr>
          </a:p>
          <a:p>
            <a:pPr lvl="1">
              <a:defRPr/>
            </a:pPr>
            <a:r>
              <a:rPr lang="pt-BR" sz="2000" dirty="0">
                <a:latin typeface="+mn-lt"/>
              </a:rPr>
              <a:t>a) </a:t>
            </a:r>
            <a:r>
              <a:rPr lang="pt-BR" sz="2000" dirty="0" err="1">
                <a:latin typeface="+mn-lt"/>
              </a:rPr>
              <a:t>oligodendrócitos</a:t>
            </a:r>
            <a:r>
              <a:rPr lang="pt-BR" sz="2000" dirty="0">
                <a:latin typeface="+mn-lt"/>
              </a:rPr>
              <a:t> e </a:t>
            </a:r>
            <a:r>
              <a:rPr lang="pt-BR" sz="2000" dirty="0" err="1">
                <a:latin typeface="+mn-lt"/>
              </a:rPr>
              <a:t>astrócitos</a:t>
            </a:r>
            <a:r>
              <a:rPr lang="pt-BR" sz="2000" dirty="0">
                <a:latin typeface="+mn-lt"/>
              </a:rPr>
              <a:t> fibrosos.</a:t>
            </a:r>
          </a:p>
          <a:p>
            <a:pPr lvl="1">
              <a:defRPr/>
            </a:pPr>
            <a:r>
              <a:rPr lang="pt-BR" sz="2000" dirty="0">
                <a:latin typeface="+mn-lt"/>
              </a:rPr>
              <a:t>b) </a:t>
            </a:r>
            <a:r>
              <a:rPr lang="pt-BR" sz="2000" dirty="0" err="1">
                <a:latin typeface="+mn-lt"/>
              </a:rPr>
              <a:t>oligodendrócitos</a:t>
            </a:r>
            <a:r>
              <a:rPr lang="pt-BR" sz="2000" dirty="0">
                <a:latin typeface="+mn-lt"/>
              </a:rPr>
              <a:t> e Células de </a:t>
            </a:r>
            <a:r>
              <a:rPr lang="pt-BR" sz="2000" dirty="0" err="1">
                <a:latin typeface="+mn-lt"/>
              </a:rPr>
              <a:t>Schwann</a:t>
            </a:r>
            <a:r>
              <a:rPr lang="pt-BR" sz="2000" dirty="0">
                <a:latin typeface="+mn-lt"/>
              </a:rPr>
              <a:t>.</a:t>
            </a:r>
          </a:p>
          <a:p>
            <a:pPr lvl="1">
              <a:defRPr/>
            </a:pPr>
            <a:r>
              <a:rPr lang="pt-BR" sz="2000" dirty="0">
                <a:latin typeface="+mn-lt"/>
              </a:rPr>
              <a:t>c) </a:t>
            </a:r>
            <a:r>
              <a:rPr lang="pt-BR" sz="2000" dirty="0" err="1">
                <a:latin typeface="+mn-lt"/>
              </a:rPr>
              <a:t>astrócito</a:t>
            </a:r>
            <a:r>
              <a:rPr lang="pt-BR" sz="2000" dirty="0">
                <a:latin typeface="+mn-lt"/>
              </a:rPr>
              <a:t> protoplasmáticos e </a:t>
            </a:r>
            <a:r>
              <a:rPr lang="pt-BR" sz="2000" dirty="0" err="1">
                <a:latin typeface="+mn-lt"/>
              </a:rPr>
              <a:t>micróglia</a:t>
            </a:r>
            <a:r>
              <a:rPr lang="pt-BR" sz="2000" dirty="0">
                <a:latin typeface="+mn-lt"/>
              </a:rPr>
              <a:t>.</a:t>
            </a:r>
          </a:p>
          <a:p>
            <a:pPr lvl="1">
              <a:defRPr/>
            </a:pPr>
            <a:r>
              <a:rPr lang="pt-BR" sz="2000" dirty="0">
                <a:latin typeface="+mn-lt"/>
              </a:rPr>
              <a:t>d) </a:t>
            </a:r>
            <a:r>
              <a:rPr lang="pt-BR" sz="2000" dirty="0" err="1">
                <a:latin typeface="+mn-lt"/>
              </a:rPr>
              <a:t>astrócitos</a:t>
            </a:r>
            <a:r>
              <a:rPr lang="pt-BR" sz="2000" dirty="0">
                <a:latin typeface="+mn-lt"/>
              </a:rPr>
              <a:t> protoplasmáticos e </a:t>
            </a:r>
            <a:r>
              <a:rPr lang="pt-BR" sz="2000" dirty="0" err="1">
                <a:latin typeface="+mn-lt"/>
              </a:rPr>
              <a:t>astrócitos</a:t>
            </a:r>
            <a:r>
              <a:rPr lang="pt-BR" sz="2000" dirty="0">
                <a:latin typeface="+mn-lt"/>
              </a:rPr>
              <a:t> fibrosos.</a:t>
            </a:r>
          </a:p>
          <a:p>
            <a:pPr lvl="1">
              <a:defRPr/>
            </a:pPr>
            <a:r>
              <a:rPr lang="pt-BR" sz="2000" dirty="0">
                <a:latin typeface="+mn-lt"/>
              </a:rPr>
              <a:t>e) Células de </a:t>
            </a:r>
            <a:r>
              <a:rPr lang="pt-BR" sz="2000" dirty="0" err="1">
                <a:latin typeface="+mn-lt"/>
              </a:rPr>
              <a:t>Schwann</a:t>
            </a:r>
            <a:r>
              <a:rPr lang="pt-BR" sz="2000" dirty="0">
                <a:latin typeface="+mn-lt"/>
              </a:rPr>
              <a:t> e </a:t>
            </a:r>
            <a:r>
              <a:rPr lang="pt-BR" sz="2000" dirty="0" err="1">
                <a:latin typeface="+mn-lt"/>
              </a:rPr>
              <a:t>micróglia</a:t>
            </a:r>
            <a:r>
              <a:rPr lang="pt-BR" sz="2000" dirty="0">
                <a:latin typeface="+mn-lt"/>
              </a:rPr>
              <a:t>. </a:t>
            </a:r>
          </a:p>
          <a:p>
            <a:pPr marL="342900" indent="-342900">
              <a:defRPr/>
            </a:pPr>
            <a:br>
              <a:rPr lang="pt-BR" dirty="0">
                <a:latin typeface="Arial" charset="0"/>
              </a:rPr>
            </a:br>
            <a:endParaRPr lang="pt-BR" dirty="0">
              <a:latin typeface="Arial" charset="0"/>
            </a:endParaRP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4024314" y="4071939"/>
            <a:ext cx="2928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>
                <a:solidFill>
                  <a:srgbClr val="FF0000"/>
                </a:solidFill>
              </a:rPr>
              <a:t>Resposta: B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EAC4969-D235-4947-8B47-99719E278F9C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590E085-203E-491F-AFC1-6B78D45108A9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3"/>
            <a:ext cx="89296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b="1" dirty="0">
              <a:latin typeface="+mn-lt"/>
              <a:cs typeface="Tahoma" pitchFamily="34" charset="0"/>
            </a:endParaRPr>
          </a:p>
        </p:txBody>
      </p:sp>
      <p:sp>
        <p:nvSpPr>
          <p:cNvPr id="34821" name="CaixaDeTexto 7"/>
          <p:cNvSpPr txBox="1">
            <a:spLocks noChangeArrowheads="1"/>
          </p:cNvSpPr>
          <p:nvPr/>
        </p:nvSpPr>
        <p:spPr bwMode="auto">
          <a:xfrm>
            <a:off x="7667626" y="3714750"/>
            <a:ext cx="16430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738314" y="1214438"/>
            <a:ext cx="8643937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b="1" dirty="0">
                <a:latin typeface="+mn-lt"/>
              </a:rPr>
              <a:t>4) (UFMG) As células nervosas são capazes, exceto de: </a:t>
            </a:r>
          </a:p>
          <a:p>
            <a:pPr>
              <a:defRPr/>
            </a:pPr>
            <a:endParaRPr lang="pt-BR" sz="2000" dirty="0">
              <a:latin typeface="+mn-lt"/>
            </a:endParaRPr>
          </a:p>
          <a:p>
            <a:pPr marL="914400" lvl="1" indent="-457200">
              <a:buFontTx/>
              <a:buAutoNum type="alphaLcParenR"/>
              <a:defRPr/>
            </a:pPr>
            <a:r>
              <a:rPr lang="pt-BR" sz="2000" dirty="0">
                <a:latin typeface="+mn-lt"/>
              </a:rPr>
              <a:t>Conduzir impulsos até os efetores.</a:t>
            </a:r>
          </a:p>
          <a:p>
            <a:pPr marL="914400" lvl="1" indent="-457200">
              <a:buFontTx/>
              <a:buAutoNum type="alphaLcParenR"/>
              <a:defRPr/>
            </a:pPr>
            <a:r>
              <a:rPr lang="pt-BR" sz="2000" dirty="0">
                <a:latin typeface="+mn-lt"/>
              </a:rPr>
              <a:t>Perceber os mais diversos estímulos.</a:t>
            </a:r>
          </a:p>
          <a:p>
            <a:pPr marL="914400" lvl="1" indent="-457200">
              <a:buFontTx/>
              <a:buAutoNum type="alphaLcParenR"/>
              <a:defRPr/>
            </a:pPr>
            <a:r>
              <a:rPr lang="pt-BR" sz="2000" dirty="0">
                <a:latin typeface="+mn-lt"/>
              </a:rPr>
              <a:t>Receber as mensagens percebidas ao nível dos receptores.</a:t>
            </a:r>
          </a:p>
          <a:p>
            <a:pPr marL="914400" lvl="1" indent="-457200">
              <a:buFontTx/>
              <a:buAutoNum type="alphaLcParenR"/>
              <a:defRPr/>
            </a:pPr>
            <a:r>
              <a:rPr lang="pt-BR" sz="2000" dirty="0">
                <a:latin typeface="+mn-lt"/>
              </a:rPr>
              <a:t>Regenerar-se quando qualquer de suas partes for lesada.</a:t>
            </a:r>
          </a:p>
          <a:p>
            <a:pPr marL="914400" lvl="1" indent="-457200">
              <a:buFontTx/>
              <a:buAutoNum type="alphaLcParenR"/>
              <a:defRPr/>
            </a:pPr>
            <a:r>
              <a:rPr lang="pt-BR" sz="2000" dirty="0">
                <a:latin typeface="+mn-lt"/>
              </a:rPr>
              <a:t>Transmitir a informação de uma célula a outra. </a:t>
            </a:r>
          </a:p>
          <a:p>
            <a:pPr marL="342900" indent="-342900">
              <a:defRPr/>
            </a:pPr>
            <a:br>
              <a:rPr lang="pt-BR" dirty="0">
                <a:latin typeface="Arial" charset="0"/>
              </a:rPr>
            </a:br>
            <a:endParaRPr lang="pt-BR" dirty="0">
              <a:latin typeface="Arial" charset="0"/>
            </a:endParaRP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4024314" y="4071939"/>
            <a:ext cx="2928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>
                <a:solidFill>
                  <a:srgbClr val="FF0000"/>
                </a:solidFill>
              </a:rPr>
              <a:t>Resposta: D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BD758F3-AC45-43BA-9F8D-C9FCAAE6C0A5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2201B88-906C-462F-A299-611AF0DA026E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3"/>
            <a:ext cx="89296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b="1" dirty="0">
              <a:latin typeface="+mn-lt"/>
              <a:cs typeface="Tahoma" pitchFamily="34" charset="0"/>
            </a:endParaRPr>
          </a:p>
        </p:txBody>
      </p:sp>
      <p:sp>
        <p:nvSpPr>
          <p:cNvPr id="35845" name="CaixaDeTexto 7"/>
          <p:cNvSpPr txBox="1">
            <a:spLocks noChangeArrowheads="1"/>
          </p:cNvSpPr>
          <p:nvPr/>
        </p:nvSpPr>
        <p:spPr bwMode="auto">
          <a:xfrm>
            <a:off x="7667626" y="3714750"/>
            <a:ext cx="16430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4524375" y="6000750"/>
            <a:ext cx="292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>
                <a:solidFill>
                  <a:srgbClr val="FF0000"/>
                </a:solidFill>
              </a:rPr>
              <a:t>Resposta: V,V,V,V</a:t>
            </a:r>
          </a:p>
        </p:txBody>
      </p:sp>
      <p:pic>
        <p:nvPicPr>
          <p:cNvPr id="35847" name="Imagem 9" descr="ex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57314"/>
            <a:ext cx="9144000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CaixaDeTexto 10"/>
          <p:cNvSpPr txBox="1">
            <a:spLocks noChangeArrowheads="1"/>
          </p:cNvSpPr>
          <p:nvPr/>
        </p:nvSpPr>
        <p:spPr bwMode="auto">
          <a:xfrm>
            <a:off x="1524001" y="1000125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5)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311A335-796B-4F20-B4C3-E11ADDBCA6F9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2BB8C45-BCE2-412A-941F-3A44CE84425C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3"/>
            <a:ext cx="89296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b="1" dirty="0">
              <a:latin typeface="+mn-lt"/>
              <a:cs typeface="Tahoma" pitchFamily="34" charset="0"/>
            </a:endParaRPr>
          </a:p>
        </p:txBody>
      </p:sp>
      <p:sp>
        <p:nvSpPr>
          <p:cNvPr id="36869" name="CaixaDeTexto 7"/>
          <p:cNvSpPr txBox="1">
            <a:spLocks noChangeArrowheads="1"/>
          </p:cNvSpPr>
          <p:nvPr/>
        </p:nvSpPr>
        <p:spPr bwMode="auto">
          <a:xfrm>
            <a:off x="7667626" y="3714750"/>
            <a:ext cx="16430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6870" name="Imagem 10" descr="ex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28750"/>
            <a:ext cx="91440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CaixaDeTexto 11"/>
          <p:cNvSpPr txBox="1">
            <a:spLocks noChangeArrowheads="1"/>
          </p:cNvSpPr>
          <p:nvPr/>
        </p:nvSpPr>
        <p:spPr bwMode="auto">
          <a:xfrm>
            <a:off x="1524000" y="1357314"/>
            <a:ext cx="1500188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2" name="CaixaDeTexto 13"/>
          <p:cNvSpPr txBox="1">
            <a:spLocks noChangeArrowheads="1"/>
          </p:cNvSpPr>
          <p:nvPr/>
        </p:nvSpPr>
        <p:spPr bwMode="auto">
          <a:xfrm>
            <a:off x="1524001" y="1000125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6)</a:t>
            </a:r>
          </a:p>
        </p:txBody>
      </p:sp>
      <p:sp>
        <p:nvSpPr>
          <p:cNvPr id="36873" name="CaixaDeTexto 14"/>
          <p:cNvSpPr txBox="1">
            <a:spLocks noChangeArrowheads="1"/>
          </p:cNvSpPr>
          <p:nvPr/>
        </p:nvSpPr>
        <p:spPr bwMode="auto">
          <a:xfrm>
            <a:off x="1809750" y="4786313"/>
            <a:ext cx="8572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1) </a:t>
            </a:r>
          </a:p>
          <a:p>
            <a:pPr eaLnBrk="1" hangingPunct="1"/>
            <a:r>
              <a:rPr lang="pt-BR" altLang="pt-BR"/>
              <a:t>2)</a:t>
            </a:r>
          </a:p>
          <a:p>
            <a:pPr eaLnBrk="1" hangingPunct="1"/>
            <a:r>
              <a:rPr lang="pt-BR" altLang="pt-BR"/>
              <a:t>3)</a:t>
            </a:r>
          </a:p>
          <a:p>
            <a:pPr eaLnBrk="1" hangingPunct="1"/>
            <a:r>
              <a:rPr lang="pt-BR" altLang="pt-BR"/>
              <a:t>4)</a:t>
            </a: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2238375" y="4786313"/>
            <a:ext cx="4929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Dendritos</a:t>
            </a:r>
          </a:p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Corpo celular</a:t>
            </a:r>
          </a:p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Axônio (bainha de mielina)</a:t>
            </a:r>
          </a:p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Região terminal do axônio (botões sinápticos)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718002A-F120-4230-8487-51F730FC2D79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7227CAC-8665-44B4-96C9-AC0DB96FA6FD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3"/>
            <a:ext cx="89296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b="1" dirty="0">
              <a:latin typeface="+mn-lt"/>
              <a:cs typeface="Tahoma" pitchFamily="34" charset="0"/>
            </a:endParaRPr>
          </a:p>
        </p:txBody>
      </p:sp>
      <p:sp>
        <p:nvSpPr>
          <p:cNvPr id="37893" name="CaixaDeTexto 7"/>
          <p:cNvSpPr txBox="1">
            <a:spLocks noChangeArrowheads="1"/>
          </p:cNvSpPr>
          <p:nvPr/>
        </p:nvSpPr>
        <p:spPr bwMode="auto">
          <a:xfrm>
            <a:off x="7667626" y="3714750"/>
            <a:ext cx="16430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4" name="CaixaDeTexto 13"/>
          <p:cNvSpPr txBox="1">
            <a:spLocks noChangeArrowheads="1"/>
          </p:cNvSpPr>
          <p:nvPr/>
        </p:nvSpPr>
        <p:spPr bwMode="auto">
          <a:xfrm>
            <a:off x="1524001" y="1000125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7)</a:t>
            </a: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3381375" y="3929064"/>
            <a:ext cx="4929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>
                <a:solidFill>
                  <a:srgbClr val="FF0000"/>
                </a:solidFill>
              </a:rPr>
              <a:t>Resposta: 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809751" y="1428751"/>
            <a:ext cx="8501063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latin typeface="+mn-lt"/>
              </a:rPr>
              <a:t>A velocidade de condução do impulso nervoso de um axônio está relacionado com:</a:t>
            </a:r>
          </a:p>
          <a:p>
            <a:pPr>
              <a:defRPr/>
            </a:pPr>
            <a:endParaRPr lang="pt-BR" sz="2000" dirty="0">
              <a:latin typeface="+mn-lt"/>
            </a:endParaRPr>
          </a:p>
          <a:p>
            <a:pPr marL="342900" indent="-342900">
              <a:buFontTx/>
              <a:buAutoNum type="alphaLcParenR"/>
              <a:defRPr/>
            </a:pPr>
            <a:r>
              <a:rPr lang="pt-BR" sz="2000" dirty="0">
                <a:latin typeface="+mn-lt"/>
              </a:rPr>
              <a:t>Presença de bainha de mielina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pt-BR" sz="2000" dirty="0">
                <a:latin typeface="+mn-lt"/>
              </a:rPr>
              <a:t>A intensidade do estímulo aplicado ao neurônio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pt-BR" sz="2000" dirty="0">
                <a:latin typeface="+mn-lt"/>
              </a:rPr>
              <a:t>Número de ramificações </a:t>
            </a:r>
            <a:r>
              <a:rPr lang="pt-BR" sz="2000" dirty="0" err="1">
                <a:latin typeface="+mn-lt"/>
              </a:rPr>
              <a:t>dendríticas</a:t>
            </a:r>
            <a:endParaRPr lang="pt-BR" sz="2000" dirty="0">
              <a:latin typeface="+mn-lt"/>
            </a:endParaRPr>
          </a:p>
          <a:p>
            <a:pPr marL="342900" indent="-342900">
              <a:buFontTx/>
              <a:buAutoNum type="alphaLcParenR"/>
              <a:defRPr/>
            </a:pPr>
            <a:r>
              <a:rPr lang="pt-BR" sz="2000" dirty="0">
                <a:latin typeface="+mn-lt"/>
              </a:rPr>
              <a:t>Número de estímulos aplicados ao neurônio.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433BE0A-3B70-445B-ABD2-1ACA1A8C26F4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57FEEDE-6952-491C-A6B3-57D001E4E907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3"/>
            <a:ext cx="89296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b="1" dirty="0">
              <a:latin typeface="+mn-lt"/>
              <a:cs typeface="Tahoma" pitchFamily="34" charset="0"/>
            </a:endParaRPr>
          </a:p>
        </p:txBody>
      </p:sp>
      <p:sp>
        <p:nvSpPr>
          <p:cNvPr id="38917" name="CaixaDeTexto 7"/>
          <p:cNvSpPr txBox="1">
            <a:spLocks noChangeArrowheads="1"/>
          </p:cNvSpPr>
          <p:nvPr/>
        </p:nvSpPr>
        <p:spPr bwMode="auto">
          <a:xfrm>
            <a:off x="7667626" y="3714750"/>
            <a:ext cx="16430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18" name="CaixaDeTexto 13"/>
          <p:cNvSpPr txBox="1">
            <a:spLocks noChangeArrowheads="1"/>
          </p:cNvSpPr>
          <p:nvPr/>
        </p:nvSpPr>
        <p:spPr bwMode="auto">
          <a:xfrm>
            <a:off x="1524001" y="1000125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8)</a:t>
            </a: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3381375" y="4572000"/>
            <a:ext cx="4929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>
                <a:solidFill>
                  <a:srgbClr val="FF0000"/>
                </a:solidFill>
              </a:rPr>
              <a:t>Resposta: b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952626" y="1214439"/>
            <a:ext cx="8501063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latin typeface="+mn-lt"/>
              </a:rPr>
              <a:t>Na sinapse, a propagação do impulso nervoso de um neurônio para outro é feita através:</a:t>
            </a:r>
          </a:p>
          <a:p>
            <a:pPr>
              <a:defRPr/>
            </a:pPr>
            <a:endParaRPr lang="pt-BR" sz="2000" dirty="0">
              <a:latin typeface="+mn-lt"/>
            </a:endParaRPr>
          </a:p>
          <a:p>
            <a:pPr marL="342900" indent="-342900">
              <a:buFontTx/>
              <a:buAutoNum type="alphaLcParenR"/>
              <a:defRPr/>
            </a:pPr>
            <a:r>
              <a:rPr lang="pt-BR" sz="2000" dirty="0">
                <a:latin typeface="+mn-lt"/>
              </a:rPr>
              <a:t>Da inversão de polaridade da membrana plasmática dos neurônios pelas concentrações de Na+ e K+.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pt-BR" sz="2000" dirty="0">
                <a:latin typeface="+mn-lt"/>
              </a:rPr>
              <a:t>De mediadores químicos, como a acetilcolina e adrenalina.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pt-BR" sz="2000" dirty="0">
                <a:latin typeface="+mn-lt"/>
              </a:rPr>
              <a:t>Da pronta intervenção de fibras musculares estriadas que se contraem, permitindo a propagação.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pt-BR" sz="2000" dirty="0">
                <a:latin typeface="+mn-lt"/>
              </a:rPr>
              <a:t>Do contato estrutural direto e permanente entre axônios e dendritos de neurônios sensitivos.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3E784DE-2704-4ECF-84EC-367CEF95D429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521AFC-41B2-4F7A-958D-D5CD5E83AF5E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3"/>
            <a:ext cx="89296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b="1" dirty="0">
              <a:latin typeface="+mn-lt"/>
              <a:cs typeface="Tahoma" pitchFamily="34" charset="0"/>
            </a:endParaRPr>
          </a:p>
        </p:txBody>
      </p:sp>
      <p:sp>
        <p:nvSpPr>
          <p:cNvPr id="39941" name="CaixaDeTexto 7"/>
          <p:cNvSpPr txBox="1">
            <a:spLocks noChangeArrowheads="1"/>
          </p:cNvSpPr>
          <p:nvPr/>
        </p:nvSpPr>
        <p:spPr bwMode="auto">
          <a:xfrm>
            <a:off x="7667626" y="3714750"/>
            <a:ext cx="16430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9942" name="CaixaDeTexto 13"/>
          <p:cNvSpPr txBox="1">
            <a:spLocks noChangeArrowheads="1"/>
          </p:cNvSpPr>
          <p:nvPr/>
        </p:nvSpPr>
        <p:spPr bwMode="auto">
          <a:xfrm>
            <a:off x="1524001" y="1000125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9)</a:t>
            </a: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3452814" y="3929064"/>
            <a:ext cx="4929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>
                <a:solidFill>
                  <a:srgbClr val="FF0000"/>
                </a:solidFill>
              </a:rPr>
              <a:t>Resposta: d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952626" y="1214439"/>
            <a:ext cx="8501063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latin typeface="+mn-lt"/>
              </a:rPr>
              <a:t>Certos venenos, como o curare, agem nas transmissões sinápticas. Usado pelos índios, o curare bloqueia as sinapses neuromusculares o que:</a:t>
            </a:r>
          </a:p>
          <a:p>
            <a:pPr>
              <a:defRPr/>
            </a:pPr>
            <a:endParaRPr lang="pt-BR" sz="2000" dirty="0">
              <a:latin typeface="+mn-lt"/>
            </a:endParaRPr>
          </a:p>
          <a:p>
            <a:pPr marL="342900" indent="-342900">
              <a:buFontTx/>
              <a:buAutoNum type="alphaLcParenR"/>
              <a:defRPr/>
            </a:pPr>
            <a:r>
              <a:rPr lang="pt-BR" sz="2000" dirty="0">
                <a:latin typeface="+mn-lt"/>
              </a:rPr>
              <a:t>Ocasiona convulsões violentas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pt-BR" sz="2000" dirty="0">
                <a:latin typeface="+mn-lt"/>
              </a:rPr>
              <a:t>Acelera os movimentos respiratórios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pt-BR" sz="2000" dirty="0">
                <a:latin typeface="+mn-lt"/>
              </a:rPr>
              <a:t>Desestimula a liberação hormonal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pt-BR" sz="2000" dirty="0">
                <a:latin typeface="+mn-lt"/>
              </a:rPr>
              <a:t>Impede a contração muscular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pt-BR" sz="2000" dirty="0">
                <a:latin typeface="+mn-lt"/>
              </a:rPr>
              <a:t>Destrói a bainha de mielina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E8994ED-D880-4BB8-B750-7F1FDBF8E2E2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4E0486C-622E-4EB7-AD94-6B393E6FC8C1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1" y="1071563"/>
            <a:ext cx="871537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I)  Neurônios</a:t>
            </a: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Tahoma" pitchFamily="34" charset="0"/>
              </a:rPr>
              <a:t>	</a:t>
            </a: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5125" name="Imagem 9" descr="neuroni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28751"/>
            <a:ext cx="464343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CaixaDeTexto 10"/>
          <p:cNvSpPr txBox="1">
            <a:spLocks noChangeArrowheads="1"/>
          </p:cNvSpPr>
          <p:nvPr/>
        </p:nvSpPr>
        <p:spPr bwMode="auto">
          <a:xfrm>
            <a:off x="4881563" y="1143001"/>
            <a:ext cx="5643562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 indent="-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400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400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400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400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latin typeface="Calibri" panose="020F0502020204030204" pitchFamily="34" charset="0"/>
              </a:rPr>
              <a:t>Fibras nervosas</a:t>
            </a:r>
          </a:p>
          <a:p>
            <a:pPr algn="ctr" eaLnBrk="1" hangingPunct="1"/>
            <a:endParaRPr lang="pt-BR" altLang="pt-BR">
              <a:latin typeface="Calibri" panose="020F0502020204030204" pitchFamily="34" charset="0"/>
            </a:endParaRPr>
          </a:p>
          <a:p>
            <a:pPr algn="ctr" eaLnBrk="1" hangingPunct="1"/>
            <a:r>
              <a:rPr lang="pt-BR" altLang="pt-BR">
                <a:latin typeface="Calibri" panose="020F0502020204030204" pitchFamily="34" charset="0"/>
              </a:rPr>
              <a:t>São representadas pelos prolongamentos do neurônio:</a:t>
            </a:r>
          </a:p>
          <a:p>
            <a:pPr lvl="4" eaLnBrk="1" hangingPunct="1">
              <a:buFontTx/>
              <a:buAutoNum type="romanUcParenR"/>
            </a:pPr>
            <a:endParaRPr lang="pt-BR" altLang="pt-BR" sz="800">
              <a:latin typeface="Calibri" panose="020F0502020204030204" pitchFamily="34" charset="0"/>
            </a:endParaRPr>
          </a:p>
          <a:p>
            <a:pPr lvl="1" eaLnBrk="1" hangingPunct="1">
              <a:buFontTx/>
              <a:buAutoNum type="romanUcParenR"/>
            </a:pPr>
            <a:r>
              <a:rPr lang="pt-BR" altLang="pt-BR">
                <a:latin typeface="Calibri" panose="020F0502020204030204" pitchFamily="34" charset="0"/>
              </a:rPr>
              <a:t>Dendritos</a:t>
            </a:r>
          </a:p>
          <a:p>
            <a:pPr lvl="1" eaLnBrk="1" hangingPunct="1">
              <a:buFontTx/>
              <a:buAutoNum type="romanUcParenR"/>
            </a:pPr>
            <a:r>
              <a:rPr lang="pt-BR" altLang="pt-BR">
                <a:latin typeface="Calibri" panose="020F0502020204030204" pitchFamily="34" charset="0"/>
              </a:rPr>
              <a:t>Axônios</a:t>
            </a:r>
          </a:p>
          <a:p>
            <a:pPr lvl="1" eaLnBrk="1" hangingPunct="1"/>
            <a:endParaRPr lang="pt-BR" altLang="pt-BR">
              <a:latin typeface="Calibri" panose="020F0502020204030204" pitchFamily="34" charset="0"/>
            </a:endParaRPr>
          </a:p>
          <a:p>
            <a:pPr lvl="1" algn="just" eaLnBrk="1" hangingPunct="1"/>
            <a:r>
              <a:rPr lang="pt-BR" altLang="pt-BR">
                <a:latin typeface="Calibri" panose="020F0502020204030204" pitchFamily="34" charset="0"/>
              </a:rPr>
              <a:t>	Os axônios encontram-se revestidos por dobras únicas ou múltiplas formadas por células envoltória, denominadas: </a:t>
            </a:r>
            <a:r>
              <a:rPr lang="pt-BR" altLang="pt-BR" b="1">
                <a:latin typeface="Calibri" panose="020F0502020204030204" pitchFamily="34" charset="0"/>
              </a:rPr>
              <a:t>células de Schwann </a:t>
            </a:r>
            <a:r>
              <a:rPr lang="pt-BR" altLang="pt-BR">
                <a:latin typeface="Calibri" panose="020F0502020204030204" pitchFamily="34" charset="0"/>
              </a:rPr>
              <a:t>nas fibras nervosas periféricas e </a:t>
            </a:r>
            <a:r>
              <a:rPr lang="pt-BR" altLang="pt-BR" b="1">
                <a:latin typeface="Calibri" panose="020F0502020204030204" pitchFamily="34" charset="0"/>
              </a:rPr>
              <a:t>oligodendrócitos </a:t>
            </a:r>
            <a:r>
              <a:rPr lang="pt-BR" altLang="pt-BR">
                <a:latin typeface="Calibri" panose="020F0502020204030204" pitchFamily="34" charset="0"/>
              </a:rPr>
              <a:t>no sistema nervoso central.</a:t>
            </a:r>
          </a:p>
        </p:txBody>
      </p:sp>
      <p:sp>
        <p:nvSpPr>
          <p:cNvPr id="5127" name="CaixaDeTexto 6"/>
          <p:cNvSpPr txBox="1">
            <a:spLocks noChangeArrowheads="1"/>
          </p:cNvSpPr>
          <p:nvPr/>
        </p:nvSpPr>
        <p:spPr bwMode="auto">
          <a:xfrm>
            <a:off x="6096001" y="4643438"/>
            <a:ext cx="4429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>
                <a:latin typeface="Calibri" panose="020F0502020204030204" pitchFamily="34" charset="0"/>
              </a:rPr>
              <a:t>O conjunto desse material envoltório denomina-se: </a:t>
            </a:r>
            <a:r>
              <a:rPr lang="pt-BR" altLang="pt-BR" b="1">
                <a:latin typeface="Calibri" panose="020F0502020204030204" pitchFamily="34" charset="0"/>
              </a:rPr>
              <a:t>bainha de mielina.</a:t>
            </a:r>
          </a:p>
        </p:txBody>
      </p:sp>
      <p:sp>
        <p:nvSpPr>
          <p:cNvPr id="5128" name="CaixaDeTexto 11"/>
          <p:cNvSpPr txBox="1">
            <a:spLocks noChangeArrowheads="1"/>
          </p:cNvSpPr>
          <p:nvPr/>
        </p:nvSpPr>
        <p:spPr bwMode="auto">
          <a:xfrm>
            <a:off x="1952626" y="6072188"/>
            <a:ext cx="4143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>
                <a:latin typeface="Calibri" panose="020F0502020204030204" pitchFamily="34" charset="0"/>
              </a:rPr>
              <a:t>Axônio revestido por células de Schwann</a:t>
            </a:r>
          </a:p>
          <a:p>
            <a:pPr algn="ctr" eaLnBrk="1" hangingPunct="1"/>
            <a:r>
              <a:rPr lang="pt-BR" altLang="pt-BR">
                <a:latin typeface="Calibri" panose="020F0502020204030204" pitchFamily="34" charset="0"/>
              </a:rPr>
              <a:t>Formando a bainha de mielina.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000FE22-34B1-474C-8A35-95C19CB821EB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E917B54-75C7-4239-A033-E4AE4DA9CA59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1" y="1071563"/>
            <a:ext cx="871537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I)  Neurônios</a:t>
            </a: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Tahoma" pitchFamily="34" charset="0"/>
              </a:rPr>
              <a:t>	</a:t>
            </a:r>
            <a:r>
              <a:rPr lang="pt-BR" dirty="0">
                <a:latin typeface="+mn-lt"/>
                <a:cs typeface="Tahoma" pitchFamily="34" charset="0"/>
              </a:rPr>
              <a:t>Figura mostrando axônio revestido por </a:t>
            </a:r>
            <a:r>
              <a:rPr lang="pt-BR" dirty="0" err="1">
                <a:latin typeface="+mn-lt"/>
                <a:cs typeface="Tahoma" pitchFamily="34" charset="0"/>
              </a:rPr>
              <a:t>oligodendrócitos</a:t>
            </a:r>
            <a:r>
              <a:rPr lang="pt-BR" dirty="0">
                <a:latin typeface="+mn-lt"/>
                <a:cs typeface="Tahoma" pitchFamily="34" charset="0"/>
              </a:rPr>
              <a:t> (formando bainha de mielina)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6149" name="Imagem 11" descr="neuroni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00250"/>
            <a:ext cx="699135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D6B22F0-DE55-4773-A300-64A5FF60E55F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4E24E7-062D-4329-BD7C-118E94B44100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1" y="1071564"/>
            <a:ext cx="8715375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I)  Neurônios</a:t>
            </a: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Tahoma" pitchFamily="34" charset="0"/>
              </a:rPr>
              <a:t>	</a:t>
            </a:r>
            <a:r>
              <a:rPr lang="pt-BR" b="1" dirty="0">
                <a:latin typeface="+mn-lt"/>
                <a:cs typeface="Tahoma" pitchFamily="34" charset="0"/>
              </a:rPr>
              <a:t>Funções da bainha de mielina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Atua como isolante elétrico.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Aumenta a velocidade de propagação do impulso nervoso ao longo do axônio.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Obs.: Na doença degenerativa esclerose múltipla, ocorre a degeneração gradual da bainha de mielina (</a:t>
            </a:r>
            <a:r>
              <a:rPr lang="pt-BR" dirty="0" err="1">
                <a:latin typeface="+mn-lt"/>
                <a:cs typeface="Tahoma" pitchFamily="34" charset="0"/>
              </a:rPr>
              <a:t>desmielização</a:t>
            </a:r>
            <a:r>
              <a:rPr lang="pt-BR" dirty="0">
                <a:latin typeface="+mn-lt"/>
                <a:cs typeface="Tahoma" pitchFamily="34" charset="0"/>
              </a:rPr>
              <a:t>), resultando na perda progressiva de coordenação nervosa.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7173" name="Imagem 6" descr="bainh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3643314"/>
            <a:ext cx="2963862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89C9C7E-26B3-47FA-A9BA-F17F53119DA1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CB6CC84-831B-4455-889A-56809BCF1FFA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1" y="1071563"/>
            <a:ext cx="8715375" cy="3954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I)  Neurônios</a:t>
            </a: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  <a:r>
              <a:rPr lang="pt-BR" b="1" dirty="0">
                <a:latin typeface="+mn-lt"/>
                <a:cs typeface="Tahoma" pitchFamily="34" charset="0"/>
              </a:rPr>
              <a:t>Classificação dos neurônios quanto ao tamanho e forma de seus prolongamentos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b="1" dirty="0">
                <a:latin typeface="+mn-lt"/>
                <a:cs typeface="Tahoma" pitchFamily="34" charset="0"/>
              </a:rPr>
              <a:t>Neurônios multipolares: </a:t>
            </a:r>
            <a:r>
              <a:rPr lang="pt-BR" dirty="0">
                <a:latin typeface="+mn-lt"/>
                <a:cs typeface="Tahoma" pitchFamily="34" charset="0"/>
              </a:rPr>
              <a:t>possuem mais de dois prolongamentos.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pt-BR" sz="9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b="1" dirty="0">
                <a:latin typeface="+mn-lt"/>
                <a:cs typeface="Tahoma" pitchFamily="34" charset="0"/>
              </a:rPr>
              <a:t>Neurônios bipolares: </a:t>
            </a:r>
            <a:r>
              <a:rPr lang="pt-BR" dirty="0">
                <a:latin typeface="+mn-lt"/>
                <a:cs typeface="Tahoma" pitchFamily="34" charset="0"/>
              </a:rPr>
              <a:t>possuem um dendrito e um axônio.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pt-BR" sz="8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b="1" dirty="0">
                <a:latin typeface="+mn-lt"/>
                <a:cs typeface="Tahoma" pitchFamily="34" charset="0"/>
              </a:rPr>
              <a:t>Neurônios pseudo-unipolares:  </a:t>
            </a:r>
            <a:r>
              <a:rPr lang="pt-BR" dirty="0">
                <a:latin typeface="+mn-lt"/>
                <a:cs typeface="Tahoma" pitchFamily="34" charset="0"/>
              </a:rPr>
              <a:t>possuem um único prolongamento próximo ao corpo celular, mas este logo se divide em dois, dirigindo-se um ramo para a periferia e outro para o </a:t>
            </a:r>
            <a:r>
              <a:rPr lang="pt-BR" dirty="0" err="1">
                <a:latin typeface="+mn-lt"/>
                <a:cs typeface="Tahoma" pitchFamily="34" charset="0"/>
              </a:rPr>
              <a:t>S.N.C.</a:t>
            </a: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8197" name="Imagem 5" descr="tiposneuronio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3898900"/>
            <a:ext cx="3929062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2AAD55C-784F-4992-93E2-765E8C565AD3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C52591-E261-4D7C-8E2F-5EFC8E82A802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1" y="1071564"/>
            <a:ext cx="9001125" cy="367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I)  Neurônios</a:t>
            </a: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  <a:r>
              <a:rPr lang="pt-BR" b="1" dirty="0">
                <a:latin typeface="+mn-lt"/>
                <a:cs typeface="Tahoma" pitchFamily="34" charset="0"/>
              </a:rPr>
              <a:t>Classificação dos neurônios quanto à sua função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b="1" dirty="0">
                <a:latin typeface="+mn-lt"/>
                <a:cs typeface="Tahoma" pitchFamily="34" charset="0"/>
              </a:rPr>
              <a:t>Neurônios motores ou eferentes: </a:t>
            </a:r>
            <a:r>
              <a:rPr lang="pt-BR" dirty="0">
                <a:latin typeface="+mn-lt"/>
                <a:cs typeface="Tahoma" pitchFamily="34" charset="0"/>
              </a:rPr>
              <a:t>Conduz o impulso nervoso do sistema nervoso central até o órgão efetuador (glândulas exócrinas, endócrinas e fibras musculares)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pt-BR" sz="9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b="1" dirty="0">
                <a:latin typeface="+mn-lt"/>
                <a:cs typeface="Tahoma" pitchFamily="34" charset="0"/>
              </a:rPr>
              <a:t>Neurônios sensitivos ou aferentes: </a:t>
            </a:r>
            <a:r>
              <a:rPr lang="pt-BR" dirty="0">
                <a:latin typeface="+mn-lt"/>
                <a:cs typeface="Tahoma" pitchFamily="34" charset="0"/>
              </a:rPr>
              <a:t>Recebem estímulos sensoriais do meio e conduzem o impulso nervoso do receptor até o sistema nervoso central.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pt-BR" sz="8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b="1" dirty="0" err="1">
                <a:latin typeface="+mn-lt"/>
                <a:cs typeface="Tahoma" pitchFamily="34" charset="0"/>
              </a:rPr>
              <a:t>Interneurônios</a:t>
            </a:r>
            <a:r>
              <a:rPr lang="pt-BR" b="1" dirty="0">
                <a:latin typeface="+mn-lt"/>
                <a:cs typeface="Tahoma" pitchFamily="34" charset="0"/>
              </a:rPr>
              <a:t> ou associativos: </a:t>
            </a:r>
            <a:r>
              <a:rPr lang="pt-BR" dirty="0">
                <a:latin typeface="+mn-lt"/>
                <a:cs typeface="Tahoma" pitchFamily="34" charset="0"/>
              </a:rPr>
              <a:t>Estabelecem conexões entre neurônios sensitivos e motores.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9221" name="Imagem 7" descr="ner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4000500"/>
            <a:ext cx="51625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CaixaDeTexto 9"/>
          <p:cNvSpPr txBox="1">
            <a:spLocks noChangeArrowheads="1"/>
          </p:cNvSpPr>
          <p:nvPr/>
        </p:nvSpPr>
        <p:spPr bwMode="auto">
          <a:xfrm>
            <a:off x="2881313" y="4643439"/>
            <a:ext cx="1357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>
                <a:latin typeface="Calibri" panose="020F0502020204030204" pitchFamily="34" charset="0"/>
              </a:rPr>
              <a:t>Sensitivo</a:t>
            </a:r>
          </a:p>
        </p:txBody>
      </p:sp>
      <p:sp>
        <p:nvSpPr>
          <p:cNvPr id="9223" name="CaixaDeTexto 10"/>
          <p:cNvSpPr txBox="1">
            <a:spLocks noChangeArrowheads="1"/>
          </p:cNvSpPr>
          <p:nvPr/>
        </p:nvSpPr>
        <p:spPr bwMode="auto">
          <a:xfrm>
            <a:off x="8310563" y="4929189"/>
            <a:ext cx="1357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>
                <a:latin typeface="Calibri" panose="020F0502020204030204" pitchFamily="34" charset="0"/>
              </a:rPr>
              <a:t>Motor</a:t>
            </a:r>
          </a:p>
        </p:txBody>
      </p:sp>
      <p:sp>
        <p:nvSpPr>
          <p:cNvPr id="9224" name="CaixaDeTexto 11"/>
          <p:cNvSpPr txBox="1">
            <a:spLocks noChangeArrowheads="1"/>
          </p:cNvSpPr>
          <p:nvPr/>
        </p:nvSpPr>
        <p:spPr bwMode="auto">
          <a:xfrm>
            <a:off x="6024563" y="4071939"/>
            <a:ext cx="1357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>
                <a:latin typeface="Calibri" panose="020F0502020204030204" pitchFamily="34" charset="0"/>
              </a:rPr>
              <a:t>Associativo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A78C451-379F-4B58-9EA7-A27C7407935B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6B80F90-2720-4A01-9CCB-3546E93B6C12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0" descr="neuroni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929064"/>
            <a:ext cx="30003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81189" y="1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1" y="1071563"/>
            <a:ext cx="9001125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I)  Neurônios</a:t>
            </a:r>
            <a:r>
              <a:rPr lang="pt-BR" dirty="0">
                <a:latin typeface="+mn-lt"/>
                <a:cs typeface="Tahoma" pitchFamily="34" charset="0"/>
              </a:rPr>
              <a:t>	</a:t>
            </a:r>
            <a:endParaRPr lang="pt-BR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	Potencial de repouso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10246" name="Imagem 11" descr="neuronio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4" y="3214689"/>
            <a:ext cx="6161087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1881188" y="1928813"/>
            <a:ext cx="8786812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</a:rPr>
              <a:t>  Nesse estágio o neurônio encontra-se polarizado.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</a:rPr>
              <a:t>  A superfície interna da membrana plasmática mantém-se eletricamente negativa em relação  superfície externa.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</a:rPr>
              <a:t>  Isso se deve a bomba de sódio e potássio que bombeia ativamente íons sódio para fora e potássio para dentro do neurônio.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266F1F9-69D6-4545-BC5D-809A13FD5FA6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A664D08-1F70-4373-9212-4E06A40BA0B4}"/>
              </a:ext>
            </a:extLst>
          </p:cNvPr>
          <p:cNvSpPr txBox="1"/>
          <p:nvPr/>
        </p:nvSpPr>
        <p:spPr>
          <a:xfrm>
            <a:off x="191344" y="1"/>
            <a:ext cx="11707216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Tecido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2252</Words>
  <Application>Microsoft Office PowerPoint</Application>
  <PresentationFormat>Widescreen</PresentationFormat>
  <Paragraphs>509</Paragraphs>
  <Slides>38</Slides>
  <Notes>38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Courier New</vt:lpstr>
      <vt:lpstr>Mufferaw</vt:lpstr>
      <vt:lpstr>Tahoma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Cliente</dc:creator>
  <cp:lastModifiedBy>Carlos Henrique Bezerra de Oliveira</cp:lastModifiedBy>
  <cp:revision>28</cp:revision>
  <dcterms:created xsi:type="dcterms:W3CDTF">2008-08-06T21:34:40Z</dcterms:created>
  <dcterms:modified xsi:type="dcterms:W3CDTF">2021-01-21T14:07:23Z</dcterms:modified>
</cp:coreProperties>
</file>