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8" d="100"/>
          <a:sy n="58" d="100"/>
        </p:scale>
        <p:origin x="-114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9220-150B-4D63-982E-47805E419BE8}" type="datetimeFigureOut">
              <a:rPr lang="pt-BR" smtClean="0"/>
              <a:pPr/>
              <a:t>10/06/2013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2/Phylogenetic_tree_pt.sv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t.wikipedia.org/wiki/Ficheiro:Gram-Cell-Wal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pt.wikipedia.org/wiki/Ficheiro:DNA_Overview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43050"/>
            <a:ext cx="7772400" cy="111538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INTRODUÇÃO À MICROBIOLOGIA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85786" y="585789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Carlos Henrique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691680" y="2564904"/>
            <a:ext cx="5904656" cy="3292987"/>
            <a:chOff x="2643174" y="3071810"/>
            <a:chExt cx="4000528" cy="2150641"/>
          </a:xfrm>
        </p:grpSpPr>
        <p:pic>
          <p:nvPicPr>
            <p:cNvPr id="11277" name="Picture 13" descr="http://vsites.unb.br/ib/cel/microbiologia/intromicro/bacteria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3174" y="3071810"/>
              <a:ext cx="1354746" cy="1071570"/>
            </a:xfrm>
            <a:prstGeom prst="rect">
              <a:avLst/>
            </a:prstGeom>
            <a:noFill/>
          </p:spPr>
        </p:pic>
        <p:pic>
          <p:nvPicPr>
            <p:cNvPr id="11278" name="Picture 14" descr="http://vsites.unb.br/ib/cel/microbiologia/intromicro/archae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9783" y="3083350"/>
              <a:ext cx="1299620" cy="1079071"/>
            </a:xfrm>
            <a:prstGeom prst="rect">
              <a:avLst/>
            </a:prstGeom>
            <a:noFill/>
          </p:spPr>
        </p:pic>
        <p:pic>
          <p:nvPicPr>
            <p:cNvPr id="11279" name="Picture 15" descr="http://vsites.unb.br/ib/cel/microbiologia/intromicro/fungo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3071810"/>
              <a:ext cx="1357322" cy="1067257"/>
            </a:xfrm>
            <a:prstGeom prst="rect">
              <a:avLst/>
            </a:prstGeom>
            <a:noFill/>
          </p:spPr>
        </p:pic>
        <p:pic>
          <p:nvPicPr>
            <p:cNvPr id="11280" name="Picture 16" descr="http://vsites.unb.br/ib/cel/microbiologia/intromicro/viru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3174" y="4143380"/>
              <a:ext cx="1350810" cy="1063326"/>
            </a:xfrm>
            <a:prstGeom prst="rect">
              <a:avLst/>
            </a:prstGeom>
            <a:noFill/>
          </p:spPr>
        </p:pic>
        <p:pic>
          <p:nvPicPr>
            <p:cNvPr id="11281" name="Picture 17" descr="http://vsites.unb.br/ib/cel/microbiologia/intromicro/alga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0496" y="4143380"/>
              <a:ext cx="1291735" cy="1079071"/>
            </a:xfrm>
            <a:prstGeom prst="rect">
              <a:avLst/>
            </a:prstGeom>
            <a:noFill/>
          </p:spPr>
        </p:pic>
        <p:pic>
          <p:nvPicPr>
            <p:cNvPr id="11282" name="Picture 18" descr="http://vsites.unb.br/ib/cel/microbiologia/intromicro/protoz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86380" y="4143380"/>
              <a:ext cx="1357322" cy="1071570"/>
            </a:xfrm>
            <a:prstGeom prst="rect">
              <a:avLst/>
            </a:prstGeom>
            <a:noFill/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" y="188640"/>
            <a:ext cx="3847467" cy="168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2060"/>
                </a:solidFill>
              </a:rPr>
              <a:t>Teoria microbiana das doenças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1714488"/>
            <a:ext cx="8929718" cy="4857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Robert </a:t>
            </a:r>
            <a:r>
              <a:rPr kumimoji="0" lang="pt-BR" sz="5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Koch</a:t>
            </a:r>
            <a:r>
              <a:rPr kumimoji="0" lang="pt-BR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(1843-1910): </a:t>
            </a:r>
            <a:endParaRPr kumimoji="0" lang="pt-BR" sz="3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Descobriu a etiologia do Antraz.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5100" dirty="0"/>
              <a:t> </a:t>
            </a:r>
            <a:r>
              <a:rPr lang="pt-BR" sz="5100" dirty="0" smtClean="0"/>
              <a:t>Fez o primeiro isolamento bacteriano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5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Descobriu e isolou o bacilo causador da</a:t>
            </a:r>
            <a:r>
              <a:rPr kumimoji="0" lang="pt-BR" sz="5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tuberculose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5100" dirty="0"/>
              <a:t> </a:t>
            </a:r>
            <a:r>
              <a:rPr lang="pt-BR" sz="5100" dirty="0" smtClean="0"/>
              <a:t>Desenvolveu o primeiro tratamento contra a tuberculose</a:t>
            </a:r>
            <a:endParaRPr kumimoji="0" lang="pt-BR" sz="5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Revolucionou a medicina para diagnóstico e tratamento de doenças e aumentou a expectativa de vida em décadas.</a:t>
            </a:r>
          </a:p>
        </p:txBody>
      </p:sp>
      <p:pic>
        <p:nvPicPr>
          <p:cNvPr id="21506" name="Picture 2" descr="http://www.auswaertiges-amt.de/diplo/de/Aussenpolitik/KulturDialog/Aussenwissenschaftsinitiative2009/WissenschaftlerPortraits/06-RoberKoch,templateId=large__bl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178426"/>
            <a:ext cx="2000264" cy="282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2060"/>
                </a:solidFill>
              </a:rPr>
              <a:t>Teoria microbiana das doenças</a:t>
            </a:r>
          </a:p>
        </p:txBody>
      </p:sp>
      <p:pic>
        <p:nvPicPr>
          <p:cNvPr id="5" name="Picture 2" descr="http://www.auswaertiges-amt.de/diplo/de/Aussenpolitik/KulturDialog/Aussenwissenschaftsinitiative2009/WissenschaftlerPortraits/06-RoberKoch,templateId=large__bl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1285884" cy="181419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785918" y="1785926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POSTULADOS DE KOCH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2870200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Os microorganismos devem estar presentes em todos os casos de doenças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Os microorganismos devem ser isolados em cultura pura no laboratório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Os mesmos sintomas devem surgir se o microorganismo for inoculado em um hospedeiro saudável e susceptível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 mesmo microorganismo deve ser re-isolado do hospedeiro inoculado</a:t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158" y="357166"/>
            <a:ext cx="850112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charset="0"/>
              </a:rPr>
              <a:t>DIVERSIDADE </a:t>
            </a:r>
            <a:r>
              <a:rPr lang="pt-BR" sz="2800" b="1" dirty="0">
                <a:latin typeface="Arial" charset="0"/>
              </a:rPr>
              <a:t>DOS MICRORGANISMOS</a:t>
            </a:r>
            <a:endParaRPr lang="pt-BR" sz="2400" b="1" dirty="0">
              <a:latin typeface="Arial" charset="0"/>
            </a:endParaRPr>
          </a:p>
          <a:p>
            <a:endParaRPr lang="pt-BR" dirty="0" smtClean="0">
              <a:latin typeface="Arial" charset="0"/>
            </a:endParaRPr>
          </a:p>
          <a:p>
            <a:endParaRPr lang="pt-BR" dirty="0">
              <a:latin typeface="Arial" charset="0"/>
            </a:endParaRPr>
          </a:p>
          <a:p>
            <a:endParaRPr lang="pt-BR" dirty="0" smtClean="0">
              <a:latin typeface="Arial" charset="0"/>
            </a:endParaRPr>
          </a:p>
          <a:p>
            <a:endParaRPr lang="pt-BR" dirty="0">
              <a:latin typeface="Arial" charset="0"/>
            </a:endParaRPr>
          </a:p>
          <a:p>
            <a:endParaRPr lang="pt-BR" dirty="0" smtClean="0">
              <a:latin typeface="Arial" charset="0"/>
            </a:endParaRPr>
          </a:p>
          <a:p>
            <a:endParaRPr lang="pt-BR" dirty="0" smtClean="0">
              <a:latin typeface="Arial" charset="0"/>
            </a:endParaRPr>
          </a:p>
          <a:p>
            <a:r>
              <a:rPr lang="pt-BR" dirty="0" smtClean="0">
                <a:latin typeface="Arial" charset="0"/>
                <a:cs typeface="Arial" charset="0"/>
              </a:rPr>
              <a:t>● </a:t>
            </a:r>
            <a:r>
              <a:rPr lang="pt-BR" dirty="0">
                <a:latin typeface="Arial" charset="0"/>
                <a:cs typeface="Arial" charset="0"/>
              </a:rPr>
              <a:t>BACTÉRIAS</a:t>
            </a:r>
          </a:p>
          <a:p>
            <a:endParaRPr lang="pt-BR" dirty="0">
              <a:latin typeface="Arial" charset="0"/>
              <a:cs typeface="Arial" charset="0"/>
            </a:endParaRPr>
          </a:p>
          <a:p>
            <a:r>
              <a:rPr lang="pt-BR" dirty="0">
                <a:latin typeface="Arial" charset="0"/>
              </a:rPr>
              <a:t>● </a:t>
            </a:r>
            <a:r>
              <a:rPr lang="pt-BR" dirty="0" smtClean="0">
                <a:latin typeface="Arial" charset="0"/>
                <a:cs typeface="Arial" charset="0"/>
              </a:rPr>
              <a:t>FUNGOS</a:t>
            </a: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r>
              <a:rPr lang="pt-BR" dirty="0" smtClean="0">
                <a:latin typeface="Arial" charset="0"/>
              </a:rPr>
              <a:t>● VÍRUS</a:t>
            </a:r>
            <a:endParaRPr lang="pt-BR" dirty="0" smtClean="0">
              <a:latin typeface="Arial" charset="0"/>
              <a:cs typeface="Arial" charset="0"/>
            </a:endParaRP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r>
              <a:rPr lang="pt-BR" dirty="0" smtClean="0">
                <a:latin typeface="Arial" charset="0"/>
              </a:rPr>
              <a:t>● </a:t>
            </a:r>
            <a:r>
              <a:rPr lang="pt-BR" dirty="0">
                <a:latin typeface="Arial" charset="0"/>
              </a:rPr>
              <a:t>PROTOZOÁRIOS </a:t>
            </a:r>
          </a:p>
          <a:p>
            <a:endParaRPr lang="pt-BR" dirty="0">
              <a:latin typeface="Arial" charset="0"/>
            </a:endParaRPr>
          </a:p>
          <a:p>
            <a:r>
              <a:rPr lang="pt-BR" dirty="0">
                <a:latin typeface="Arial" charset="0"/>
              </a:rPr>
              <a:t>● ALGAS</a:t>
            </a:r>
            <a:endParaRPr lang="pt-BR" dirty="0">
              <a:latin typeface="Arial" charset="0"/>
              <a:cs typeface="Arial" charset="0"/>
            </a:endParaRPr>
          </a:p>
          <a:p>
            <a:endParaRPr lang="pt-BR" dirty="0">
              <a:latin typeface="Arial" charset="0"/>
              <a:cs typeface="Arial" charset="0"/>
            </a:endParaRPr>
          </a:p>
        </p:txBody>
      </p:sp>
      <p:pic>
        <p:nvPicPr>
          <p:cNvPr id="24578" name="Picture 2" descr="http://vsites.unb.br/ib/cel/microbiologia/intromicro/arvo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90580"/>
            <a:ext cx="5286412" cy="5496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71604" y="142852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</a:rPr>
              <a:t>Taxonomia</a:t>
            </a:r>
            <a:endParaRPr lang="pt-BR" sz="4400" b="1" dirty="0">
              <a:solidFill>
                <a:srgbClr val="00206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2844" y="92867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Sistemas de classificação dos seres vivos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1857364"/>
            <a:ext cx="850109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Linnaeus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(séc. XVIII):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Reinos Animal e Vegetal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Haeckel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(1866):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Inclusão do reino Protista: "animais" e "vegetais“ unicelulares</a:t>
            </a:r>
          </a:p>
          <a:p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Whittaker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(1969):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Cinco reinos - características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morfólogicas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fisiológicas:</a:t>
            </a:r>
          </a:p>
          <a:p>
            <a:pPr>
              <a:lnSpc>
                <a:spcPct val="150000"/>
              </a:lnSpc>
            </a:pPr>
            <a:r>
              <a:rPr lang="pt-BR" b="1" i="1" dirty="0" smtClean="0">
                <a:latin typeface="Arial" pitchFamily="34" charset="0"/>
                <a:cs typeface="Arial" pitchFamily="34" charset="0"/>
              </a:rPr>
              <a:t>Monera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Procariotos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i="1" dirty="0" smtClean="0">
                <a:latin typeface="Arial" pitchFamily="34" charset="0"/>
                <a:cs typeface="Arial" pitchFamily="34" charset="0"/>
              </a:rPr>
              <a:t>Protista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Eucariotos unicelulares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Fungi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Eucariotos aclorofilados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Plantae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Vegetais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Animalia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Animais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billcasselman.com/11110-1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17" y="1714488"/>
            <a:ext cx="732765" cy="953334"/>
          </a:xfrm>
          <a:prstGeom prst="rect">
            <a:avLst/>
          </a:prstGeom>
          <a:noFill/>
        </p:spPr>
      </p:pic>
      <p:pic>
        <p:nvPicPr>
          <p:cNvPr id="13316" name="Picture 4" descr="http://www.greenspirit.org.uk/resources/ernst_haeck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65445"/>
            <a:ext cx="745046" cy="992183"/>
          </a:xfrm>
          <a:prstGeom prst="rect">
            <a:avLst/>
          </a:prstGeom>
          <a:noFill/>
        </p:spPr>
      </p:pic>
      <p:pic>
        <p:nvPicPr>
          <p:cNvPr id="13318" name="Picture 6" descr="http://www.michaelariens.com/ConLaw/justices/Whittak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71" y="4052900"/>
            <a:ext cx="774791" cy="947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ietsciences.free.fr/khaocuu/nguyenlandung/images/woese-ca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23865"/>
            <a:ext cx="730657" cy="97630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857224" y="785794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Carl </a:t>
            </a:r>
            <a:r>
              <a:rPr lang="pt-BR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Woese</a:t>
            </a:r>
            <a:r>
              <a:rPr lang="pt-B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(1990)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- O DNA poderia ser considerado um fóssil molecular. 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Classificação baseada em aspectos evolutivos (filogenéticos)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Comparação das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sequências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genes que codificavam 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rRNA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Esta nova proposta de classificação subdivide os seres vivos em 3 domínios: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Archaea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Composto por procariotos – Ancestrais das bactérias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Bacteria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Composto por procariotos – Bactérias em geral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Eukarya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Composto por eucariotos – Animais, vegetais, algas, protozoários e fungos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71604" y="16353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</a:rPr>
              <a:t>Taxonomia</a:t>
            </a:r>
            <a:endParaRPr lang="pt-BR" sz="44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Ficheiro:Phylogenetic tree pt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715436" cy="59796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doceshop.com.br/blog/wp-content/uploads/2008/11/como_arquivar_documentos.jpg"/>
          <p:cNvPicPr>
            <a:picLocks noChangeAspect="1" noChangeArrowheads="1"/>
          </p:cNvPicPr>
          <p:nvPr/>
        </p:nvPicPr>
        <p:blipFill>
          <a:blip r:embed="rId2" cstate="print">
            <a:lum bright="42000" contrast="-57000"/>
          </a:blip>
          <a:srcRect/>
          <a:stretch>
            <a:fillRect/>
          </a:stretch>
        </p:blipFill>
        <p:spPr bwMode="auto">
          <a:xfrm>
            <a:off x="-1" y="-24"/>
            <a:ext cx="9177173" cy="6858024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285728"/>
            <a:ext cx="8472518" cy="5761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sistemática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é a ciência dedicada a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inventariar e descrever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biodiversidade e compreender as relações filogenéticas entre os organismos.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Taxonomia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 grego </a:t>
            </a:r>
            <a:r>
              <a:rPr kumimoji="0" lang="pt-B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tassein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"para classificar" e </a:t>
            </a:r>
            <a:r>
              <a:rPr kumimoji="0" lang="pt-B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nomos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lei.  È a ciência de administrar a descoberta, descrição e classificação das espécies e grupo de espécies, com suas normas e princípios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Filogenia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relações evolutivas entre os organismos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Classificação definitiva: métodos fenotípicos e genotípicos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80645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Métodos fenotípicos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Morfologia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Coco</a:t>
            </a:r>
            <a:r>
              <a:rPr lang="pt-BR" sz="16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 De forma esférica ou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subesférica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(do gênero </a:t>
            </a:r>
            <a:r>
              <a:rPr lang="pt-BR" sz="1600" i="1" dirty="0" err="1">
                <a:latin typeface="Arial" pitchFamily="34" charset="0"/>
                <a:cs typeface="Arial" pitchFamily="34" charset="0"/>
              </a:rPr>
              <a:t>Staphylococcus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Bacilo ou Bastonete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: Em forma de bastonete (do gênero </a:t>
            </a:r>
            <a:r>
              <a:rPr lang="pt-BR" sz="1600" i="1" dirty="0" err="1">
                <a:latin typeface="Arial" pitchFamily="34" charset="0"/>
                <a:cs typeface="Arial" pitchFamily="34" charset="0"/>
              </a:rPr>
              <a:t>Bacillus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Vibrião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: Em forma de vírgula (do gênero </a:t>
            </a:r>
            <a:r>
              <a:rPr lang="pt-BR" sz="1600" i="1" dirty="0" err="1">
                <a:latin typeface="Arial" pitchFamily="34" charset="0"/>
                <a:cs typeface="Arial" pitchFamily="34" charset="0"/>
              </a:rPr>
              <a:t>Vibrio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Espiroqueta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: Em forma de espiral (do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gênero 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Treponema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1600" i="1" dirty="0" err="1">
                <a:latin typeface="Arial" pitchFamily="34" charset="0"/>
                <a:cs typeface="Arial" pitchFamily="34" charset="0"/>
              </a:rPr>
              <a:t>Leptospira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43213" y="594995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/>
              <a:t>Bacilos ou Bastonetes</a:t>
            </a:r>
          </a:p>
        </p:txBody>
      </p:sp>
      <p:pic>
        <p:nvPicPr>
          <p:cNvPr id="9225" name="Picture 9" descr="e_c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149725"/>
            <a:ext cx="2016125" cy="1693863"/>
          </a:xfrm>
          <a:prstGeom prst="rect">
            <a:avLst/>
          </a:prstGeom>
          <a:noFill/>
        </p:spPr>
      </p:pic>
      <p:pic>
        <p:nvPicPr>
          <p:cNvPr id="9227" name="Picture 11" descr="staphylococ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84538"/>
            <a:ext cx="2016125" cy="1820862"/>
          </a:xfrm>
          <a:prstGeom prst="rect">
            <a:avLst/>
          </a:prstGeom>
          <a:noFill/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23850" y="5229225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/>
              <a:t>Cocos</a:t>
            </a:r>
          </a:p>
        </p:txBody>
      </p:sp>
      <p:pic>
        <p:nvPicPr>
          <p:cNvPr id="9230" name="Picture 14" descr="9652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284538"/>
            <a:ext cx="1871662" cy="1497012"/>
          </a:xfrm>
          <a:prstGeom prst="rect">
            <a:avLst/>
          </a:prstGeom>
          <a:noFill/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364163" y="4868863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 err="1"/>
              <a:t>Vibrios</a:t>
            </a:r>
            <a:endParaRPr lang="pt-BR" sz="1600" dirty="0"/>
          </a:p>
        </p:txBody>
      </p:sp>
      <p:pic>
        <p:nvPicPr>
          <p:cNvPr id="9233" name="Picture 17" descr="leptospi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5229225"/>
            <a:ext cx="1716087" cy="1373188"/>
          </a:xfrm>
          <a:prstGeom prst="rect">
            <a:avLst/>
          </a:prstGeom>
          <a:noFill/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911975" y="4868863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/>
              <a:t>Espiroqueta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31" grpId="0"/>
      <p:bldP spid="92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200px-Gram-Cell-Wall">
            <a:hlinkClick r:id="rId2" tooltip="Parede celular de gram-positiva e negativ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188913"/>
            <a:ext cx="3251200" cy="4176712"/>
          </a:xfrm>
          <a:prstGeom prst="rect">
            <a:avLst/>
          </a:prstGeom>
          <a:noFill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9750" y="428604"/>
            <a:ext cx="496094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/>
              <a:t>2. Propriedades </a:t>
            </a:r>
            <a:r>
              <a:rPr lang="pt-BR" sz="2800" b="1" dirty="0" smtClean="0"/>
              <a:t> tintoriais</a:t>
            </a:r>
            <a:endParaRPr lang="pt-BR" sz="2800" b="1" dirty="0"/>
          </a:p>
          <a:p>
            <a:pPr>
              <a:spcBef>
                <a:spcPct val="50000"/>
              </a:spcBef>
            </a:pPr>
            <a:endParaRPr lang="pt-BR" sz="28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 err="1">
                <a:solidFill>
                  <a:srgbClr val="6600CC"/>
                </a:solidFill>
              </a:rPr>
              <a:t>Gram-positivas</a:t>
            </a:r>
            <a:endParaRPr lang="pt-BR" sz="2000" b="1" dirty="0">
              <a:solidFill>
                <a:srgbClr val="6600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 err="1">
                <a:solidFill>
                  <a:srgbClr val="FF3399"/>
                </a:solidFill>
              </a:rPr>
              <a:t>Gram-negativas</a:t>
            </a:r>
            <a:endParaRPr lang="pt-BR" sz="2000" b="1" dirty="0">
              <a:solidFill>
                <a:srgbClr val="FF33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/>
              <a:t>Bacilos álcool ácido resistentes - BAAR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/>
              <a:t>Não se coram pelo </a:t>
            </a:r>
            <a:r>
              <a:rPr lang="pt-BR" sz="2000" b="1" dirty="0" err="1"/>
              <a:t>Gram</a:t>
            </a:r>
            <a:endParaRPr lang="pt-BR" sz="2000" b="1" dirty="0"/>
          </a:p>
        </p:txBody>
      </p:sp>
      <p:pic>
        <p:nvPicPr>
          <p:cNvPr id="10250" name="Picture 10" descr="Staphylococc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2159000" cy="1782763"/>
          </a:xfrm>
          <a:prstGeom prst="rect">
            <a:avLst/>
          </a:prstGeom>
          <a:noFill/>
        </p:spPr>
      </p:pic>
      <p:pic>
        <p:nvPicPr>
          <p:cNvPr id="10252" name="Picture 12" descr="Escherichia_coli_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941888"/>
            <a:ext cx="2309813" cy="1731962"/>
          </a:xfrm>
          <a:prstGeom prst="rect">
            <a:avLst/>
          </a:prstGeom>
          <a:noFill/>
        </p:spPr>
      </p:pic>
      <p:pic>
        <p:nvPicPr>
          <p:cNvPr id="10254" name="Picture 14" descr="800px-Mycobacterium_tuberculosis_Ziehl-Neelsen_stain_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6525" y="4941888"/>
            <a:ext cx="2657475" cy="1714500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900113" y="60213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Gram-positivas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3563938" y="45085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Gram-negativas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524750" y="458152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BAAR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5288" y="85725"/>
            <a:ext cx="860586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/>
              <a:t>3. Exigências nutricionais</a:t>
            </a:r>
          </a:p>
          <a:p>
            <a:pPr>
              <a:spcBef>
                <a:spcPct val="50000"/>
              </a:spcBef>
            </a:pPr>
            <a:endParaRPr lang="pt-BR" sz="2400" dirty="0" smtClean="0"/>
          </a:p>
          <a:p>
            <a:pPr>
              <a:spcBef>
                <a:spcPct val="50000"/>
              </a:spcBef>
            </a:pPr>
            <a:endParaRPr lang="pt-BR" sz="2400" dirty="0"/>
          </a:p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Autotróficas x Heterotróficas</a:t>
            </a:r>
            <a:endParaRPr lang="pt-BR" sz="2800" b="1" dirty="0">
              <a:solidFill>
                <a:srgbClr val="C00000"/>
              </a:solidFill>
            </a:endParaRP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pt-BR" sz="2400" b="1" dirty="0">
                <a:solidFill>
                  <a:schemeClr val="tx2"/>
                </a:solidFill>
              </a:rPr>
              <a:t>A maioria das espécies bacterianas de interesse </a:t>
            </a:r>
            <a:r>
              <a:rPr lang="pt-BR" sz="2400" b="1" dirty="0" smtClean="0">
                <a:solidFill>
                  <a:schemeClr val="tx2"/>
                </a:solidFill>
              </a:rPr>
              <a:t>médico </a:t>
            </a:r>
            <a:r>
              <a:rPr lang="pt-BR" sz="2400" b="1" dirty="0">
                <a:solidFill>
                  <a:schemeClr val="tx2"/>
                </a:solidFill>
              </a:rPr>
              <a:t>apresentam nutrição heterotrófica, ou seja, tanto a fonte de energia quanto a de átomos são moléculas orgânicas que a bactéria ingere como alimento. </a:t>
            </a:r>
          </a:p>
          <a:p>
            <a:endParaRPr lang="pt-BR" dirty="0"/>
          </a:p>
          <a:p>
            <a:r>
              <a:rPr lang="pt-BR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260350"/>
            <a:ext cx="82804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/>
              <a:t>4. </a:t>
            </a:r>
            <a:r>
              <a:rPr lang="pt-BR" sz="2400" b="1" dirty="0" err="1"/>
              <a:t>Tipagem</a:t>
            </a:r>
            <a:r>
              <a:rPr lang="pt-BR" sz="2400" b="1" dirty="0"/>
              <a:t> enzimática: enzimas do metabolismo</a:t>
            </a:r>
          </a:p>
          <a:p>
            <a:pPr>
              <a:spcBef>
                <a:spcPct val="50000"/>
              </a:spcBef>
            </a:pPr>
            <a:endParaRPr lang="pt-BR" sz="2400" dirty="0"/>
          </a:p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2060"/>
                </a:solidFill>
              </a:rPr>
              <a:t>   Enzimas </a:t>
            </a:r>
            <a:r>
              <a:rPr lang="pt-BR" sz="2000" b="1" dirty="0">
                <a:solidFill>
                  <a:srgbClr val="002060"/>
                </a:solidFill>
              </a:rPr>
              <a:t>respiratórias </a:t>
            </a:r>
          </a:p>
          <a:p>
            <a:pPr marL="608013" lvl="1" indent="-428625">
              <a:buFontTx/>
              <a:buChar char="•"/>
            </a:pPr>
            <a:r>
              <a:rPr lang="pt-BR" sz="2000" b="1" dirty="0"/>
              <a:t>Pesquisa da </a:t>
            </a:r>
            <a:r>
              <a:rPr lang="pt-BR" sz="2000" b="1" dirty="0" err="1">
                <a:solidFill>
                  <a:srgbClr val="FF0000"/>
                </a:solidFill>
              </a:rPr>
              <a:t>Catalase</a:t>
            </a:r>
            <a:endParaRPr lang="pt-BR" sz="2000" b="1" dirty="0">
              <a:solidFill>
                <a:srgbClr val="FF0000"/>
              </a:solidFill>
            </a:endParaRPr>
          </a:p>
          <a:p>
            <a:pPr marL="608013" lvl="1" indent="-428625"/>
            <a:endParaRPr lang="pt-BR" sz="2000" b="1" dirty="0" smtClean="0">
              <a:solidFill>
                <a:srgbClr val="002060"/>
              </a:solidFill>
            </a:endParaRPr>
          </a:p>
          <a:p>
            <a:pPr marL="608013" lvl="1" indent="-428625"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2060"/>
                </a:solidFill>
              </a:rPr>
              <a:t>Metabolismo </a:t>
            </a:r>
            <a:r>
              <a:rPr lang="pt-BR" sz="2000" b="1" dirty="0">
                <a:solidFill>
                  <a:srgbClr val="002060"/>
                </a:solidFill>
              </a:rPr>
              <a:t>glicídico</a:t>
            </a:r>
          </a:p>
          <a:p>
            <a:pPr marL="608013" lvl="1" indent="-428625"/>
            <a:r>
              <a:rPr lang="pt-BR" sz="2000" b="1" dirty="0"/>
              <a:t>	A maioria das bactérias utiliza os </a:t>
            </a:r>
            <a:r>
              <a:rPr lang="pt-BR" sz="2000" b="1" i="1" dirty="0">
                <a:solidFill>
                  <a:srgbClr val="C00000"/>
                </a:solidFill>
              </a:rPr>
              <a:t>hidratos de carbono</a:t>
            </a:r>
            <a:r>
              <a:rPr lang="pt-BR" sz="2000" b="1" dirty="0">
                <a:solidFill>
                  <a:srgbClr val="C00000"/>
                </a:solidFill>
              </a:rPr>
              <a:t> </a:t>
            </a:r>
            <a:r>
              <a:rPr lang="pt-BR" sz="2000" b="1" dirty="0" err="1"/>
              <a:t>hidrolizando-os</a:t>
            </a:r>
            <a:r>
              <a:rPr lang="pt-BR" sz="2000" b="1" dirty="0"/>
              <a:t> até à formação de ácidos com </a:t>
            </a:r>
            <a:r>
              <a:rPr lang="pt-BR" sz="2000" b="1" dirty="0" err="1"/>
              <a:t>consequente</a:t>
            </a:r>
            <a:r>
              <a:rPr lang="pt-BR" sz="2000" b="1" dirty="0"/>
              <a:t> alteração do pH do meio. Em alguns casos essa hidrólise conduz à formação de gases. </a:t>
            </a:r>
          </a:p>
          <a:p>
            <a:pPr marL="608013" lvl="1" indent="-428625"/>
            <a:endParaRPr lang="pt-BR" dirty="0"/>
          </a:p>
          <a:p>
            <a:pPr marL="608013" lvl="1" indent="-428625"/>
            <a:endParaRPr lang="pt-BR" sz="2400" dirty="0"/>
          </a:p>
        </p:txBody>
      </p:sp>
      <p:pic>
        <p:nvPicPr>
          <p:cNvPr id="12295" name="Picture 7" descr="TSI1%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70890"/>
            <a:ext cx="3888432" cy="2914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" y="0"/>
            <a:ext cx="9159961" cy="6858024"/>
            <a:chOff x="-1" y="0"/>
            <a:chExt cx="9159961" cy="6858024"/>
          </a:xfrm>
        </p:grpSpPr>
        <p:pic>
          <p:nvPicPr>
            <p:cNvPr id="14338" name="Picture 2" descr="http://1.bp.blogspot.com/_uGzZcw0JQKI/SLFQgfbkiBI/AAAAAAAAANc/VbCFFOutisE/s400/Pergunta+do+exame+de+Matematica+deste+an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0"/>
              <a:ext cx="9159961" cy="6858024"/>
            </a:xfrm>
            <a:prstGeom prst="rect">
              <a:avLst/>
            </a:prstGeom>
            <a:noFill/>
          </p:spPr>
        </p:pic>
        <p:sp>
          <p:nvSpPr>
            <p:cNvPr id="7" name="Retângulo 6"/>
            <p:cNvSpPr/>
            <p:nvPr/>
          </p:nvSpPr>
          <p:spPr>
            <a:xfrm>
              <a:off x="428596" y="500042"/>
              <a:ext cx="4071966" cy="2714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500034" y="785794"/>
            <a:ext cx="385765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estudar Microbiologia?</a:t>
            </a:r>
            <a:endParaRPr lang="pt-B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114800"/>
          </a:xfrm>
        </p:spPr>
        <p:txBody>
          <a:bodyPr/>
          <a:lstStyle/>
          <a:p>
            <a:pPr lvl="1" algn="just">
              <a:buFont typeface="Wingdings" pitchFamily="2" charset="2"/>
              <a:buChar char="Ø"/>
            </a:pPr>
            <a:r>
              <a:rPr lang="pt-BR" sz="1800" b="1" dirty="0">
                <a:solidFill>
                  <a:srgbClr val="002060"/>
                </a:solidFill>
                <a:effectLst/>
                <a:latin typeface="Arial" charset="0"/>
              </a:rPr>
              <a:t>Pesquisa de </a:t>
            </a:r>
            <a:r>
              <a:rPr lang="pt-BR" sz="1800" b="1" dirty="0" err="1">
                <a:solidFill>
                  <a:srgbClr val="002060"/>
                </a:solidFill>
                <a:effectLst/>
                <a:latin typeface="Arial" charset="0"/>
              </a:rPr>
              <a:t>coagulase</a:t>
            </a:r>
            <a:r>
              <a:rPr lang="pt-BR" sz="1800" b="1" dirty="0">
                <a:solidFill>
                  <a:srgbClr val="002060"/>
                </a:solidFill>
                <a:effectLst/>
                <a:latin typeface="Arial" charset="0"/>
              </a:rPr>
              <a:t> </a:t>
            </a:r>
            <a:r>
              <a:rPr lang="pt-BR" sz="1800" dirty="0">
                <a:effectLst/>
                <a:latin typeface="Arial" charset="0"/>
              </a:rPr>
              <a:t>: a presença desta enzima indica </a:t>
            </a:r>
            <a:r>
              <a:rPr lang="pt-BR" sz="1800" dirty="0" err="1">
                <a:effectLst/>
                <a:latin typeface="Arial" charset="0"/>
              </a:rPr>
              <a:t>patogenicidade</a:t>
            </a:r>
            <a:r>
              <a:rPr lang="pt-BR" sz="1800" dirty="0">
                <a:effectLst/>
                <a:latin typeface="Arial" charset="0"/>
              </a:rPr>
              <a:t>; na presença de plasma, os produtores de </a:t>
            </a:r>
            <a:r>
              <a:rPr lang="pt-BR" sz="1800" dirty="0" err="1">
                <a:effectLst/>
                <a:latin typeface="Arial" charset="0"/>
              </a:rPr>
              <a:t>coagulase</a:t>
            </a:r>
            <a:r>
              <a:rPr lang="pt-BR" sz="1800" dirty="0">
                <a:effectLst/>
                <a:latin typeface="Arial" charset="0"/>
              </a:rPr>
              <a:t> (como o </a:t>
            </a:r>
            <a:r>
              <a:rPr lang="pt-BR" sz="1800" i="1" dirty="0" err="1">
                <a:effectLst/>
                <a:latin typeface="Arial" charset="0"/>
              </a:rPr>
              <a:t>Staphylococcus</a:t>
            </a:r>
            <a:r>
              <a:rPr lang="pt-BR" sz="1800" i="1" dirty="0">
                <a:effectLst/>
                <a:latin typeface="Arial" charset="0"/>
              </a:rPr>
              <a:t> </a:t>
            </a:r>
            <a:r>
              <a:rPr lang="pt-BR" sz="1800" i="1" dirty="0" err="1">
                <a:effectLst/>
                <a:latin typeface="Arial" charset="0"/>
              </a:rPr>
              <a:t>aureus</a:t>
            </a:r>
            <a:r>
              <a:rPr lang="pt-BR" sz="1800" dirty="0">
                <a:effectLst/>
                <a:latin typeface="Arial" charset="0"/>
              </a:rPr>
              <a:t>) vão desencadear os mecanismos da coagulação. </a:t>
            </a:r>
          </a:p>
          <a:p>
            <a:pPr lvl="1">
              <a:buFont typeface="Wingdings" pitchFamily="2" charset="2"/>
              <a:buNone/>
            </a:pPr>
            <a:endParaRPr lang="pt-BR" sz="1800" dirty="0">
              <a:effectLst/>
              <a:latin typeface="Arial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t-BR" sz="1800" b="1" dirty="0">
                <a:solidFill>
                  <a:srgbClr val="002060"/>
                </a:solidFill>
                <a:effectLst/>
                <a:latin typeface="Arial" charset="0"/>
              </a:rPr>
              <a:t>Pesquisa de enzimas </a:t>
            </a:r>
            <a:r>
              <a:rPr lang="pt-BR" sz="1800" b="1" dirty="0" err="1">
                <a:solidFill>
                  <a:srgbClr val="002060"/>
                </a:solidFill>
                <a:effectLst/>
                <a:latin typeface="Arial" charset="0"/>
              </a:rPr>
              <a:t>hidrolíticas</a:t>
            </a:r>
            <a:r>
              <a:rPr lang="pt-BR" sz="1800" b="1" dirty="0">
                <a:solidFill>
                  <a:srgbClr val="002060"/>
                </a:solidFill>
                <a:effectLst/>
                <a:latin typeface="Arial" charset="0"/>
              </a:rPr>
              <a:t>: </a:t>
            </a:r>
            <a:r>
              <a:rPr lang="pt-BR" sz="1800" dirty="0">
                <a:effectLst/>
                <a:latin typeface="Arial" charset="0"/>
              </a:rPr>
              <a:t>esta prova tem a sua principal aplicação na caracterização de espécies do </a:t>
            </a:r>
            <a:r>
              <a:rPr lang="pt-BR" sz="1800" dirty="0" err="1">
                <a:effectLst/>
                <a:latin typeface="Arial" charset="0"/>
              </a:rPr>
              <a:t>género</a:t>
            </a:r>
            <a:r>
              <a:rPr lang="pt-BR" sz="1800" dirty="0">
                <a:effectLst/>
                <a:latin typeface="Arial" charset="0"/>
              </a:rPr>
              <a:t> </a:t>
            </a:r>
            <a:r>
              <a:rPr lang="pt-BR" sz="1800" i="1" dirty="0" err="1">
                <a:effectLst/>
                <a:latin typeface="Arial" charset="0"/>
              </a:rPr>
              <a:t>Streptococcus</a:t>
            </a:r>
            <a:r>
              <a:rPr lang="pt-BR" sz="1800" dirty="0">
                <a:effectLst/>
                <a:latin typeface="Arial" charset="0"/>
              </a:rPr>
              <a:t>, alguns dos quais elaboram enzimas hemolíticas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27088" y="547688"/>
            <a:ext cx="535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5. Enzimas extracelulares e toxinas</a:t>
            </a:r>
          </a:p>
        </p:txBody>
      </p:sp>
      <p:pic>
        <p:nvPicPr>
          <p:cNvPr id="13318" name="Picture 6" descr="Streptococcal_hemoly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076700"/>
            <a:ext cx="3384550" cy="2114550"/>
          </a:xfrm>
          <a:prstGeom prst="rect">
            <a:avLst/>
          </a:prstGeom>
          <a:noFill/>
        </p:spPr>
      </p:pic>
      <p:pic>
        <p:nvPicPr>
          <p:cNvPr id="13320" name="Picture 8" descr="z003_coagustaph_saureus_25923_sepidermidis_12228_hu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933825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649288"/>
          </a:xfrm>
          <a:noFill/>
          <a:ln/>
        </p:spPr>
        <p:txBody>
          <a:bodyPr/>
          <a:lstStyle/>
          <a:p>
            <a:pPr algn="l"/>
            <a:r>
              <a:rPr lang="pt-BR" sz="2400" b="1" dirty="0">
                <a:effectLst/>
                <a:latin typeface="Arial" charset="0"/>
              </a:rPr>
              <a:t>6. </a:t>
            </a:r>
            <a:r>
              <a:rPr lang="pt-BR" sz="2400" b="1" dirty="0" err="1">
                <a:effectLst/>
                <a:latin typeface="Arial" charset="0"/>
              </a:rPr>
              <a:t>Sorotipagem</a:t>
            </a:r>
            <a:endParaRPr lang="pt-BR" sz="2400" b="1" dirty="0">
              <a:effectLst/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9750" y="1428736"/>
            <a:ext cx="796134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Microrganismos inertes às provas bioquímicas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Microrganismos de cultivo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difícil</a:t>
            </a:r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Fins 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epidemiológicos</a:t>
            </a:r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7" descr="0557_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149725"/>
            <a:ext cx="1944688" cy="1620838"/>
          </a:xfrm>
          <a:prstGeom prst="rect">
            <a:avLst/>
          </a:prstGeom>
          <a:noFill/>
        </p:spPr>
      </p:pic>
      <p:pic>
        <p:nvPicPr>
          <p:cNvPr id="14345" name="Picture 9" descr="gb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644900"/>
            <a:ext cx="222250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4968875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pt-BR" sz="2800" dirty="0">
                <a:solidFill>
                  <a:schemeClr val="folHlink"/>
                </a:solidFill>
              </a:rPr>
              <a:t>Métodos genotípicos</a:t>
            </a:r>
          </a:p>
          <a:p>
            <a:pPr marL="342900" indent="-342900">
              <a:spcBef>
                <a:spcPct val="50000"/>
              </a:spcBef>
            </a:pPr>
            <a:endParaRPr lang="pt-BR" sz="20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Tamanho do DNA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Índice </a:t>
            </a:r>
            <a:r>
              <a:rPr lang="pt-BR" sz="2400" dirty="0" err="1"/>
              <a:t>Crioscópico</a:t>
            </a:r>
            <a:r>
              <a:rPr lang="pt-BR" sz="2400" dirty="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Índice Citosina-Guanina (C+G)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Hibridização de DNA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Sondas moleculares: 50-100pb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 err="1"/>
              <a:t>Sequenciamento</a:t>
            </a:r>
            <a:r>
              <a:rPr lang="pt-BR" sz="2400" dirty="0"/>
              <a:t> de DNA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 err="1"/>
              <a:t>Ribotipagem</a:t>
            </a:r>
            <a:r>
              <a:rPr lang="pt-BR" sz="2400" dirty="0"/>
              <a:t>: </a:t>
            </a:r>
            <a:r>
              <a:rPr lang="pt-BR" sz="2400" dirty="0" err="1"/>
              <a:t>RNAr</a:t>
            </a:r>
            <a:r>
              <a:rPr lang="pt-BR" sz="2400" dirty="0"/>
              <a:t> 16S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Análise </a:t>
            </a:r>
            <a:r>
              <a:rPr lang="pt-BR" sz="2400" dirty="0" err="1"/>
              <a:t>plasmidial</a:t>
            </a:r>
            <a:endParaRPr lang="pt-BR" sz="24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pt-BR" sz="2400" dirty="0"/>
          </a:p>
          <a:p>
            <a:pPr marL="342900" indent="-342900">
              <a:spcBef>
                <a:spcPct val="50000"/>
              </a:spcBef>
            </a:pPr>
            <a:r>
              <a:rPr lang="pt-BR" sz="1400" dirty="0"/>
              <a:t> </a:t>
            </a:r>
          </a:p>
        </p:txBody>
      </p:sp>
      <p:pic>
        <p:nvPicPr>
          <p:cNvPr id="16390" name="Picture 6" descr="250px-DNA_Overview">
            <a:hlinkClick r:id="rId2" tooltip="Estrutura de um AD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60350"/>
            <a:ext cx="238125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15"/>
          <p:cNvSpPr>
            <a:spLocks noChangeArrowheads="1"/>
          </p:cNvSpPr>
          <p:nvPr/>
        </p:nvSpPr>
        <p:spPr bwMode="auto">
          <a:xfrm>
            <a:off x="19050" y="642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3011" name="Text Box 1117"/>
          <p:cNvSpPr txBox="1">
            <a:spLocks noChangeArrowheads="1"/>
          </p:cNvSpPr>
          <p:nvPr/>
        </p:nvSpPr>
        <p:spPr bwMode="auto">
          <a:xfrm>
            <a:off x="714375" y="357188"/>
            <a:ext cx="5905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>
                <a:solidFill>
                  <a:srgbClr val="000000"/>
                </a:solidFill>
                <a:latin typeface="Arial" charset="0"/>
              </a:rPr>
              <a:t>Nomenclatura binomial</a:t>
            </a:r>
          </a:p>
        </p:txBody>
      </p:sp>
      <p:sp>
        <p:nvSpPr>
          <p:cNvPr id="43012" name="Text Box 1118"/>
          <p:cNvSpPr txBox="1">
            <a:spLocks noChangeArrowheads="1"/>
          </p:cNvSpPr>
          <p:nvPr/>
        </p:nvSpPr>
        <p:spPr bwMode="auto">
          <a:xfrm>
            <a:off x="642938" y="1000125"/>
            <a:ext cx="8064500" cy="602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pt-BR" sz="2200" dirty="0">
                <a:latin typeface="Arial" charset="0"/>
              </a:rPr>
              <a:t>Atribuição de nomes científicos às espécies.</a:t>
            </a:r>
          </a:p>
          <a:p>
            <a:pPr marL="185738" indent="-185738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pt-BR" sz="2200" dirty="0">
                <a:latin typeface="Arial" charset="0"/>
              </a:rPr>
              <a:t>Formado por duas palavras – o nome do gênero e o restritivo específico (adjetivo que qualifica o gênero)</a:t>
            </a:r>
          </a:p>
          <a:p>
            <a:pPr marL="185738" indent="-185738">
              <a:lnSpc>
                <a:spcPct val="130000"/>
              </a:lnSpc>
              <a:spcBef>
                <a:spcPct val="50000"/>
              </a:spcBef>
            </a:pPr>
            <a:r>
              <a:rPr lang="pt-BR" sz="2000" dirty="0">
                <a:latin typeface="Arial" charset="0"/>
              </a:rPr>
              <a:t>Ex:</a:t>
            </a:r>
          </a:p>
          <a:p>
            <a:pPr marL="185738" indent="-185738">
              <a:lnSpc>
                <a:spcPct val="130000"/>
              </a:lnSpc>
              <a:spcBef>
                <a:spcPct val="50000"/>
              </a:spcBef>
            </a:pPr>
            <a:r>
              <a:rPr lang="pt-BR" sz="2400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Escherichia</a:t>
            </a:r>
            <a:r>
              <a:rPr lang="pt-BR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t-BR" sz="2400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coli</a:t>
            </a:r>
            <a:r>
              <a:rPr lang="pt-BR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ou </a:t>
            </a:r>
            <a:r>
              <a:rPr lang="pt-BR" sz="2400" u="sng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Escherichia</a:t>
            </a:r>
            <a:r>
              <a:rPr lang="pt-BR" sz="2400" u="sng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t-BR" sz="2400" u="sng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coli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185738" indent="-185738">
              <a:lnSpc>
                <a:spcPct val="80000"/>
              </a:lnSpc>
              <a:spcBef>
                <a:spcPct val="50000"/>
              </a:spcBef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 nome homenageia Theodor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Escherich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185738" indent="-185738">
              <a:lnSpc>
                <a:spcPct val="80000"/>
              </a:lnSpc>
              <a:spcBef>
                <a:spcPct val="50000"/>
              </a:spcBef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coli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: lembra que habita o cólon humano ou intestino grosso.</a:t>
            </a:r>
          </a:p>
          <a:p>
            <a:pPr marL="185738" indent="-185738">
              <a:lnSpc>
                <a:spcPct val="80000"/>
              </a:lnSpc>
              <a:spcBef>
                <a:spcPct val="50000"/>
              </a:spcBef>
            </a:pPr>
            <a:endParaRPr lang="pt-BR" dirty="0">
              <a:solidFill>
                <a:schemeClr val="hlink"/>
              </a:solidFill>
            </a:endParaRPr>
          </a:p>
          <a:p>
            <a:pPr marL="185738" indent="-185738">
              <a:lnSpc>
                <a:spcPct val="110000"/>
              </a:lnSpc>
              <a:spcBef>
                <a:spcPct val="50000"/>
              </a:spcBef>
            </a:pPr>
            <a:r>
              <a:rPr lang="pt-BR" sz="2000" i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Staphylococcus</a:t>
            </a:r>
            <a:r>
              <a:rPr lang="pt-BR" sz="20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t-BR" sz="2000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aureus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ou </a:t>
            </a:r>
            <a:r>
              <a:rPr lang="pt-BR" sz="2000" u="sng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Staphylococcus</a:t>
            </a:r>
            <a:r>
              <a:rPr lang="pt-BR" sz="2000" u="sng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t-BR" sz="2000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aureus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185738" indent="-185738">
              <a:lnSpc>
                <a:spcPct val="110000"/>
              </a:lnSpc>
              <a:spcBef>
                <a:spcPct val="50000"/>
              </a:spcBef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Staphylo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(tipo de agrupamento) +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coccus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(forma esférica)</a:t>
            </a:r>
          </a:p>
          <a:p>
            <a:pPr marL="185738" indent="-185738">
              <a:lnSpc>
                <a:spcPct val="80000"/>
              </a:lnSpc>
              <a:spcBef>
                <a:spcPct val="5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aureus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(cor de ouro).</a:t>
            </a:r>
          </a:p>
          <a:p>
            <a:pPr marL="185738" indent="-185738">
              <a:lnSpc>
                <a:spcPct val="80000"/>
              </a:lnSpc>
              <a:spcBef>
                <a:spcPct val="50000"/>
              </a:spcBef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t-BR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t-BR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Staphylococcus</a:t>
            </a: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sp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  X  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pt-BR" i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taphylococcus</a:t>
            </a:r>
            <a:r>
              <a:rPr lang="pt-BR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spp</a:t>
            </a: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185738" indent="-185738">
              <a:lnSpc>
                <a:spcPct val="80000"/>
              </a:lnSpc>
              <a:spcBef>
                <a:spcPct val="50000"/>
              </a:spcBef>
            </a:pP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3013" name="Line 1129"/>
          <p:cNvSpPr>
            <a:spLocks noChangeShapeType="1"/>
          </p:cNvSpPr>
          <p:nvPr/>
        </p:nvSpPr>
        <p:spPr bwMode="auto">
          <a:xfrm flipV="1">
            <a:off x="571500" y="831850"/>
            <a:ext cx="857250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motion.com.br/imagens/data/media/74/10314planet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214282" y="857232"/>
            <a:ext cx="88582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Cerca de metade da biomassa do planeta é constituída por microrganismos, sendo os 50% restantes distribuídos entre plantas (35%) e animais (15%).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Importante para sobrevivência dos seres humanos, plantas e animais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Infecções primárias e secundárias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Reciclagem de resíduos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Produção de antibióticos, vitaminas, outras substâncias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Industria de alimentos e combustíveis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Engenharia genética, etc...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jornale.com.br/mirian/wp-content/uploads/2009/02/bolsa-de-estudo.jpg"/>
          <p:cNvPicPr>
            <a:picLocks noChangeAspect="1" noChangeArrowheads="1"/>
          </p:cNvPicPr>
          <p:nvPr/>
        </p:nvPicPr>
        <p:blipFill>
          <a:blip r:embed="rId2" cstate="print">
            <a:lum bright="23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 rot="21144424">
            <a:off x="292325" y="252259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Microbiologia: </a:t>
            </a:r>
            <a:r>
              <a:rPr lang="pt-BR" b="1" i="1" dirty="0" err="1" smtClean="0"/>
              <a:t>Mikros</a:t>
            </a:r>
            <a:r>
              <a:rPr lang="pt-BR" b="1" dirty="0" smtClean="0"/>
              <a:t> (= pequeno) + </a:t>
            </a:r>
            <a:r>
              <a:rPr lang="pt-BR" b="1" i="1" dirty="0" err="1" smtClean="0"/>
              <a:t>Bio</a:t>
            </a:r>
            <a:r>
              <a:rPr lang="pt-BR" b="1" dirty="0" smtClean="0"/>
              <a:t> (= vida) + </a:t>
            </a:r>
            <a:r>
              <a:rPr lang="pt-BR" b="1" i="1" dirty="0" smtClean="0"/>
              <a:t>logos</a:t>
            </a:r>
            <a:r>
              <a:rPr lang="pt-BR" b="1" dirty="0" smtClean="0"/>
              <a:t> (= ciência)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 rot="21115871">
            <a:off x="1747456" y="3659496"/>
            <a:ext cx="642942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A Microbiologia é classicamente definida como a área da ciência que dedica-se ao estudo de organismos que somente podem ser visualizados ao microscópio.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 rot="21113081">
            <a:off x="2133393" y="4940002"/>
            <a:ext cx="688219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Assim, a microbiologia envolve o estudo de organismos </a:t>
            </a:r>
            <a:r>
              <a:rPr lang="pt-BR" b="1" i="1" dirty="0" smtClean="0"/>
              <a:t>procarióticos</a:t>
            </a:r>
            <a:r>
              <a:rPr lang="pt-BR" b="1" dirty="0" smtClean="0"/>
              <a:t> (bactérias, </a:t>
            </a:r>
            <a:r>
              <a:rPr lang="pt-BR" b="1" dirty="0" err="1" smtClean="0"/>
              <a:t>archaeas</a:t>
            </a:r>
            <a:r>
              <a:rPr lang="pt-BR" b="1" dirty="0" smtClean="0"/>
              <a:t>), </a:t>
            </a:r>
            <a:r>
              <a:rPr lang="pt-BR" b="1" i="1" dirty="0" smtClean="0"/>
              <a:t>eucarióticos</a:t>
            </a:r>
            <a:r>
              <a:rPr lang="pt-BR" b="1" dirty="0" smtClean="0"/>
              <a:t> (algas, protozoários, fungos) e também seres acelulares (</a:t>
            </a:r>
            <a:r>
              <a:rPr lang="pt-BR" b="1" i="1" dirty="0" smtClean="0"/>
              <a:t>vírus</a:t>
            </a:r>
            <a:r>
              <a:rPr lang="pt-BR" b="1" dirty="0" smtClean="0"/>
              <a:t>)</a:t>
            </a:r>
            <a:r>
              <a:rPr lang="pt-BR" b="1" i="1" dirty="0" smtClean="0"/>
              <a:t>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2626" y="655338"/>
            <a:ext cx="827502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" charset="0"/>
              </a:rPr>
              <a:t>O que se estuda na Microbiologia?</a:t>
            </a:r>
            <a:endParaRPr lang="pt-BR" sz="2800" b="1" dirty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endParaRPr lang="pt-BR" b="1" dirty="0"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b="1" dirty="0" smtClean="0">
                <a:latin typeface="Arial" charset="0"/>
                <a:cs typeface="Arial" charset="0"/>
              </a:rPr>
              <a:t> </a:t>
            </a:r>
            <a:r>
              <a:rPr lang="pt-BR" sz="2000" b="1" dirty="0" smtClean="0">
                <a:latin typeface="Arial" charset="0"/>
              </a:rPr>
              <a:t>Classificação</a:t>
            </a:r>
            <a:endParaRPr lang="pt-BR" sz="2000" b="1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2000" b="1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" charset="0"/>
                <a:cs typeface="Arial" charset="0"/>
              </a:rPr>
              <a:t> Estrutura</a:t>
            </a:r>
            <a:endParaRPr lang="pt-BR" sz="2000" b="1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2000" b="1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" charset="0"/>
              </a:rPr>
              <a:t> Reprodução</a:t>
            </a:r>
            <a:endParaRPr lang="pt-BR" sz="2000" b="1" dirty="0"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2000" b="1" dirty="0"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" charset="0"/>
              </a:rPr>
              <a:t> </a:t>
            </a:r>
            <a:r>
              <a:rPr lang="pt-BR" sz="2000" b="1" dirty="0">
                <a:latin typeface="Arial" charset="0"/>
              </a:rPr>
              <a:t>Hereditariedade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2000" b="1" dirty="0"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" charset="0"/>
              </a:rPr>
              <a:t> Atividades bioquímicas</a:t>
            </a:r>
            <a:endParaRPr lang="pt-BR" sz="2000" b="1" dirty="0"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2000" b="1" dirty="0"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" charset="0"/>
              </a:rPr>
              <a:t> </a:t>
            </a:r>
            <a:r>
              <a:rPr lang="pt-BR" sz="2000" b="1" dirty="0">
                <a:latin typeface="Arial" charset="0"/>
                <a:cs typeface="Arial" charset="0"/>
              </a:rPr>
              <a:t>Nutrição</a:t>
            </a:r>
            <a:endParaRPr lang="pt-BR" sz="2000" b="1" dirty="0"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2000" b="1" dirty="0"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" charset="0"/>
              </a:rPr>
              <a:t> </a:t>
            </a:r>
            <a:r>
              <a:rPr lang="pt-BR" sz="2000" b="1" dirty="0">
                <a:latin typeface="Arial" charset="0"/>
              </a:rPr>
              <a:t>Atividades e relações entre si e com outros seres vivos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2000" b="1" dirty="0"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Arial" charset="0"/>
              </a:rPr>
              <a:t> </a:t>
            </a:r>
            <a:r>
              <a:rPr lang="pt-BR" sz="2000" b="1" dirty="0">
                <a:latin typeface="Arial" charset="0"/>
              </a:rPr>
              <a:t>Habilidade em causar mudanças físicas e químicas no ambiente</a:t>
            </a:r>
          </a:p>
        </p:txBody>
      </p:sp>
      <p:pic>
        <p:nvPicPr>
          <p:cNvPr id="18436" name="Picture 4" descr="http://www.csv.unesp.br/P_noticias/nov05/imagens/microbiolog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00517"/>
            <a:ext cx="2643206" cy="3528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728" y="2142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História da Microbiologia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2370134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Maldição divina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Teoria dos miasmas (vapores ou venenos)</a:t>
            </a:r>
          </a:p>
          <a:p>
            <a:endParaRPr lang="pt-BR" sz="2400" b="1" dirty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Mau odores</a:t>
            </a:r>
          </a:p>
          <a:p>
            <a:endParaRPr lang="pt-BR" sz="2400" b="1" dirty="0">
              <a:solidFill>
                <a:srgbClr val="C00000"/>
              </a:solidFill>
            </a:endParaRPr>
          </a:p>
          <a:p>
            <a:r>
              <a:rPr lang="pt-BR" sz="2400" b="1" dirty="0" smtClean="0">
                <a:solidFill>
                  <a:srgbClr val="C00000"/>
                </a:solidFill>
              </a:rPr>
              <a:t>O ar como meio de transmissão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1340768"/>
            <a:ext cx="846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Antes do século XVIII, a que se atribuía as doenças?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8" name="Picture 4" descr="http://www.ifi.unicamp.br/~ghtc/Contagio/bicudo2c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608" y="2348880"/>
            <a:ext cx="278867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628" y="174300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 primeiras observações: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28728" y="165081"/>
            <a:ext cx="6448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  <a:latin typeface="Arial" charset="0"/>
              </a:rPr>
              <a:t>A descoberta dos microrganismos</a:t>
            </a:r>
          </a:p>
        </p:txBody>
      </p:sp>
      <p:pic>
        <p:nvPicPr>
          <p:cNvPr id="19458" name="Picture 2" descr="http://sem.cypresscollege.edu/~schiplunkar/images/leeuwenho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3543210" cy="3571900"/>
          </a:xfrm>
          <a:prstGeom prst="rect">
            <a:avLst/>
          </a:prstGeom>
          <a:noFill/>
        </p:spPr>
      </p:pic>
      <p:pic>
        <p:nvPicPr>
          <p:cNvPr id="8" name="Picture 7" descr="FG01_09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19801" y="4448781"/>
            <a:ext cx="2752727" cy="1909177"/>
          </a:xfrm>
          <a:noFill/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050266" y="6345816"/>
            <a:ext cx="2236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Lentes 200 a 300 X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143536" y="2800175"/>
            <a:ext cx="371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Antoni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pt-B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Leeuwenhoek</a:t>
            </a:r>
            <a:endParaRPr lang="pt-B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(1632 - 1723) </a:t>
            </a:r>
            <a:endParaRPr lang="pt-B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2071670" y="3286124"/>
            <a:ext cx="6072230" cy="207170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071670" y="3286124"/>
            <a:ext cx="4000528" cy="264320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496" y="2804120"/>
            <a:ext cx="582927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15963"/>
            <a:r>
              <a:rPr lang="pt-BR" sz="2200" b="1" dirty="0" err="1">
                <a:latin typeface="Arial" charset="0"/>
              </a:rPr>
              <a:t>Leeuwenhoek</a:t>
            </a:r>
            <a:r>
              <a:rPr lang="pt-BR" sz="2200" dirty="0">
                <a:latin typeface="Arial" charset="0"/>
              </a:rPr>
              <a:t> </a:t>
            </a:r>
            <a:r>
              <a:rPr lang="pt-BR" sz="2200" dirty="0" smtClean="0">
                <a:latin typeface="Arial" charset="0"/>
              </a:rPr>
              <a:t> - Fundador </a:t>
            </a:r>
            <a:r>
              <a:rPr lang="pt-BR" sz="2200" dirty="0">
                <a:latin typeface="Arial" charset="0"/>
              </a:rPr>
              <a:t>da microbiologia </a:t>
            </a:r>
          </a:p>
          <a:p>
            <a:pPr defTabSz="715963"/>
            <a:endParaRPr lang="pt-BR" sz="2200" dirty="0" smtClean="0">
              <a:latin typeface="Arial" charset="0"/>
            </a:endParaRPr>
          </a:p>
          <a:p>
            <a:pPr defTabSz="715963"/>
            <a:endParaRPr lang="pt-BR" sz="2200" dirty="0">
              <a:latin typeface="Arial" charset="0"/>
            </a:endParaRPr>
          </a:p>
          <a:p>
            <a:pPr algn="ctr" defTabSz="715963"/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Observações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relatadas a Sociedade Real de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Londres</a:t>
            </a:r>
          </a:p>
          <a:p>
            <a:pPr defTabSz="715963"/>
            <a:endParaRPr lang="pt-BR" sz="2200" dirty="0">
              <a:latin typeface="Arial" charset="0"/>
            </a:endParaRPr>
          </a:p>
          <a:p>
            <a:pPr defTabSz="715963"/>
            <a:endParaRPr lang="pt-BR" sz="2200" dirty="0" smtClean="0">
              <a:latin typeface="Arial" charset="0"/>
            </a:endParaRPr>
          </a:p>
          <a:p>
            <a:pPr algn="ctr" defTabSz="715963"/>
            <a:r>
              <a:rPr lang="pt-BR" sz="2200" dirty="0" smtClean="0">
                <a:latin typeface="Arial" charset="0"/>
              </a:rPr>
              <a:t>Observou </a:t>
            </a:r>
            <a:r>
              <a:rPr lang="pt-BR" sz="2200" dirty="0">
                <a:latin typeface="Arial" charset="0"/>
              </a:rPr>
              <a:t>e descreveu os microrganismos ("</a:t>
            </a:r>
            <a:r>
              <a:rPr lang="pt-BR" sz="2200" b="1" dirty="0" err="1">
                <a:latin typeface="Arial" charset="0"/>
              </a:rPr>
              <a:t>animáliculos</a:t>
            </a:r>
            <a:r>
              <a:rPr lang="pt-BR" sz="2200" dirty="0">
                <a:latin typeface="Arial" charset="0"/>
              </a:rPr>
              <a:t>“)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38348" y="450833"/>
            <a:ext cx="601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pt-BR" sz="3000" b="1" dirty="0">
                <a:solidFill>
                  <a:srgbClr val="002060"/>
                </a:solidFill>
                <a:latin typeface="Arial" charset="0"/>
              </a:rPr>
              <a:t>O MUNDO INVISÍVEL</a:t>
            </a:r>
          </a:p>
        </p:txBody>
      </p:sp>
      <p:pic>
        <p:nvPicPr>
          <p:cNvPr id="6" name="Picture 2" descr="FG01_0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20938"/>
            <a:ext cx="32766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media-2.web.britannica.com/eb-media/79/2079-004-E5DC97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00" y="116632"/>
            <a:ext cx="2092346" cy="249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steu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50985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850" y="333375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Louis Pasteur </a:t>
            </a:r>
            <a:r>
              <a:rPr lang="pt-BR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(1822-1895)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00100" y="5396227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Teoria germinal das enfermidades infecciosas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842</Words>
  <Application>Microsoft Office PowerPoint</Application>
  <PresentationFormat>Apresentação na tela (4:3)</PresentationFormat>
  <Paragraphs>186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INTRODUÇÃO À MICROBIOLOGIA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Teoria microbiana das doenças</vt:lpstr>
      <vt:lpstr>Teoria microbiana das doenças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6. Sorotipagem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MICROBIOLOGIA</dc:title>
  <dc:creator>VARGES</dc:creator>
  <cp:lastModifiedBy>Carlos Henrique Bezerra de Oliveira</cp:lastModifiedBy>
  <cp:revision>163</cp:revision>
  <dcterms:created xsi:type="dcterms:W3CDTF">2010-03-06T15:43:09Z</dcterms:created>
  <dcterms:modified xsi:type="dcterms:W3CDTF">2013-06-10T11:37:48Z</dcterms:modified>
</cp:coreProperties>
</file>