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57" r:id="rId2"/>
    <p:sldId id="258" r:id="rId3"/>
    <p:sldId id="315" r:id="rId4"/>
    <p:sldId id="262" r:id="rId5"/>
    <p:sldId id="317" r:id="rId6"/>
    <p:sldId id="263" r:id="rId7"/>
    <p:sldId id="260" r:id="rId8"/>
    <p:sldId id="259" r:id="rId9"/>
    <p:sldId id="320" r:id="rId10"/>
    <p:sldId id="261" r:id="rId11"/>
    <p:sldId id="271" r:id="rId12"/>
    <p:sldId id="318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86" r:id="rId24"/>
    <p:sldId id="319" r:id="rId25"/>
    <p:sldId id="276" r:id="rId26"/>
    <p:sldId id="278" r:id="rId27"/>
    <p:sldId id="316" r:id="rId28"/>
    <p:sldId id="279" r:id="rId29"/>
    <p:sldId id="280" r:id="rId30"/>
    <p:sldId id="281" r:id="rId31"/>
    <p:sldId id="282" r:id="rId32"/>
    <p:sldId id="283" r:id="rId33"/>
    <p:sldId id="284" r:id="rId34"/>
    <p:sldId id="287" r:id="rId35"/>
    <p:sldId id="285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8" r:id="rId46"/>
    <p:sldId id="297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660"/>
  </p:normalViewPr>
  <p:slideViewPr>
    <p:cSldViewPr>
      <p:cViewPr varScale="1">
        <p:scale>
          <a:sx n="64" d="100"/>
          <a:sy n="64" d="100"/>
        </p:scale>
        <p:origin x="870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6E5A807-010C-41D2-B8AD-EF3B3E1634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C1997A2-6FDA-4A16-987C-0FAD94FB6A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F7F2AA-3B47-46B2-A645-64EAD3D310C2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B5A9A379-4EB8-40D6-B499-7F2EA07A47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90C71B4-ADB2-4E09-A36A-B6FF067950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C39265-3A19-4C12-B756-71431A7A9B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4F1E536-B4DB-4B7C-8CBC-337B6BC4D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C19DA70-9117-4753-BD88-7F64CC0051F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32660EA5-6D12-4377-961E-E7A346D573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2B5E8FE-5B69-42F2-A80F-7F835BCC3E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E2B105BB-D6FC-4C85-823C-E1622B517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030239-4F43-4880-96CB-425D7DC51009}" type="slidenum">
              <a:rPr lang="pt-BR" altLang="pt-BR"/>
              <a:pPr>
                <a:spcBef>
                  <a:spcPct val="0"/>
                </a:spcBef>
              </a:pPr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9E86AECD-B398-49F2-BC97-95F61994D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E6458B-8D07-4598-A6E7-DBF34DB4A5C6}" type="slidenum">
              <a:rPr lang="pt-BR" altLang="pt-BR"/>
              <a:pPr>
                <a:spcBef>
                  <a:spcPct val="0"/>
                </a:spcBef>
              </a:pPr>
              <a:t>20</a:t>
            </a:fld>
            <a:endParaRPr lang="pt-BR" altLang="pt-B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BFE9804A-DE46-4908-94A8-8DA72C1E97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6D277D5-DBDD-428E-AC61-A3CC5A2C1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FE4A1B7F-A362-4EA1-8FD1-56ED47CA9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CE0F12-0FAC-4342-BFEB-39A95B41C8B8}" type="slidenum">
              <a:rPr lang="pt-BR" altLang="pt-BR"/>
              <a:pPr>
                <a:spcBef>
                  <a:spcPct val="0"/>
                </a:spcBef>
              </a:pPr>
              <a:t>21</a:t>
            </a:fld>
            <a:endParaRPr lang="pt-BR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8D6E263-5BFB-4725-8C4A-C36465E271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A92C2C93-6594-4F49-87D7-555C7A97C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DEA3639E-8400-4679-ACBF-E832BF4AE2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0259B60-D457-478B-9A8A-3D50C7406D6E}" type="slidenum">
              <a:rPr lang="pt-BR" altLang="pt-BR"/>
              <a:pPr>
                <a:spcBef>
                  <a:spcPct val="0"/>
                </a:spcBef>
              </a:pPr>
              <a:t>22</a:t>
            </a:fld>
            <a:endParaRPr lang="pt-BR" altLang="pt-B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BDA64F0-ED55-4B78-AFAB-CA6B141AAB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8DEB0A6-8120-4CA1-95D1-63E608EDA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DE4A564-0985-4D99-9918-B724224821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B53ED7-D006-4106-A7A3-C3426E42A83C}" type="slidenum">
              <a:rPr lang="pt-BR" altLang="pt-BR"/>
              <a:pPr>
                <a:spcBef>
                  <a:spcPct val="0"/>
                </a:spcBef>
              </a:pPr>
              <a:t>23</a:t>
            </a:fld>
            <a:endParaRPr lang="pt-BR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698009E-DC54-4107-BD21-67CBE7EDA0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6F07380-CDE0-456A-96CB-8C64AC7AB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4DE4A564-0985-4D99-9918-B724224821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B53ED7-D006-4106-A7A3-C3426E42A83C}" type="slidenum">
              <a:rPr lang="pt-BR" altLang="pt-BR"/>
              <a:pPr>
                <a:spcBef>
                  <a:spcPct val="0"/>
                </a:spcBef>
              </a:pPr>
              <a:t>24</a:t>
            </a:fld>
            <a:endParaRPr lang="pt-BR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698009E-DC54-4107-BD21-67CBE7EDA0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A6F07380-CDE0-456A-96CB-8C64AC7AB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0596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63FEF797-1108-4E36-8C53-2B03A8B0FD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381EC2-4713-4A58-8E94-54F954EBB43E}" type="slidenum">
              <a:rPr lang="pt-BR" altLang="pt-BR"/>
              <a:pPr>
                <a:spcBef>
                  <a:spcPct val="0"/>
                </a:spcBef>
              </a:pPr>
              <a:t>25</a:t>
            </a:fld>
            <a:endParaRPr lang="pt-BR" altLang="pt-B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91654BF-D890-4E7C-8955-A45961339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3252F0D-4B40-47DD-902C-4F5C81939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6F42A25A-F35F-429D-99F3-26CC107E0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0590A6F-DABC-4630-A470-505D71720125}" type="slidenum">
              <a:rPr lang="pt-BR" altLang="pt-BR"/>
              <a:pPr>
                <a:spcBef>
                  <a:spcPct val="0"/>
                </a:spcBef>
              </a:pPr>
              <a:t>26</a:t>
            </a:fld>
            <a:endParaRPr lang="pt-BR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62D248C8-A2FD-43EE-B3DB-94F983D1F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80BA9C74-FE88-433E-8636-29198E4894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id="{4BD4A890-A28B-44FF-BFE9-AF4376B652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id="{A7126E17-B049-4039-9FD1-D894D64906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39940" name="Espaço Reservado para Número de Slide 3">
            <a:extLst>
              <a:ext uri="{FF2B5EF4-FFF2-40B4-BE49-F238E27FC236}">
                <a16:creationId xmlns:a16="http://schemas.microsoft.com/office/drawing/2014/main" id="{8C94F990-0193-41CA-AEAE-E2A6B9EDD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E0C59A-48AD-4F1F-B296-C737566F4532}" type="slidenum">
              <a:rPr lang="pt-BR" altLang="pt-BR"/>
              <a:pPr>
                <a:spcBef>
                  <a:spcPct val="0"/>
                </a:spcBef>
              </a:pPr>
              <a:t>28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:a16="http://schemas.microsoft.com/office/drawing/2014/main" id="{47AD1F37-BBE0-4DD5-B130-9ACCBB8C79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>
            <a:extLst>
              <a:ext uri="{FF2B5EF4-FFF2-40B4-BE49-F238E27FC236}">
                <a16:creationId xmlns:a16="http://schemas.microsoft.com/office/drawing/2014/main" id="{F699A4CA-C812-43C5-BD85-7EEED37F5F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1988" name="Espaço Reservado para Número de Slide 3">
            <a:extLst>
              <a:ext uri="{FF2B5EF4-FFF2-40B4-BE49-F238E27FC236}">
                <a16:creationId xmlns:a16="http://schemas.microsoft.com/office/drawing/2014/main" id="{1F498383-2524-41BE-BF8E-7B4B7D096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6EF821-D37B-4DF0-936F-58943F8EA06D}" type="slidenum">
              <a:rPr lang="pt-BR" altLang="pt-BR"/>
              <a:pPr>
                <a:spcBef>
                  <a:spcPct val="0"/>
                </a:spcBef>
              </a:pPr>
              <a:t>29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id="{1F865798-C6E0-4ABC-B2D8-154B1F8685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id="{3CC989AA-5C9A-4CA9-83E9-A71EB48A25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4036" name="Espaço Reservado para Número de Slide 3">
            <a:extLst>
              <a:ext uri="{FF2B5EF4-FFF2-40B4-BE49-F238E27FC236}">
                <a16:creationId xmlns:a16="http://schemas.microsoft.com/office/drawing/2014/main" id="{DF1D1590-C3C2-4104-9AD5-79A18B118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384F3A-5467-40CB-ADCE-EE2981E1B8FF}" type="slidenum">
              <a:rPr lang="pt-BR" altLang="pt-BR"/>
              <a:pPr>
                <a:spcBef>
                  <a:spcPct val="0"/>
                </a:spcBef>
              </a:pPr>
              <a:t>30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9DA70-9117-4753-BD88-7F64CC0051F7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654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:a16="http://schemas.microsoft.com/office/drawing/2014/main" id="{67CCFD28-A5A1-4BCA-B3BD-9E38B7DAD7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>
            <a:extLst>
              <a:ext uri="{FF2B5EF4-FFF2-40B4-BE49-F238E27FC236}">
                <a16:creationId xmlns:a16="http://schemas.microsoft.com/office/drawing/2014/main" id="{A24E433E-F6F7-402D-8174-573850FF2B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6084" name="Espaço Reservado para Número de Slide 3">
            <a:extLst>
              <a:ext uri="{FF2B5EF4-FFF2-40B4-BE49-F238E27FC236}">
                <a16:creationId xmlns:a16="http://schemas.microsoft.com/office/drawing/2014/main" id="{793810D3-E4FE-4033-978C-255B83DA9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07497F-64DD-4B45-A4B3-796C095DA929}" type="slidenum">
              <a:rPr lang="pt-BR" altLang="pt-BR"/>
              <a:pPr>
                <a:spcBef>
                  <a:spcPct val="0"/>
                </a:spcBef>
              </a:pPr>
              <a:t>31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id="{6508A83D-7EC7-465C-B1E3-6AB6FADFFD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>
            <a:extLst>
              <a:ext uri="{FF2B5EF4-FFF2-40B4-BE49-F238E27FC236}">
                <a16:creationId xmlns:a16="http://schemas.microsoft.com/office/drawing/2014/main" id="{E9849832-9570-4A0D-A0D8-3E0A31F90C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48132" name="Espaço Reservado para Número de Slide 3">
            <a:extLst>
              <a:ext uri="{FF2B5EF4-FFF2-40B4-BE49-F238E27FC236}">
                <a16:creationId xmlns:a16="http://schemas.microsoft.com/office/drawing/2014/main" id="{5F2C8134-23F9-47C1-9E0A-908ADF905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2E2BC3-CDA3-4A77-A282-998799B7678A}" type="slidenum">
              <a:rPr lang="pt-BR" altLang="pt-BR"/>
              <a:pPr>
                <a:spcBef>
                  <a:spcPct val="0"/>
                </a:spcBef>
              </a:pPr>
              <a:t>32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>
            <a:extLst>
              <a:ext uri="{FF2B5EF4-FFF2-40B4-BE49-F238E27FC236}">
                <a16:creationId xmlns:a16="http://schemas.microsoft.com/office/drawing/2014/main" id="{F95B9BDD-0590-4AD7-A6B0-FC5F147A50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>
            <a:extLst>
              <a:ext uri="{FF2B5EF4-FFF2-40B4-BE49-F238E27FC236}">
                <a16:creationId xmlns:a16="http://schemas.microsoft.com/office/drawing/2014/main" id="{4A75498E-F828-4565-BC1A-61485DFA1E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50180" name="Espaço Reservado para Número de Slide 3">
            <a:extLst>
              <a:ext uri="{FF2B5EF4-FFF2-40B4-BE49-F238E27FC236}">
                <a16:creationId xmlns:a16="http://schemas.microsoft.com/office/drawing/2014/main" id="{C580870A-3DE0-49F9-9051-7C1EE1D52D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E85966-332A-4A03-B1B8-04D3A478DEE0}" type="slidenum">
              <a:rPr lang="pt-BR" altLang="pt-BR"/>
              <a:pPr>
                <a:spcBef>
                  <a:spcPct val="0"/>
                </a:spcBef>
              </a:pPr>
              <a:t>33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id="{278FA89E-ED51-4510-87F7-F72BC4F356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id="{444191F9-1D2C-4497-B796-DB72CA3868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52228" name="Espaço Reservado para Número de Slide 3">
            <a:extLst>
              <a:ext uri="{FF2B5EF4-FFF2-40B4-BE49-F238E27FC236}">
                <a16:creationId xmlns:a16="http://schemas.microsoft.com/office/drawing/2014/main" id="{A9194A9D-27E9-42A3-87A6-6E3387B20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93F8F3E-C8C1-45BA-8A24-850A7803B40C}" type="slidenum">
              <a:rPr lang="pt-BR" altLang="pt-BR"/>
              <a:pPr>
                <a:spcBef>
                  <a:spcPct val="0"/>
                </a:spcBef>
              </a:pPr>
              <a:t>34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>
            <a:extLst>
              <a:ext uri="{FF2B5EF4-FFF2-40B4-BE49-F238E27FC236}">
                <a16:creationId xmlns:a16="http://schemas.microsoft.com/office/drawing/2014/main" id="{2EB05732-5E53-499C-843A-C8D6074FAB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>
            <a:extLst>
              <a:ext uri="{FF2B5EF4-FFF2-40B4-BE49-F238E27FC236}">
                <a16:creationId xmlns:a16="http://schemas.microsoft.com/office/drawing/2014/main" id="{54EED1FB-98C6-4A31-9B51-5ECAF0C71D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54276" name="Espaço Reservado para Número de Slide 3">
            <a:extLst>
              <a:ext uri="{FF2B5EF4-FFF2-40B4-BE49-F238E27FC236}">
                <a16:creationId xmlns:a16="http://schemas.microsoft.com/office/drawing/2014/main" id="{880186F7-3277-41A4-BD56-0F043886E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85B33F-E670-4D57-9209-68A958B116A0}" type="slidenum">
              <a:rPr lang="pt-BR" altLang="pt-BR"/>
              <a:pPr>
                <a:spcBef>
                  <a:spcPct val="0"/>
                </a:spcBef>
              </a:pPr>
              <a:t>35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>
            <a:extLst>
              <a:ext uri="{FF2B5EF4-FFF2-40B4-BE49-F238E27FC236}">
                <a16:creationId xmlns:a16="http://schemas.microsoft.com/office/drawing/2014/main" id="{CB738A9E-DD2F-46A2-832C-B652BE4A7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>
            <a:extLst>
              <a:ext uri="{FF2B5EF4-FFF2-40B4-BE49-F238E27FC236}">
                <a16:creationId xmlns:a16="http://schemas.microsoft.com/office/drawing/2014/main" id="{06DD5795-1E22-4DA1-96BD-E42522BD1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56324" name="Espaço Reservado para Número de Slide 3">
            <a:extLst>
              <a:ext uri="{FF2B5EF4-FFF2-40B4-BE49-F238E27FC236}">
                <a16:creationId xmlns:a16="http://schemas.microsoft.com/office/drawing/2014/main" id="{1DA43FAF-8AC5-4C09-9EA7-9960A6E5FA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0B53A3-4FAF-45E6-A0CA-F3B6DA4E3330}" type="slidenum">
              <a:rPr lang="pt-BR" altLang="pt-BR"/>
              <a:pPr>
                <a:spcBef>
                  <a:spcPct val="0"/>
                </a:spcBef>
              </a:pPr>
              <a:t>36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>
            <a:extLst>
              <a:ext uri="{FF2B5EF4-FFF2-40B4-BE49-F238E27FC236}">
                <a16:creationId xmlns:a16="http://schemas.microsoft.com/office/drawing/2014/main" id="{2E16BFD1-BF30-4A3B-94EB-CA4A2F11BD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>
            <a:extLst>
              <a:ext uri="{FF2B5EF4-FFF2-40B4-BE49-F238E27FC236}">
                <a16:creationId xmlns:a16="http://schemas.microsoft.com/office/drawing/2014/main" id="{554C4779-4E81-4235-8EF7-5700FE36CA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58372" name="Espaço Reservado para Número de Slide 3">
            <a:extLst>
              <a:ext uri="{FF2B5EF4-FFF2-40B4-BE49-F238E27FC236}">
                <a16:creationId xmlns:a16="http://schemas.microsoft.com/office/drawing/2014/main" id="{C7E0DEBF-7913-4402-A0DE-E1A173A19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FE4110-802F-4F9F-A5BA-0FF8F3555DA0}" type="slidenum">
              <a:rPr lang="pt-BR" altLang="pt-BR"/>
              <a:pPr>
                <a:spcBef>
                  <a:spcPct val="0"/>
                </a:spcBef>
              </a:pPr>
              <a:t>37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>
            <a:extLst>
              <a:ext uri="{FF2B5EF4-FFF2-40B4-BE49-F238E27FC236}">
                <a16:creationId xmlns:a16="http://schemas.microsoft.com/office/drawing/2014/main" id="{16DF28E7-45F3-4EE7-8ADB-CB2A81C061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>
            <a:extLst>
              <a:ext uri="{FF2B5EF4-FFF2-40B4-BE49-F238E27FC236}">
                <a16:creationId xmlns:a16="http://schemas.microsoft.com/office/drawing/2014/main" id="{189F306C-277B-4B4B-B646-54482BE3C8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60420" name="Espaço Reservado para Número de Slide 3">
            <a:extLst>
              <a:ext uri="{FF2B5EF4-FFF2-40B4-BE49-F238E27FC236}">
                <a16:creationId xmlns:a16="http://schemas.microsoft.com/office/drawing/2014/main" id="{C04E8D44-C0AF-4E2E-BD96-B081442F4D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AD9E55-C3BC-45E1-873A-125996D556D0}" type="slidenum">
              <a:rPr lang="pt-BR" altLang="pt-BR"/>
              <a:pPr>
                <a:spcBef>
                  <a:spcPct val="0"/>
                </a:spcBef>
              </a:pPr>
              <a:t>38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>
            <a:extLst>
              <a:ext uri="{FF2B5EF4-FFF2-40B4-BE49-F238E27FC236}">
                <a16:creationId xmlns:a16="http://schemas.microsoft.com/office/drawing/2014/main" id="{7F43C584-2816-4784-9B4E-E2EF8DF02D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>
            <a:extLst>
              <a:ext uri="{FF2B5EF4-FFF2-40B4-BE49-F238E27FC236}">
                <a16:creationId xmlns:a16="http://schemas.microsoft.com/office/drawing/2014/main" id="{AF8CCFEC-AF1C-4AE5-8841-BBB69F4F29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62468" name="Espaço Reservado para Número de Slide 3">
            <a:extLst>
              <a:ext uri="{FF2B5EF4-FFF2-40B4-BE49-F238E27FC236}">
                <a16:creationId xmlns:a16="http://schemas.microsoft.com/office/drawing/2014/main" id="{8378347D-318E-468F-956B-16C78109E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77FDD8-C795-48C2-97F3-902E731BD0CD}" type="slidenum">
              <a:rPr lang="pt-BR" altLang="pt-BR"/>
              <a:pPr>
                <a:spcBef>
                  <a:spcPct val="0"/>
                </a:spcBef>
              </a:pPr>
              <a:t>39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>
            <a:extLst>
              <a:ext uri="{FF2B5EF4-FFF2-40B4-BE49-F238E27FC236}">
                <a16:creationId xmlns:a16="http://schemas.microsoft.com/office/drawing/2014/main" id="{5DEE337A-6956-41AF-A34D-3DCB517DC6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>
            <a:extLst>
              <a:ext uri="{FF2B5EF4-FFF2-40B4-BE49-F238E27FC236}">
                <a16:creationId xmlns:a16="http://schemas.microsoft.com/office/drawing/2014/main" id="{F78D77C8-ADEF-4743-93D8-A928CCE2A0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64516" name="Espaço Reservado para Número de Slide 3">
            <a:extLst>
              <a:ext uri="{FF2B5EF4-FFF2-40B4-BE49-F238E27FC236}">
                <a16:creationId xmlns:a16="http://schemas.microsoft.com/office/drawing/2014/main" id="{D84602F2-7A9B-4EB6-8E51-9BFC0910F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A39FF8-0FB8-44DC-A326-18159BCE034A}" type="slidenum">
              <a:rPr lang="pt-BR" altLang="pt-BR"/>
              <a:pPr>
                <a:spcBef>
                  <a:spcPct val="0"/>
                </a:spcBef>
              </a:pPr>
              <a:t>40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1F399372-7513-4A22-BD22-14CFCABAF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E9D5C5-FB8B-4818-947C-F70A99FF71A2}" type="slidenum">
              <a:rPr lang="pt-BR" altLang="pt-BR"/>
              <a:pPr>
                <a:spcBef>
                  <a:spcPct val="0"/>
                </a:spcBef>
              </a:pPr>
              <a:t>13</a:t>
            </a:fld>
            <a:endParaRPr lang="pt-BR" altLang="pt-BR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4116F68B-D539-4E2C-B5FA-DD277E9FFD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584C6888-BF92-48F2-BCCB-5443DF0D9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>
            <a:extLst>
              <a:ext uri="{FF2B5EF4-FFF2-40B4-BE49-F238E27FC236}">
                <a16:creationId xmlns:a16="http://schemas.microsoft.com/office/drawing/2014/main" id="{52D71274-5FCE-48F0-AEB3-29AC8F8DFD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>
            <a:extLst>
              <a:ext uri="{FF2B5EF4-FFF2-40B4-BE49-F238E27FC236}">
                <a16:creationId xmlns:a16="http://schemas.microsoft.com/office/drawing/2014/main" id="{DBA83D0B-4B2C-4212-BBEA-96BEB16714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66564" name="Espaço Reservado para Número de Slide 3">
            <a:extLst>
              <a:ext uri="{FF2B5EF4-FFF2-40B4-BE49-F238E27FC236}">
                <a16:creationId xmlns:a16="http://schemas.microsoft.com/office/drawing/2014/main" id="{AA736C92-88CD-4B1C-894C-2386A565DC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63A690-1BA1-414D-8266-7601DE17954B}" type="slidenum">
              <a:rPr lang="pt-BR" altLang="pt-BR"/>
              <a:pPr>
                <a:spcBef>
                  <a:spcPct val="0"/>
                </a:spcBef>
              </a:pPr>
              <a:t>41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>
            <a:extLst>
              <a:ext uri="{FF2B5EF4-FFF2-40B4-BE49-F238E27FC236}">
                <a16:creationId xmlns:a16="http://schemas.microsoft.com/office/drawing/2014/main" id="{80692B8C-B25B-4793-82C5-172A1DD7B1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>
            <a:extLst>
              <a:ext uri="{FF2B5EF4-FFF2-40B4-BE49-F238E27FC236}">
                <a16:creationId xmlns:a16="http://schemas.microsoft.com/office/drawing/2014/main" id="{6BBBC387-F755-43EF-ACC5-C952BCDF12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68612" name="Espaço Reservado para Número de Slide 3">
            <a:extLst>
              <a:ext uri="{FF2B5EF4-FFF2-40B4-BE49-F238E27FC236}">
                <a16:creationId xmlns:a16="http://schemas.microsoft.com/office/drawing/2014/main" id="{2F282A6C-0C79-44D1-83E0-0FE49A306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5C1570-E4E8-409C-A61A-5974969AE148}" type="slidenum">
              <a:rPr lang="pt-BR" altLang="pt-BR"/>
              <a:pPr>
                <a:spcBef>
                  <a:spcPct val="0"/>
                </a:spcBef>
              </a:pPr>
              <a:t>42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>
            <a:extLst>
              <a:ext uri="{FF2B5EF4-FFF2-40B4-BE49-F238E27FC236}">
                <a16:creationId xmlns:a16="http://schemas.microsoft.com/office/drawing/2014/main" id="{85601F15-F2A8-4A9B-A838-FC07745DA5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>
            <a:extLst>
              <a:ext uri="{FF2B5EF4-FFF2-40B4-BE49-F238E27FC236}">
                <a16:creationId xmlns:a16="http://schemas.microsoft.com/office/drawing/2014/main" id="{258AA411-921B-43A7-B671-C56B516269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70660" name="Espaço Reservado para Número de Slide 3">
            <a:extLst>
              <a:ext uri="{FF2B5EF4-FFF2-40B4-BE49-F238E27FC236}">
                <a16:creationId xmlns:a16="http://schemas.microsoft.com/office/drawing/2014/main" id="{F1AECCE4-80B9-4F31-8202-D6F4C9A57A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6A6FF5-E00D-4DDB-B6D4-549956215BFB}" type="slidenum">
              <a:rPr lang="pt-BR" altLang="pt-BR"/>
              <a:pPr>
                <a:spcBef>
                  <a:spcPct val="0"/>
                </a:spcBef>
              </a:pPr>
              <a:t>43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>
            <a:extLst>
              <a:ext uri="{FF2B5EF4-FFF2-40B4-BE49-F238E27FC236}">
                <a16:creationId xmlns:a16="http://schemas.microsoft.com/office/drawing/2014/main" id="{8FE825EE-6DED-4C97-B39F-E7A3B93FBB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>
            <a:extLst>
              <a:ext uri="{FF2B5EF4-FFF2-40B4-BE49-F238E27FC236}">
                <a16:creationId xmlns:a16="http://schemas.microsoft.com/office/drawing/2014/main" id="{ABA4FB7C-A1F9-4BFD-BBF1-C5A59B8D1C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72708" name="Espaço Reservado para Número de Slide 3">
            <a:extLst>
              <a:ext uri="{FF2B5EF4-FFF2-40B4-BE49-F238E27FC236}">
                <a16:creationId xmlns:a16="http://schemas.microsoft.com/office/drawing/2014/main" id="{B0F94129-B7B8-41FD-B5B9-3F7E0A56B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CED462-2EA9-41A3-A44C-D48FE234B9E0}" type="slidenum">
              <a:rPr lang="pt-BR" altLang="pt-BR"/>
              <a:pPr>
                <a:spcBef>
                  <a:spcPct val="0"/>
                </a:spcBef>
              </a:pPr>
              <a:t>44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>
            <a:extLst>
              <a:ext uri="{FF2B5EF4-FFF2-40B4-BE49-F238E27FC236}">
                <a16:creationId xmlns:a16="http://schemas.microsoft.com/office/drawing/2014/main" id="{10B9B415-D36E-494A-AC0B-347D540D80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>
            <a:extLst>
              <a:ext uri="{FF2B5EF4-FFF2-40B4-BE49-F238E27FC236}">
                <a16:creationId xmlns:a16="http://schemas.microsoft.com/office/drawing/2014/main" id="{41A1A4A2-F3B7-41CA-916F-1A95638B5D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74756" name="Espaço Reservado para Número de Slide 3">
            <a:extLst>
              <a:ext uri="{FF2B5EF4-FFF2-40B4-BE49-F238E27FC236}">
                <a16:creationId xmlns:a16="http://schemas.microsoft.com/office/drawing/2014/main" id="{D1DC6679-5249-457E-84E4-DEAE1747E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9FFFBF-021E-45C6-9583-FBCAE53B33F8}" type="slidenum">
              <a:rPr lang="pt-BR" altLang="pt-BR"/>
              <a:pPr>
                <a:spcBef>
                  <a:spcPct val="0"/>
                </a:spcBef>
              </a:pPr>
              <a:t>45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>
            <a:extLst>
              <a:ext uri="{FF2B5EF4-FFF2-40B4-BE49-F238E27FC236}">
                <a16:creationId xmlns:a16="http://schemas.microsoft.com/office/drawing/2014/main" id="{9A05A4EB-2B6F-4BB0-9461-961E4787B0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Espaço Reservado para Anotações 2">
            <a:extLst>
              <a:ext uri="{FF2B5EF4-FFF2-40B4-BE49-F238E27FC236}">
                <a16:creationId xmlns:a16="http://schemas.microsoft.com/office/drawing/2014/main" id="{9B267BE6-6C40-46E2-AF13-451A1E5B76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76804" name="Espaço Reservado para Número de Slide 3">
            <a:extLst>
              <a:ext uri="{FF2B5EF4-FFF2-40B4-BE49-F238E27FC236}">
                <a16:creationId xmlns:a16="http://schemas.microsoft.com/office/drawing/2014/main" id="{30A8FFB1-C0D6-462F-B4DE-4B3C36190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82AF1-0722-4829-B0FA-BF4DA758A3F5}" type="slidenum">
              <a:rPr lang="pt-BR" altLang="pt-BR"/>
              <a:pPr>
                <a:spcBef>
                  <a:spcPct val="0"/>
                </a:spcBef>
              </a:pPr>
              <a:t>46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ço Reservado para Imagem de Slide 1">
            <a:extLst>
              <a:ext uri="{FF2B5EF4-FFF2-40B4-BE49-F238E27FC236}">
                <a16:creationId xmlns:a16="http://schemas.microsoft.com/office/drawing/2014/main" id="{701209BA-1E71-4ADA-9B52-36F6070FF72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ço Reservado para Anotações 2">
            <a:extLst>
              <a:ext uri="{FF2B5EF4-FFF2-40B4-BE49-F238E27FC236}">
                <a16:creationId xmlns:a16="http://schemas.microsoft.com/office/drawing/2014/main" id="{061E7C24-5BD2-46AE-BCFC-9C402BC44F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78852" name="Espaço Reservado para Número de Slide 3">
            <a:extLst>
              <a:ext uri="{FF2B5EF4-FFF2-40B4-BE49-F238E27FC236}">
                <a16:creationId xmlns:a16="http://schemas.microsoft.com/office/drawing/2014/main" id="{CAF0A579-5F00-4B68-97E0-276C2E0AA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B12DCD-ADB3-478D-9DE1-171C35F1043D}" type="slidenum">
              <a:rPr lang="pt-BR" altLang="pt-BR"/>
              <a:pPr>
                <a:spcBef>
                  <a:spcPct val="0"/>
                </a:spcBef>
              </a:pPr>
              <a:t>47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>
            <a:extLst>
              <a:ext uri="{FF2B5EF4-FFF2-40B4-BE49-F238E27FC236}">
                <a16:creationId xmlns:a16="http://schemas.microsoft.com/office/drawing/2014/main" id="{417B4448-CD50-45C2-B06F-EAD0A9AD7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ço Reservado para Anotações 2">
            <a:extLst>
              <a:ext uri="{FF2B5EF4-FFF2-40B4-BE49-F238E27FC236}">
                <a16:creationId xmlns:a16="http://schemas.microsoft.com/office/drawing/2014/main" id="{5D84EA8E-FB86-477C-AF53-694CDCE1C0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80900" name="Espaço Reservado para Número de Slide 3">
            <a:extLst>
              <a:ext uri="{FF2B5EF4-FFF2-40B4-BE49-F238E27FC236}">
                <a16:creationId xmlns:a16="http://schemas.microsoft.com/office/drawing/2014/main" id="{4D83184D-18F4-4AB7-A617-6B00165F7F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F959AC-3876-4285-80AC-422E94D3587C}" type="slidenum">
              <a:rPr lang="pt-BR" altLang="pt-BR"/>
              <a:pPr>
                <a:spcBef>
                  <a:spcPct val="0"/>
                </a:spcBef>
              </a:pPr>
              <a:t>48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ço Reservado para Imagem de Slide 1">
            <a:extLst>
              <a:ext uri="{FF2B5EF4-FFF2-40B4-BE49-F238E27FC236}">
                <a16:creationId xmlns:a16="http://schemas.microsoft.com/office/drawing/2014/main" id="{97FCA602-4DB0-4BDB-BF24-49B9AD0ACF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ço Reservado para Anotações 2">
            <a:extLst>
              <a:ext uri="{FF2B5EF4-FFF2-40B4-BE49-F238E27FC236}">
                <a16:creationId xmlns:a16="http://schemas.microsoft.com/office/drawing/2014/main" id="{535693BF-8476-4417-9A31-C8600C6384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82948" name="Espaço Reservado para Número de Slide 3">
            <a:extLst>
              <a:ext uri="{FF2B5EF4-FFF2-40B4-BE49-F238E27FC236}">
                <a16:creationId xmlns:a16="http://schemas.microsoft.com/office/drawing/2014/main" id="{8688FA39-0B22-489E-B018-8BD92E3E5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222646-2B45-46F7-A195-B51BAFA0AACB}" type="slidenum">
              <a:rPr lang="pt-BR" altLang="pt-BR"/>
              <a:pPr>
                <a:spcBef>
                  <a:spcPct val="0"/>
                </a:spcBef>
              </a:pPr>
              <a:t>49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>
            <a:extLst>
              <a:ext uri="{FF2B5EF4-FFF2-40B4-BE49-F238E27FC236}">
                <a16:creationId xmlns:a16="http://schemas.microsoft.com/office/drawing/2014/main" id="{2CBE5D0D-0F89-4E67-AD27-3767777A0A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Espaço Reservado para Anotações 2">
            <a:extLst>
              <a:ext uri="{FF2B5EF4-FFF2-40B4-BE49-F238E27FC236}">
                <a16:creationId xmlns:a16="http://schemas.microsoft.com/office/drawing/2014/main" id="{745CA90D-7B7E-4522-9BF1-BF6C2D8A75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84996" name="Espaço Reservado para Número de Slide 3">
            <a:extLst>
              <a:ext uri="{FF2B5EF4-FFF2-40B4-BE49-F238E27FC236}">
                <a16:creationId xmlns:a16="http://schemas.microsoft.com/office/drawing/2014/main" id="{FF8CB20E-B5B5-48E8-B417-37451A318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2CE5A7-0D36-4E4E-B13B-88EB39A9C1B0}" type="slidenum">
              <a:rPr lang="pt-BR" altLang="pt-BR"/>
              <a:pPr>
                <a:spcBef>
                  <a:spcPct val="0"/>
                </a:spcBef>
              </a:pPr>
              <a:t>50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58B5B2F2-BDEF-4337-9BE4-55CC8A7019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3CE693-2598-474C-8989-8C9D0BD491AD}" type="slidenum">
              <a:rPr lang="pt-BR" altLang="pt-BR"/>
              <a:pPr>
                <a:spcBef>
                  <a:spcPct val="0"/>
                </a:spcBef>
              </a:pPr>
              <a:t>14</a:t>
            </a:fld>
            <a:endParaRPr lang="pt-BR" altLang="pt-BR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F79C9E4A-7453-4AA5-AC33-F52B21AB31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6B2286A4-3E6D-4E93-B7AF-9867AFFAE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>
            <a:extLst>
              <a:ext uri="{FF2B5EF4-FFF2-40B4-BE49-F238E27FC236}">
                <a16:creationId xmlns:a16="http://schemas.microsoft.com/office/drawing/2014/main" id="{92408695-628B-4137-86AD-682D23BD99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>
            <a:extLst>
              <a:ext uri="{FF2B5EF4-FFF2-40B4-BE49-F238E27FC236}">
                <a16:creationId xmlns:a16="http://schemas.microsoft.com/office/drawing/2014/main" id="{46C6CA76-CE6F-48E0-935A-475EC9230B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87044" name="Espaço Reservado para Número de Slide 3">
            <a:extLst>
              <a:ext uri="{FF2B5EF4-FFF2-40B4-BE49-F238E27FC236}">
                <a16:creationId xmlns:a16="http://schemas.microsoft.com/office/drawing/2014/main" id="{C0A237C1-8CB4-4C7B-8304-471105A15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258E5C-D4FE-4097-8C5E-4CDC8113F5C7}" type="slidenum">
              <a:rPr lang="pt-BR" altLang="pt-BR"/>
              <a:pPr>
                <a:spcBef>
                  <a:spcPct val="0"/>
                </a:spcBef>
              </a:pPr>
              <a:t>51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Espaço Reservado para Imagem de Slide 1">
            <a:extLst>
              <a:ext uri="{FF2B5EF4-FFF2-40B4-BE49-F238E27FC236}">
                <a16:creationId xmlns:a16="http://schemas.microsoft.com/office/drawing/2014/main" id="{F015642F-9ABD-4CFA-B141-2C1656A5EF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Espaço Reservado para Anotações 2">
            <a:extLst>
              <a:ext uri="{FF2B5EF4-FFF2-40B4-BE49-F238E27FC236}">
                <a16:creationId xmlns:a16="http://schemas.microsoft.com/office/drawing/2014/main" id="{04C79AF4-46E0-41E3-9D8D-634A80C530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89092" name="Espaço Reservado para Número de Slide 3">
            <a:extLst>
              <a:ext uri="{FF2B5EF4-FFF2-40B4-BE49-F238E27FC236}">
                <a16:creationId xmlns:a16="http://schemas.microsoft.com/office/drawing/2014/main" id="{FFD3876F-8490-4037-A3C0-2A4D7CA7F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2CA4F1-B0E9-4A12-8531-89F535D8BCFF}" type="slidenum">
              <a:rPr lang="pt-BR" altLang="pt-BR"/>
              <a:pPr>
                <a:spcBef>
                  <a:spcPct val="0"/>
                </a:spcBef>
              </a:pPr>
              <a:t>52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>
            <a:extLst>
              <a:ext uri="{FF2B5EF4-FFF2-40B4-BE49-F238E27FC236}">
                <a16:creationId xmlns:a16="http://schemas.microsoft.com/office/drawing/2014/main" id="{37806B96-8699-4341-AB8C-FABEC5DA0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Espaço Reservado para Anotações 2">
            <a:extLst>
              <a:ext uri="{FF2B5EF4-FFF2-40B4-BE49-F238E27FC236}">
                <a16:creationId xmlns:a16="http://schemas.microsoft.com/office/drawing/2014/main" id="{2182271E-A741-4DDE-B315-BFD6365508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91140" name="Espaço Reservado para Número de Slide 3">
            <a:extLst>
              <a:ext uri="{FF2B5EF4-FFF2-40B4-BE49-F238E27FC236}">
                <a16:creationId xmlns:a16="http://schemas.microsoft.com/office/drawing/2014/main" id="{B851F66F-C161-4B5E-8EA1-CEE045CD5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433DDD-9D07-4AF2-9F23-9381B96710BF}" type="slidenum">
              <a:rPr lang="pt-BR" altLang="pt-BR"/>
              <a:pPr>
                <a:spcBef>
                  <a:spcPct val="0"/>
                </a:spcBef>
              </a:pPr>
              <a:t>53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Espaço Reservado para Imagem de Slide 1">
            <a:extLst>
              <a:ext uri="{FF2B5EF4-FFF2-40B4-BE49-F238E27FC236}">
                <a16:creationId xmlns:a16="http://schemas.microsoft.com/office/drawing/2014/main" id="{AAFF9668-907B-4050-8B61-45066A3170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Espaço Reservado para Anotações 2">
            <a:extLst>
              <a:ext uri="{FF2B5EF4-FFF2-40B4-BE49-F238E27FC236}">
                <a16:creationId xmlns:a16="http://schemas.microsoft.com/office/drawing/2014/main" id="{B4448B4E-43D6-4DAA-AA09-5E0E6D23C7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93188" name="Espaço Reservado para Número de Slide 3">
            <a:extLst>
              <a:ext uri="{FF2B5EF4-FFF2-40B4-BE49-F238E27FC236}">
                <a16:creationId xmlns:a16="http://schemas.microsoft.com/office/drawing/2014/main" id="{A46D620F-2E93-4A06-9F43-2991036132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6D2C99-EE9B-4AAD-89C6-75CB1031FA63}" type="slidenum">
              <a:rPr lang="pt-BR" altLang="pt-BR"/>
              <a:pPr>
                <a:spcBef>
                  <a:spcPct val="0"/>
                </a:spcBef>
              </a:pPr>
              <a:t>54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Espaço Reservado para Imagem de Slide 1">
            <a:extLst>
              <a:ext uri="{FF2B5EF4-FFF2-40B4-BE49-F238E27FC236}">
                <a16:creationId xmlns:a16="http://schemas.microsoft.com/office/drawing/2014/main" id="{9C11DDFC-6773-4B4A-A718-595999F264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Espaço Reservado para Anotações 2">
            <a:extLst>
              <a:ext uri="{FF2B5EF4-FFF2-40B4-BE49-F238E27FC236}">
                <a16:creationId xmlns:a16="http://schemas.microsoft.com/office/drawing/2014/main" id="{F310848B-1C2B-419E-80A6-B949B9A78A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95236" name="Espaço Reservado para Número de Slide 3">
            <a:extLst>
              <a:ext uri="{FF2B5EF4-FFF2-40B4-BE49-F238E27FC236}">
                <a16:creationId xmlns:a16="http://schemas.microsoft.com/office/drawing/2014/main" id="{E4F7797C-D7CD-40BD-B798-38FB91CB7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E38738-2CD7-45C2-8A42-BE880892B70E}" type="slidenum">
              <a:rPr lang="pt-BR" altLang="pt-BR"/>
              <a:pPr>
                <a:spcBef>
                  <a:spcPct val="0"/>
                </a:spcBef>
              </a:pPr>
              <a:t>55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Espaço Reservado para Imagem de Slide 1">
            <a:extLst>
              <a:ext uri="{FF2B5EF4-FFF2-40B4-BE49-F238E27FC236}">
                <a16:creationId xmlns:a16="http://schemas.microsoft.com/office/drawing/2014/main" id="{F20C9B29-5F04-4736-AEAE-CFC975ABFB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Espaço Reservado para Anotações 2">
            <a:extLst>
              <a:ext uri="{FF2B5EF4-FFF2-40B4-BE49-F238E27FC236}">
                <a16:creationId xmlns:a16="http://schemas.microsoft.com/office/drawing/2014/main" id="{B50C2BD8-D5A1-47CA-885E-3DD4B1BDDF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97284" name="Espaço Reservado para Número de Slide 3">
            <a:extLst>
              <a:ext uri="{FF2B5EF4-FFF2-40B4-BE49-F238E27FC236}">
                <a16:creationId xmlns:a16="http://schemas.microsoft.com/office/drawing/2014/main" id="{3E02455E-A8E4-4452-B47A-0A5C7ABBF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5A23BB-F5FD-4019-A21B-0607682E7732}" type="slidenum">
              <a:rPr lang="pt-BR" altLang="pt-BR"/>
              <a:pPr>
                <a:spcBef>
                  <a:spcPct val="0"/>
                </a:spcBef>
              </a:pPr>
              <a:t>56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Espaço Reservado para Imagem de Slide 1">
            <a:extLst>
              <a:ext uri="{FF2B5EF4-FFF2-40B4-BE49-F238E27FC236}">
                <a16:creationId xmlns:a16="http://schemas.microsoft.com/office/drawing/2014/main" id="{F0110F41-AC26-4FAD-81AA-CEB8007FF4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Espaço Reservado para Anotações 2">
            <a:extLst>
              <a:ext uri="{FF2B5EF4-FFF2-40B4-BE49-F238E27FC236}">
                <a16:creationId xmlns:a16="http://schemas.microsoft.com/office/drawing/2014/main" id="{4C38EA35-2620-44CD-A40D-508C780465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99332" name="Espaço Reservado para Número de Slide 3">
            <a:extLst>
              <a:ext uri="{FF2B5EF4-FFF2-40B4-BE49-F238E27FC236}">
                <a16:creationId xmlns:a16="http://schemas.microsoft.com/office/drawing/2014/main" id="{52F84161-4FDB-4D66-8E50-4310124AC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E7C8F0-1A15-40A2-B308-AA90CCF34CC0}" type="slidenum">
              <a:rPr lang="pt-BR" altLang="pt-BR"/>
              <a:pPr>
                <a:spcBef>
                  <a:spcPct val="0"/>
                </a:spcBef>
              </a:pPr>
              <a:t>57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>
            <a:extLst>
              <a:ext uri="{FF2B5EF4-FFF2-40B4-BE49-F238E27FC236}">
                <a16:creationId xmlns:a16="http://schemas.microsoft.com/office/drawing/2014/main" id="{B10090C3-D6EA-44C3-9EF1-51BC7D2DF8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>
            <a:extLst>
              <a:ext uri="{FF2B5EF4-FFF2-40B4-BE49-F238E27FC236}">
                <a16:creationId xmlns:a16="http://schemas.microsoft.com/office/drawing/2014/main" id="{EAC9F9CE-49F9-47F5-9F28-544A7F09E4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101380" name="Espaço Reservado para Número de Slide 3">
            <a:extLst>
              <a:ext uri="{FF2B5EF4-FFF2-40B4-BE49-F238E27FC236}">
                <a16:creationId xmlns:a16="http://schemas.microsoft.com/office/drawing/2014/main" id="{D618A1DB-DCBC-4D33-8390-59025E539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504A74-269F-47A0-9565-163F998B6216}" type="slidenum">
              <a:rPr lang="pt-BR" altLang="pt-BR"/>
              <a:pPr>
                <a:spcBef>
                  <a:spcPct val="0"/>
                </a:spcBef>
              </a:pPr>
              <a:t>58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>
            <a:extLst>
              <a:ext uri="{FF2B5EF4-FFF2-40B4-BE49-F238E27FC236}">
                <a16:creationId xmlns:a16="http://schemas.microsoft.com/office/drawing/2014/main" id="{6DC65B45-AAE7-4543-B31B-FDDE082E2A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>
            <a:extLst>
              <a:ext uri="{FF2B5EF4-FFF2-40B4-BE49-F238E27FC236}">
                <a16:creationId xmlns:a16="http://schemas.microsoft.com/office/drawing/2014/main" id="{AF07719B-EF4C-452F-BCD1-C669F566D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103428" name="Espaço Reservado para Número de Slide 3">
            <a:extLst>
              <a:ext uri="{FF2B5EF4-FFF2-40B4-BE49-F238E27FC236}">
                <a16:creationId xmlns:a16="http://schemas.microsoft.com/office/drawing/2014/main" id="{EA1F940F-91C4-4898-B689-B79E027DB8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15299F-6BE4-4C7E-95CA-D5C0D30ACC4B}" type="slidenum">
              <a:rPr lang="pt-BR" altLang="pt-BR"/>
              <a:pPr>
                <a:spcBef>
                  <a:spcPct val="0"/>
                </a:spcBef>
              </a:pPr>
              <a:t>59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Imagem de Slide 1">
            <a:extLst>
              <a:ext uri="{FF2B5EF4-FFF2-40B4-BE49-F238E27FC236}">
                <a16:creationId xmlns:a16="http://schemas.microsoft.com/office/drawing/2014/main" id="{ED348D8F-F6FC-44EA-B21F-6BC088AF4F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ço Reservado para Anotações 2">
            <a:extLst>
              <a:ext uri="{FF2B5EF4-FFF2-40B4-BE49-F238E27FC236}">
                <a16:creationId xmlns:a16="http://schemas.microsoft.com/office/drawing/2014/main" id="{5FC6B238-B7C7-47EA-845E-45C4C9B4CB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105476" name="Espaço Reservado para Número de Slide 3">
            <a:extLst>
              <a:ext uri="{FF2B5EF4-FFF2-40B4-BE49-F238E27FC236}">
                <a16:creationId xmlns:a16="http://schemas.microsoft.com/office/drawing/2014/main" id="{CC4E3ADA-4BDF-4939-8636-D95AF3F57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070983-15D4-43F5-AC82-E19B65C495F9}" type="slidenum">
              <a:rPr lang="pt-BR" altLang="pt-BR"/>
              <a:pPr>
                <a:spcBef>
                  <a:spcPct val="0"/>
                </a:spcBef>
              </a:pPr>
              <a:t>60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569CA105-D9C8-4936-8239-FBC199F0A7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2B9D4A-C4D0-456B-A570-11BD04FA9AC9}" type="slidenum">
              <a:rPr lang="pt-BR" altLang="pt-BR"/>
              <a:pPr>
                <a:spcBef>
                  <a:spcPct val="0"/>
                </a:spcBef>
              </a:pPr>
              <a:t>15</a:t>
            </a:fld>
            <a:endParaRPr lang="pt-BR" altLang="pt-BR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D7AA213-9B5E-44D7-9A6B-2BA70301BA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C108EEE-AB4F-4E59-992A-FF5CE92722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>
            <a:extLst>
              <a:ext uri="{FF2B5EF4-FFF2-40B4-BE49-F238E27FC236}">
                <a16:creationId xmlns:a16="http://schemas.microsoft.com/office/drawing/2014/main" id="{DEBC2D97-57D3-4479-8BA6-0291BB7580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ço Reservado para Anotações 2">
            <a:extLst>
              <a:ext uri="{FF2B5EF4-FFF2-40B4-BE49-F238E27FC236}">
                <a16:creationId xmlns:a16="http://schemas.microsoft.com/office/drawing/2014/main" id="{DF2C4380-94CF-4ED9-8C7E-AE1965E7E9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  <p:sp>
        <p:nvSpPr>
          <p:cNvPr id="107524" name="Espaço Reservado para Número de Slide 3">
            <a:extLst>
              <a:ext uri="{FF2B5EF4-FFF2-40B4-BE49-F238E27FC236}">
                <a16:creationId xmlns:a16="http://schemas.microsoft.com/office/drawing/2014/main" id="{8D4A6C56-B77E-4768-AB0D-5F8A2EEFF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AD98C4-72F2-4091-9A1E-3D7A52676973}" type="slidenum">
              <a:rPr lang="pt-BR" altLang="pt-BR"/>
              <a:pPr>
                <a:spcBef>
                  <a:spcPct val="0"/>
                </a:spcBef>
              </a:pPr>
              <a:t>61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BDFB6D04-5005-42C6-8895-BCD497A379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37ACC5-ABB3-4EC4-BCD2-8FA7487C8EB8}" type="slidenum">
              <a:rPr lang="pt-BR" altLang="pt-BR"/>
              <a:pPr>
                <a:spcBef>
                  <a:spcPct val="0"/>
                </a:spcBef>
              </a:pPr>
              <a:t>16</a:t>
            </a:fld>
            <a:endParaRPr lang="pt-BR" altLang="pt-BR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876A489F-C100-4599-95ED-6AA44A0B92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56C057A-46C3-4B93-84E2-5CC399246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713E4792-588D-4B1E-BF2A-231C9A8685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E3B76F-E4E8-4277-AE9C-9F34FC0AC656}" type="slidenum">
              <a:rPr lang="pt-BR" altLang="pt-BR"/>
              <a:pPr>
                <a:spcBef>
                  <a:spcPct val="0"/>
                </a:spcBef>
              </a:pPr>
              <a:t>17</a:t>
            </a:fld>
            <a:endParaRPr lang="pt-BR" altLang="pt-BR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7EDCC9C8-C8A6-40BB-A5DB-C3293C1B5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C121CC7-A40E-4D97-AB6D-C0ED439A96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E66F7952-BA94-46BD-83D6-B781705938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D3A1C3-2C12-499A-A818-BC98C72A6618}" type="slidenum">
              <a:rPr lang="pt-BR" altLang="pt-BR"/>
              <a:pPr>
                <a:spcBef>
                  <a:spcPct val="0"/>
                </a:spcBef>
              </a:pPr>
              <a:t>18</a:t>
            </a:fld>
            <a:endParaRPr lang="pt-BR" altLang="pt-B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B9356A1A-C1CC-4F7E-ADA3-9D06E060F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0C449859-BC9C-4EA7-8445-9626F813DF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CC3187C9-81ED-4733-A163-FBDBDE728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08D02D-C462-4CE9-A077-A0ACAD6C516A}" type="slidenum">
              <a:rPr lang="pt-BR" altLang="pt-BR"/>
              <a:pPr>
                <a:spcBef>
                  <a:spcPct val="0"/>
                </a:spcBef>
              </a:pPr>
              <a:t>19</a:t>
            </a:fld>
            <a:endParaRPr lang="pt-BR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1298EC2B-DBBA-4056-A656-0DDD09DA6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3D43619-A49D-4246-A161-DA4692D87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351D2AD-97FC-45A9-A3B3-F6AA0F85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43364-1EF5-460D-83F9-2F3C39692D75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9736F8-8E25-42A2-B024-34912CA7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754404-E6DA-44BF-A768-4CDEE468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821BA-CAC5-455D-9AA9-789ACCCB570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2314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215D6D-EC58-4FED-B944-FF8AF7E91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69431-11AB-484C-ADC6-DA77E15358DE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BA0F364-5313-4F44-9116-A6ED7354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7ECBD0-47EC-473A-84C6-84862707F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886103-4C61-448B-BCBD-C37E4F15F6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320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A2DD87-0693-4C8B-ADA8-F9B8282E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8A34C-D434-4AAB-895C-A4041C72FF9C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65B820-83EA-4EB0-B42D-A19C4AE8D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C65881-BFDE-427D-AC84-672F3DC66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B552F-F53F-4198-883A-FADA667DE68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070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ACECCE-1FCD-46DB-A65C-5D75D0F6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CBF9B-E0FC-47D3-92CF-264ACFAC7C91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4930A7-A622-4D61-A60B-44DF6EFF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2ACB59-789E-4F5A-9CBB-B862FACE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FF948-212B-4167-8223-9DFD89078F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373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93EA2F-6380-457E-939A-4D6FBD6A4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B88A-B696-4BFD-B15A-C91634D4A605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2841CC-FE33-48CC-9790-5A599360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936414-C5D4-4DA8-941B-36F60EF4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B95C6-E589-4C96-B545-6D81E93E28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490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F2D6B264-5991-44B7-B6B6-835CFED2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A49B6-D9E3-4C4F-8A67-5CBFAFC16903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FB3FC2D-BF4F-4F5A-884B-3D983C8FA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B0B9604-4620-47C2-B925-7ECCD765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6DF40-89C1-4651-B9D4-FBDEE7827E3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078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51F60E34-DFE6-4613-A485-39828657D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3DCA7-E84E-4C15-9843-EF6E299DC33B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123247C3-5B91-4E19-B5E4-B1FE9DA3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E7202325-3169-42EC-BCAE-E963F6D7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D5A5B-E562-4A73-83B0-55C81119B5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180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946CAA4F-33A8-4839-9092-92505B23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D0C73-92F4-420C-A2FC-5AC99470358F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CC08A50D-22A4-4FCD-B102-F1BBD3D2B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D77EFA3-CA04-4D60-AE1C-0597252B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8AA82C-D365-4773-9C21-19CCA6914A7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2964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EBAAD414-C16C-4D4A-94FE-7CDFE5DD0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ABBBE-26DE-4D53-BBE8-DFA5673E17B9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9E1833E3-9ED4-4104-BA30-4A9EBBD48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4FE5FC76-3202-4E69-BD34-1E7E113FB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6993-1990-4C1A-91BC-1525380376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67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BB0EE04-44D7-4387-BAFB-27D32E080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E5C18-79EE-43F9-BE76-DFBC9E7D5AF0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B03AA814-C000-4260-B03D-25C01C9B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E6C3F23-A065-44EC-A741-3C63A89D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A3AA2-B488-467C-A742-0549754FE0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888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60D15D9B-4C20-41F8-AB45-AF53D8F08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3D3E6-5A30-4E09-A81E-4C330E2C952B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5C4F8C26-5C53-42BF-8193-91040FF2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06DCCBC4-6C20-462B-8BCC-1C7CB87B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DE913-1A34-45ED-9991-69F9935C6A2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79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C334A9DA-82F5-4438-9384-7854C5B30F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9DCE506B-1518-43AD-9FA9-86CA7F094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F56FE5-9F34-4924-A60F-1459D8D8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D879264-6305-412B-B2DF-DF3AB64BDC3B}" type="datetimeFigureOut">
              <a:rPr lang="pt-BR"/>
              <a:pPr>
                <a:defRPr/>
              </a:pPr>
              <a:t>15/05/2020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EB48A4-AC45-4A08-BF84-3DA057E92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4D4EB2-7C35-4E6F-BEA5-814F94DC4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30FB7C6-D1B9-4FE9-8B7D-613390AE3C7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5B8A679-9AD1-4A7D-B4F1-E9FD39224000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9778BA-6C68-466B-8315-98DEE4E0AAB0}"/>
              </a:ext>
            </a:extLst>
          </p:cNvPr>
          <p:cNvSpPr/>
          <p:nvPr/>
        </p:nvSpPr>
        <p:spPr>
          <a:xfrm>
            <a:off x="0" y="928688"/>
            <a:ext cx="2495600" cy="5929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076" name="CaixaDeTexto 7">
            <a:extLst>
              <a:ext uri="{FF2B5EF4-FFF2-40B4-BE49-F238E27FC236}">
                <a16:creationId xmlns:a16="http://schemas.microsoft.com/office/drawing/2014/main" id="{9D4FF8FB-E6CF-4030-A03F-C6949BD4A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00126"/>
            <a:ext cx="207168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t-BR" altLang="pt-BR" sz="140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t-BR" altLang="pt-BR" sz="1400"/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t-BR" altLang="pt-BR" sz="1800"/>
          </a:p>
        </p:txBody>
      </p:sp>
      <p:sp>
        <p:nvSpPr>
          <p:cNvPr id="3077" name="CaixaDeTexto 8">
            <a:extLst>
              <a:ext uri="{FF2B5EF4-FFF2-40B4-BE49-F238E27FC236}">
                <a16:creationId xmlns:a16="http://schemas.microsoft.com/office/drawing/2014/main" id="{4F322F9A-474D-4948-9786-920647E5F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563" y="1143001"/>
            <a:ext cx="6786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/>
          </a:p>
        </p:txBody>
      </p:sp>
      <p:sp>
        <p:nvSpPr>
          <p:cNvPr id="3078" name="CaixaDeTexto 13">
            <a:extLst>
              <a:ext uri="{FF2B5EF4-FFF2-40B4-BE49-F238E27FC236}">
                <a16:creationId xmlns:a16="http://schemas.microsoft.com/office/drawing/2014/main" id="{A33FAED9-A8E7-47B0-8559-AB300B894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76" y="1041379"/>
            <a:ext cx="2124077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400" dirty="0">
              <a:latin typeface="Mufferaw" pitchFamily="66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Mufferaw" pitchFamily="66" charset="0"/>
              </a:rPr>
              <a:t>Tema: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solidFill>
                  <a:srgbClr val="FFFF00"/>
                </a:solidFill>
                <a:latin typeface="Mufferaw" pitchFamily="66" charset="0"/>
              </a:rPr>
              <a:t>Vírus e doenças associadas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200" dirty="0">
              <a:latin typeface="Mufferaw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dirty="0">
              <a:latin typeface="Mufferaw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latin typeface="Eras Demi ITC" panose="020B0805030504020804" pitchFamily="34" charset="0"/>
              </a:rPr>
              <a:t>carlos.bezerra@ifrn.edu.br</a:t>
            </a:r>
            <a:endParaRPr lang="pt-BR" altLang="pt-BR" sz="18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E7D8761-C2F9-4B5C-A5DC-73EBB101A5A5}"/>
              </a:ext>
            </a:extLst>
          </p:cNvPr>
          <p:cNvSpPr txBox="1"/>
          <p:nvPr/>
        </p:nvSpPr>
        <p:spPr>
          <a:xfrm>
            <a:off x="0" y="1"/>
            <a:ext cx="12192000" cy="1108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</a:endParaRPr>
          </a:p>
        </p:txBody>
      </p:sp>
      <p:pic>
        <p:nvPicPr>
          <p:cNvPr id="3080" name="Picture 2" descr="C:\Documents and Settings\Paulinho\Meus documentos\Biologia\Pre-UFMG\Aulas\Vírus\imagens\HIV_cell_1_4_jpgce62ca90-ad9c-4628-8ade-f9ef0088f126Large.jpg">
            <a:extLst>
              <a:ext uri="{FF2B5EF4-FFF2-40B4-BE49-F238E27FC236}">
                <a16:creationId xmlns:a16="http://schemas.microsoft.com/office/drawing/2014/main" id="{097A9406-0DB1-4089-9045-7560A5C8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138" y="1995487"/>
            <a:ext cx="4862512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5" descr="C:\Documents and Settings\Paulinho\Meus documentos\Biologia\Pre-UFMG\Aulas\Vírus\imagens\1_0_jpg943a6b36-f7bb-4182-b59c-9e58eceff622Large.jpg">
            <a:extLst>
              <a:ext uri="{FF2B5EF4-FFF2-40B4-BE49-F238E27FC236}">
                <a16:creationId xmlns:a16="http://schemas.microsoft.com/office/drawing/2014/main" id="{EC55677F-CA10-4F72-B45A-7C5F0996E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13" y="1240383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6" descr="C:\Documents and Settings\Paulinho\Meus documentos\Biologia\Pre-UFMG\Aulas\Vírus\imagens\HIV_cell_1_1_jpgeeabef11-670a-42e6-aea3-1062b459aa77Large.jpg">
            <a:extLst>
              <a:ext uri="{FF2B5EF4-FFF2-40B4-BE49-F238E27FC236}">
                <a16:creationId xmlns:a16="http://schemas.microsoft.com/office/drawing/2014/main" id="{7BADDCB2-425C-4F81-BFCE-13F0D54D7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75" y="4421157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7" descr="C:\Documents and Settings\Paulinho\Meus documentos\Biologia\Pre-UFMG\Aulas\Vírus\imagens\2_jpg575a6e08-930b-4b91-a617-e4cd9173b604Large.jpg">
            <a:extLst>
              <a:ext uri="{FF2B5EF4-FFF2-40B4-BE49-F238E27FC236}">
                <a16:creationId xmlns:a16="http://schemas.microsoft.com/office/drawing/2014/main" id="{52B0D950-8698-4EF9-9D6E-D5E17131D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851" y="1143001"/>
            <a:ext cx="14287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B64BCAC-E1BF-4431-8390-4A47C2C3C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23" y="2770769"/>
            <a:ext cx="2653703" cy="2653703"/>
          </a:xfrm>
          <a:prstGeom prst="rect">
            <a:avLst/>
          </a:prstGeom>
        </p:spPr>
      </p:pic>
      <p:pic>
        <p:nvPicPr>
          <p:cNvPr id="7" name="Imagem 6" descr="Uma imagem contendo objeto, relógio, desenho&#10;&#10;Descrição gerada automaticamente">
            <a:extLst>
              <a:ext uri="{FF2B5EF4-FFF2-40B4-BE49-F238E27FC236}">
                <a16:creationId xmlns:a16="http://schemas.microsoft.com/office/drawing/2014/main" id="{9C5CE07D-C95F-46CE-B387-1EF0BDF1F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5146175"/>
            <a:ext cx="1512168" cy="14668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200E4FB-64EC-4E39-869E-7C863F2D75C0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8F036BB0-A42D-4C8D-8B98-DF1E682EC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9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BA2ED5-3607-4426-91EF-35F9DDE0ACA7}"/>
              </a:ext>
            </a:extLst>
          </p:cNvPr>
          <p:cNvSpPr txBox="1"/>
          <p:nvPr/>
        </p:nvSpPr>
        <p:spPr>
          <a:xfrm>
            <a:off x="285752" y="1143001"/>
            <a:ext cx="1162050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5)  Reprodução Viral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000" b="1" dirty="0">
                <a:latin typeface="+mn-lt"/>
                <a:cs typeface="Tahoma" pitchFamily="34" charset="0"/>
              </a:rPr>
              <a:t>Os vírus só se reproduzem no interior de uma célula hospedeira.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000" b="1" dirty="0">
                <a:latin typeface="+mn-lt"/>
                <a:cs typeface="Tahoma" pitchFamily="34" charset="0"/>
              </a:rPr>
              <a:t>O ácido nucléico dos vírus possui somente uma pequena parte dos genes necessários para a síntese de novos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000" b="1" dirty="0">
                <a:latin typeface="+mn-lt"/>
                <a:cs typeface="Tahoma" pitchFamily="34" charset="0"/>
              </a:rPr>
              <a:t>As demais enzimas necessárias para a síntese protéica, síntese de ribossomos, </a:t>
            </a:r>
            <a:r>
              <a:rPr lang="pt-BR" sz="2000" b="1" dirty="0" err="1">
                <a:latin typeface="+mn-lt"/>
                <a:cs typeface="Tahoma" pitchFamily="34" charset="0"/>
              </a:rPr>
              <a:t>RNAt</a:t>
            </a:r>
            <a:r>
              <a:rPr lang="pt-BR" sz="2000" b="1" dirty="0">
                <a:latin typeface="+mn-lt"/>
                <a:cs typeface="Tahoma" pitchFamily="34" charset="0"/>
              </a:rPr>
              <a:t>, </a:t>
            </a:r>
            <a:r>
              <a:rPr lang="pt-BR" sz="2000" b="1" dirty="0" err="1">
                <a:latin typeface="+mn-lt"/>
                <a:cs typeface="Tahoma" pitchFamily="34" charset="0"/>
              </a:rPr>
              <a:t>RNAm</a:t>
            </a:r>
            <a:r>
              <a:rPr lang="pt-BR" sz="2000" b="1" dirty="0">
                <a:latin typeface="+mn-lt"/>
                <a:cs typeface="Tahoma" pitchFamily="34" charset="0"/>
              </a:rPr>
              <a:t> e ATP são fornecidas pela célula hospedeira.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pt-BR" sz="2000" b="1" dirty="0">
                <a:latin typeface="+mn-lt"/>
                <a:cs typeface="Tahoma" pitchFamily="34" charset="0"/>
              </a:rPr>
              <a:t>Portanto, os vírus </a:t>
            </a:r>
            <a:r>
              <a:rPr lang="pt-BR" sz="20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necessitam da via metabólica da célula para replicarem-se.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10245" name="Picture 5" descr="C:\Documents and Settings\Paulinho\Meus documentos\Biologia\Pre-UFMG\Aulas\Vírus\imagens\T4virus1_jpg2e77dfa3-19b1-4208-912f-d9c039592eeeLarge.jpg">
            <a:extLst>
              <a:ext uri="{FF2B5EF4-FFF2-40B4-BE49-F238E27FC236}">
                <a16:creationId xmlns:a16="http://schemas.microsoft.com/office/drawing/2014/main" id="{5D8BC7E5-7D19-455D-AB59-A0B8BB21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833223"/>
            <a:ext cx="3289134" cy="246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5E90A3A-FBCF-408B-BC06-5C100892124F}"/>
              </a:ext>
            </a:extLst>
          </p:cNvPr>
          <p:cNvSpPr txBox="1"/>
          <p:nvPr/>
        </p:nvSpPr>
        <p:spPr>
          <a:xfrm>
            <a:off x="589944" y="5653743"/>
            <a:ext cx="6858048" cy="6463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/>
              <a:t>Para estudarmos a reprodução viral vamos analisar a reprodução do bacteriófago, parasita intracelular de bactérias.</a:t>
            </a:r>
          </a:p>
        </p:txBody>
      </p:sp>
      <p:sp>
        <p:nvSpPr>
          <p:cNvPr id="10249" name="CaixaDeTexto 6">
            <a:extLst>
              <a:ext uri="{FF2B5EF4-FFF2-40B4-BE49-F238E27FC236}">
                <a16:creationId xmlns:a16="http://schemas.microsoft.com/office/drawing/2014/main" id="{768CC4F9-CA28-4942-ACB6-91CEF7734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5048" y="6331824"/>
            <a:ext cx="257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latin typeface="Arial" panose="020B0604020202020204" pitchFamily="34" charset="0"/>
              </a:rPr>
              <a:t>Bacteriófago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1FF0F78-6BED-4655-8D50-F0056ADD2F37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56FB5C6D-C76F-4576-8233-A1E7E5941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00F3411-1285-47D1-866B-2554E9CEFA9E}"/>
              </a:ext>
            </a:extLst>
          </p:cNvPr>
          <p:cNvSpPr txBox="1"/>
          <p:nvPr/>
        </p:nvSpPr>
        <p:spPr>
          <a:xfrm>
            <a:off x="285751" y="1143000"/>
            <a:ext cx="116205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5)  Ciclos reprodutivos virais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sz="32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pt-BR" sz="3200" dirty="0">
                <a:latin typeface="+mn-lt"/>
                <a:cs typeface="Tahoma" pitchFamily="34" charset="0"/>
              </a:rPr>
              <a:t>Os bacteriófagos possuem dois tipos de reprodução: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pt-BR" sz="32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arenR"/>
              <a:defRPr/>
            </a:pP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itchFamily="34" charset="0"/>
              </a:rPr>
              <a:t>Ciclo lítico: </a:t>
            </a:r>
            <a:r>
              <a:rPr lang="pt-BR" sz="3200" dirty="0">
                <a:latin typeface="+mn-lt"/>
                <a:cs typeface="Tahoma" pitchFamily="34" charset="0"/>
              </a:rPr>
              <a:t>Termina com a </a:t>
            </a:r>
            <a:r>
              <a:rPr lang="pt-BR" sz="3200" b="1" dirty="0">
                <a:latin typeface="+mn-lt"/>
                <a:cs typeface="Tahoma" pitchFamily="34" charset="0"/>
              </a:rPr>
              <a:t>lise</a:t>
            </a:r>
            <a:r>
              <a:rPr lang="pt-BR" sz="3200" dirty="0">
                <a:latin typeface="+mn-lt"/>
                <a:cs typeface="Tahoma" pitchFamily="34" charset="0"/>
              </a:rPr>
              <a:t> e a morte da célula hospedeira.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arenR"/>
              <a:defRPr/>
            </a:pPr>
            <a:endParaRPr lang="pt-BR" sz="32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lphaUcParenR"/>
              <a:defRPr/>
            </a:pPr>
            <a:r>
              <a:rPr lang="pt-BR" sz="3200" b="1" dirty="0" err="1">
                <a:solidFill>
                  <a:schemeClr val="accent5">
                    <a:lumMod val="50000"/>
                  </a:schemeClr>
                </a:solidFill>
                <a:latin typeface="+mn-lt"/>
                <a:cs typeface="Tahoma" pitchFamily="34" charset="0"/>
              </a:rPr>
              <a:t>Cliclo</a:t>
            </a:r>
            <a:r>
              <a:rPr lang="pt-BR" sz="3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ahoma" pitchFamily="34" charset="0"/>
              </a:rPr>
              <a:t> lisogênico: </a:t>
            </a:r>
            <a:r>
              <a:rPr lang="pt-BR" sz="3200" dirty="0">
                <a:latin typeface="+mn-lt"/>
                <a:cs typeface="Tahoma" pitchFamily="34" charset="0"/>
              </a:rPr>
              <a:t>A célula hospedeira permanece viva.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347ED8-37FA-4F7D-BB6D-8A3021C1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02C028-0799-4C02-930D-DE51970A3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78D391D-F315-4C24-AC82-51C53DE1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3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B4A91540-9A3D-4C8B-9B89-1C643504F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21443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6) Ciclo Lítico</a:t>
            </a:r>
          </a:p>
        </p:txBody>
      </p:sp>
      <p:pic>
        <p:nvPicPr>
          <p:cNvPr id="12291" name="Picture 5" descr="2_fig_p253">
            <a:extLst>
              <a:ext uri="{FF2B5EF4-FFF2-40B4-BE49-F238E27FC236}">
                <a16:creationId xmlns:a16="http://schemas.microsoft.com/office/drawing/2014/main" id="{4C131406-1291-4FD0-B24F-816B15B8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43" y="989014"/>
            <a:ext cx="8945205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6D4A5B9-0505-4871-9BBA-28B037A904C2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8AF2133D-BA15-4E66-8767-F431D7D30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3_fig_p253">
            <a:extLst>
              <a:ext uri="{FF2B5EF4-FFF2-40B4-BE49-F238E27FC236}">
                <a16:creationId xmlns:a16="http://schemas.microsoft.com/office/drawing/2014/main" id="{3BD66AC1-4B0D-421C-8279-60D8FE14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08" y="989014"/>
            <a:ext cx="8753709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CB19D84-C329-4C56-8ECA-C0864042BB0D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CaixaDeTexto 6">
            <a:extLst>
              <a:ext uri="{FF2B5EF4-FFF2-40B4-BE49-F238E27FC236}">
                <a16:creationId xmlns:a16="http://schemas.microsoft.com/office/drawing/2014/main" id="{E9658A33-079B-4D89-9694-6D35BB39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67" y="1"/>
            <a:ext cx="11144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64A5F601-84D1-479A-9019-E4E027B4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87" y="121443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6) Ciclo Lítico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4_fig_p253">
            <a:extLst>
              <a:ext uri="{FF2B5EF4-FFF2-40B4-BE49-F238E27FC236}">
                <a16:creationId xmlns:a16="http://schemas.microsoft.com/office/drawing/2014/main" id="{0E5EDF46-257B-47F0-8683-E25AF62B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43" y="989014"/>
            <a:ext cx="720936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65547BD-C41B-4180-B9CF-9626525F3981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E41C6DC0-59CB-428C-A66F-9B76AAA46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E8DA378F-E604-4C49-8A63-812030C03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21443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6) Ciclo Lítico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5_fig_p253">
            <a:extLst>
              <a:ext uri="{FF2B5EF4-FFF2-40B4-BE49-F238E27FC236}">
                <a16:creationId xmlns:a16="http://schemas.microsoft.com/office/drawing/2014/main" id="{A8ED2C8C-D831-4A3E-918C-61A8BF11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43" y="989014"/>
            <a:ext cx="720936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B5A4528-BBD7-4E0A-A80A-155F1ABF728D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FBCB66AC-8E2A-49EB-A4C8-49C0862FE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745D9FD-2E9E-48B2-9B7A-4E8C79F1A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21443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6) Ciclo Lítico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6_fig_p253">
            <a:extLst>
              <a:ext uri="{FF2B5EF4-FFF2-40B4-BE49-F238E27FC236}">
                <a16:creationId xmlns:a16="http://schemas.microsoft.com/office/drawing/2014/main" id="{3523D78E-6C1B-4C9E-91FA-EA1AAB1B1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43" y="989014"/>
            <a:ext cx="7209367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2EF13D8-5B05-4BD5-A49D-D8EAFC56D8F3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0E709A0F-486E-4EE4-BF44-BE02D8591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4C21D08-3C54-42DD-B124-B801124F7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21443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6) Ciclo Lítico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7_fig_p253">
            <a:extLst>
              <a:ext uri="{FF2B5EF4-FFF2-40B4-BE49-F238E27FC236}">
                <a16:creationId xmlns:a16="http://schemas.microsoft.com/office/drawing/2014/main" id="{ACE1B84B-69E1-4C3E-B6E6-C6BF90AA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030" y="990600"/>
            <a:ext cx="7209367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7B777E1-EF8D-4E58-B070-A317BD5FFDBD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D4E6995D-AE79-4DAB-84AA-873DC5E0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805EDA9C-0593-4609-AEB2-DB3DACB0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21443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6) Ciclo Lítico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1D78338-32FA-4B88-8C85-449BC42F0534}"/>
              </a:ext>
            </a:extLst>
          </p:cNvPr>
          <p:cNvSpPr txBox="1"/>
          <p:nvPr/>
        </p:nvSpPr>
        <p:spPr>
          <a:xfrm>
            <a:off x="335360" y="2204864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OBS.: As bactérias também possuem defesas: Mutação e enzimas de restrição (clivam o vírus).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17DCF53-058F-4454-88D8-A40416DDBC9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46336FA3-A66C-45CD-9C88-F823DE342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BC68189-784F-44B9-AE45-A0A6D29CC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1214439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7) Ciclo Lisogênico</a:t>
            </a: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F739E12-CD5C-4FC2-96C9-42A481A54432}"/>
              </a:ext>
            </a:extLst>
          </p:cNvPr>
          <p:cNvSpPr txBox="1"/>
          <p:nvPr/>
        </p:nvSpPr>
        <p:spPr>
          <a:xfrm>
            <a:off x="476251" y="1643063"/>
            <a:ext cx="112395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pt-BR" sz="2000" dirty="0">
                <a:latin typeface="+mn-lt"/>
              </a:rPr>
              <a:t>O processo é semelhante ao ciclo lítico, porém o DNA do fago se insere ao DNA bacteriano.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pt-BR" sz="2000" dirty="0">
                <a:latin typeface="+mn-lt"/>
              </a:rPr>
              <a:t>O vírus é agora chamado de </a:t>
            </a:r>
            <a:r>
              <a:rPr lang="pt-BR" sz="2000" b="1" dirty="0" err="1">
                <a:latin typeface="+mn-lt"/>
              </a:rPr>
              <a:t>profago</a:t>
            </a:r>
            <a:r>
              <a:rPr lang="pt-BR" sz="2000" dirty="0">
                <a:latin typeface="+mn-lt"/>
              </a:rPr>
              <a:t>.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pt-BR" sz="2000" dirty="0">
                <a:latin typeface="+mn-lt"/>
              </a:rPr>
              <a:t>Toda vez que a bactéria replicar seu cromossomo o DNA do </a:t>
            </a:r>
            <a:r>
              <a:rPr lang="pt-BR" sz="2000" dirty="0" err="1">
                <a:latin typeface="+mn-lt"/>
              </a:rPr>
              <a:t>profago</a:t>
            </a:r>
            <a:r>
              <a:rPr lang="pt-BR" sz="2000" dirty="0">
                <a:latin typeface="+mn-lt"/>
              </a:rPr>
              <a:t> também é replicado, permanecendo latente nas células filhas.</a:t>
            </a:r>
          </a:p>
        </p:txBody>
      </p:sp>
      <p:pic>
        <p:nvPicPr>
          <p:cNvPr id="24582" name="Picture 8" descr="Figura_11-3_06">
            <a:extLst>
              <a:ext uri="{FF2B5EF4-FFF2-40B4-BE49-F238E27FC236}">
                <a16:creationId xmlns:a16="http://schemas.microsoft.com/office/drawing/2014/main" id="{E4FF5185-6240-4726-80CB-1475FE36B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4572000"/>
            <a:ext cx="1854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Figura_11-3_05">
            <a:extLst>
              <a:ext uri="{FF2B5EF4-FFF2-40B4-BE49-F238E27FC236}">
                <a16:creationId xmlns:a16="http://schemas.microsoft.com/office/drawing/2014/main" id="{30BBCBBA-E16A-4F51-AFC4-1AFE035EC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5500688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4" descr="Figura_11-3_02">
            <a:extLst>
              <a:ext uri="{FF2B5EF4-FFF2-40B4-BE49-F238E27FC236}">
                <a16:creationId xmlns:a16="http://schemas.microsoft.com/office/drawing/2014/main" id="{3B3B1960-E6C7-4AFF-BD2A-02FED2E9F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4357688"/>
            <a:ext cx="1854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" descr="Figura_11-3_01">
            <a:extLst>
              <a:ext uri="{FF2B5EF4-FFF2-40B4-BE49-F238E27FC236}">
                <a16:creationId xmlns:a16="http://schemas.microsoft.com/office/drawing/2014/main" id="{33E0DE4C-928F-4BDA-BF57-9C21A92B7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643313"/>
            <a:ext cx="162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D0BE05DC-4953-46F9-A47D-A5658123B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4786313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dirty="0">
                <a:latin typeface="+mn-lt"/>
              </a:rPr>
              <a:t>Cromossomo bacteriano</a:t>
            </a:r>
          </a:p>
        </p:txBody>
      </p:sp>
      <p:sp>
        <p:nvSpPr>
          <p:cNvPr id="24587" name="Text Box 35">
            <a:extLst>
              <a:ext uri="{FF2B5EF4-FFF2-40B4-BE49-F238E27FC236}">
                <a16:creationId xmlns:a16="http://schemas.microsoft.com/office/drawing/2014/main" id="{735CC506-E4AB-4668-B4F9-D3C2421C1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3713" y="5000626"/>
            <a:ext cx="132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Genoma viral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F02CDA59-0923-4830-B32C-51BCF9276013}"/>
              </a:ext>
            </a:extLst>
          </p:cNvPr>
          <p:cNvCxnSpPr/>
          <p:nvPr/>
        </p:nvCxnSpPr>
        <p:spPr>
          <a:xfrm>
            <a:off x="3238500" y="4572000"/>
            <a:ext cx="571500" cy="2857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5CFA3F8B-9A6D-460C-A2B3-36C6A4DC9C7C}"/>
              </a:ext>
            </a:extLst>
          </p:cNvPr>
          <p:cNvCxnSpPr/>
          <p:nvPr/>
        </p:nvCxnSpPr>
        <p:spPr>
          <a:xfrm>
            <a:off x="5024439" y="5357814"/>
            <a:ext cx="642937" cy="357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7C4BE10A-D439-4950-9391-B86A04973E77}"/>
              </a:ext>
            </a:extLst>
          </p:cNvPr>
          <p:cNvCxnSpPr/>
          <p:nvPr/>
        </p:nvCxnSpPr>
        <p:spPr>
          <a:xfrm flipV="1">
            <a:off x="6881814" y="5500691"/>
            <a:ext cx="714375" cy="390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591" name="Picture 7" descr="Figura_11-3_05">
            <a:extLst>
              <a:ext uri="{FF2B5EF4-FFF2-40B4-BE49-F238E27FC236}">
                <a16:creationId xmlns:a16="http://schemas.microsoft.com/office/drawing/2014/main" id="{DA204563-65F6-445C-BD30-B47C6D76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3357563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91C2D5B6-82C5-4BA0-B480-48D7CBDFFE4E}"/>
              </a:ext>
            </a:extLst>
          </p:cNvPr>
          <p:cNvCxnSpPr/>
          <p:nvPr/>
        </p:nvCxnSpPr>
        <p:spPr>
          <a:xfrm flipV="1">
            <a:off x="8596314" y="4357690"/>
            <a:ext cx="285750" cy="390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4593" name="Picture 7" descr="Figura_11-3_05">
            <a:extLst>
              <a:ext uri="{FF2B5EF4-FFF2-40B4-BE49-F238E27FC236}">
                <a16:creationId xmlns:a16="http://schemas.microsoft.com/office/drawing/2014/main" id="{071DB9D5-165C-4698-8682-5FDCAE44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3357563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02BF2DCE-DDB4-4C97-ACD6-0C9D087FC798}"/>
              </a:ext>
            </a:extLst>
          </p:cNvPr>
          <p:cNvCxnSpPr/>
          <p:nvPr/>
        </p:nvCxnSpPr>
        <p:spPr>
          <a:xfrm flipH="1" flipV="1">
            <a:off x="7239001" y="4357690"/>
            <a:ext cx="285750" cy="3571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BA58A86-E7F5-4131-9F01-049EB9E4CEB7}"/>
              </a:ext>
            </a:extLst>
          </p:cNvPr>
          <p:cNvSpPr txBox="1"/>
          <p:nvPr/>
        </p:nvSpPr>
        <p:spPr>
          <a:xfrm>
            <a:off x="3024188" y="3357564"/>
            <a:ext cx="4000501" cy="55399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500" dirty="0"/>
              <a:t>Porém, o DNA viral pode ser removido do cromossomo bacteriano e iniciar um ciclo lítico</a:t>
            </a:r>
          </a:p>
        </p:txBody>
      </p:sp>
      <p:sp>
        <p:nvSpPr>
          <p:cNvPr id="24596" name="Text Box 35">
            <a:extLst>
              <a:ext uri="{FF2B5EF4-FFF2-40B4-BE49-F238E27FC236}">
                <a16:creationId xmlns:a16="http://schemas.microsoft.com/office/drawing/2014/main" id="{E7CFE81A-9F64-4CA5-A5B2-CB374A77F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38" y="3071813"/>
            <a:ext cx="1320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200">
                <a:latin typeface="Arial" panose="020B0604020202020204" pitchFamily="34" charset="0"/>
              </a:rPr>
              <a:t>Genoma viral</a:t>
            </a:r>
          </a:p>
        </p:txBody>
      </p:sp>
      <p:sp>
        <p:nvSpPr>
          <p:cNvPr id="24597" name="Text Box 35">
            <a:extLst>
              <a:ext uri="{FF2B5EF4-FFF2-40B4-BE49-F238E27FC236}">
                <a16:creationId xmlns:a16="http://schemas.microsoft.com/office/drawing/2014/main" id="{F4D92D3D-893D-4914-BC9F-D87FB0A4C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38" y="3071813"/>
            <a:ext cx="1320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200">
                <a:latin typeface="Arial" panose="020B0604020202020204" pitchFamily="34" charset="0"/>
              </a:rPr>
              <a:t>Genoma viral</a:t>
            </a:r>
          </a:p>
        </p:txBody>
      </p:sp>
      <p:cxnSp>
        <p:nvCxnSpPr>
          <p:cNvPr id="41" name="Conector de seta reta 40">
            <a:extLst>
              <a:ext uri="{FF2B5EF4-FFF2-40B4-BE49-F238E27FC236}">
                <a16:creationId xmlns:a16="http://schemas.microsoft.com/office/drawing/2014/main" id="{B84B6A76-1856-40E3-B637-54221220967E}"/>
              </a:ext>
            </a:extLst>
          </p:cNvPr>
          <p:cNvCxnSpPr/>
          <p:nvPr/>
        </p:nvCxnSpPr>
        <p:spPr>
          <a:xfrm flipH="1">
            <a:off x="5167316" y="4143376"/>
            <a:ext cx="1500187" cy="714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819241E3-2ACA-4EA2-8355-74CB6B511B66}"/>
              </a:ext>
            </a:extLst>
          </p:cNvPr>
          <p:cNvCxnSpPr/>
          <p:nvPr/>
        </p:nvCxnSpPr>
        <p:spPr>
          <a:xfrm flipH="1">
            <a:off x="3024191" y="5429250"/>
            <a:ext cx="928687" cy="571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A07064FC-1F92-47C2-A710-AD8389C9B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594" y="6000750"/>
            <a:ext cx="2000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FF0000"/>
                </a:solidFill>
                <a:latin typeface="Arial" panose="020B0604020202020204" pitchFamily="34" charset="0"/>
              </a:rPr>
              <a:t>Ciclo Lítico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738FAC6-234D-4D1C-B0CB-F1CEE0EB2E9D}"/>
              </a:ext>
            </a:extLst>
          </p:cNvPr>
          <p:cNvSpPr txBox="1"/>
          <p:nvPr/>
        </p:nvSpPr>
        <p:spPr>
          <a:xfrm>
            <a:off x="7000875" y="5786438"/>
            <a:ext cx="4191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600" dirty="0"/>
              <a:t>No ciclo lisogênico as células não morrem e os vírus neste caso são chamados de </a:t>
            </a:r>
            <a:r>
              <a:rPr lang="pt-BR" sz="1600" b="1" dirty="0"/>
              <a:t>temperados</a:t>
            </a:r>
            <a:r>
              <a:rPr lang="pt-BR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1FFE51F-BDCB-4640-A01F-670448E50CB3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D21AB5DD-79FA-45A7-9880-7F1B2B56D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7E290AB-4A09-40FB-9AC6-B69DAB118D57}"/>
              </a:ext>
            </a:extLst>
          </p:cNvPr>
          <p:cNvSpPr txBox="1"/>
          <p:nvPr/>
        </p:nvSpPr>
        <p:spPr>
          <a:xfrm>
            <a:off x="285751" y="1143000"/>
            <a:ext cx="11620501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Definição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  <a:r>
              <a:rPr lang="pt-BR" sz="2000" dirty="0">
                <a:latin typeface="+mn-lt"/>
                <a:cs typeface="Tahoma" pitchFamily="34" charset="0"/>
              </a:rPr>
              <a:t>Os vírus são agentes infecciosos </a:t>
            </a:r>
            <a:r>
              <a:rPr lang="pt-BR" sz="20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acelulares </a:t>
            </a:r>
            <a:r>
              <a:rPr lang="pt-BR" sz="2000" dirty="0">
                <a:latin typeface="+mn-lt"/>
                <a:cs typeface="Tahoma" pitchFamily="34" charset="0"/>
              </a:rPr>
              <a:t>que, fora das células hospedeiras, são inertes, </a:t>
            </a:r>
            <a:r>
              <a:rPr lang="pt-BR" sz="2000" b="1" dirty="0">
                <a:latin typeface="+mn-lt"/>
                <a:cs typeface="Tahoma" pitchFamily="34" charset="0"/>
              </a:rPr>
              <a:t>sem metabolismo próprio</a:t>
            </a:r>
            <a:r>
              <a:rPr lang="pt-BR" sz="2000" dirty="0">
                <a:latin typeface="+mn-lt"/>
                <a:cs typeface="Tahoma" pitchFamily="34" charset="0"/>
              </a:rPr>
              <a:t>, mas dentro delas, seu ácido nucléico torna-se ativo, podendo se reproduzir.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2) Características Gerais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pt-BR" dirty="0">
              <a:latin typeface="+mn-lt"/>
              <a:cs typeface="Tahoma" pitchFamily="34" charset="0"/>
            </a:endParaRPr>
          </a:p>
        </p:txBody>
      </p:sp>
      <p:sp>
        <p:nvSpPr>
          <p:cNvPr id="8" name="Retângulo de cantos arredondados 7">
            <a:extLst>
              <a:ext uri="{FF2B5EF4-FFF2-40B4-BE49-F238E27FC236}">
                <a16:creationId xmlns:a16="http://schemas.microsoft.com/office/drawing/2014/main" id="{C77E838A-E7EE-4041-9392-FC50AA914935}"/>
              </a:ext>
            </a:extLst>
          </p:cNvPr>
          <p:cNvSpPr/>
          <p:nvPr/>
        </p:nvSpPr>
        <p:spPr>
          <a:xfrm>
            <a:off x="285751" y="3286126"/>
            <a:ext cx="11620501" cy="3071813"/>
          </a:xfrm>
          <a:prstGeom prst="roundRect">
            <a:avLst/>
          </a:prstGeom>
          <a:solidFill>
            <a:srgbClr val="FFC000">
              <a:alpha val="34000"/>
            </a:srgbClr>
          </a:solidFill>
          <a:ln>
            <a:solidFill>
              <a:schemeClr val="bg2">
                <a:lumMod val="90000"/>
                <a:alpha val="7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6AC93E-F10F-4E0A-A220-C03A3E927A6B}"/>
              </a:ext>
            </a:extLst>
          </p:cNvPr>
          <p:cNvSpPr txBox="1"/>
          <p:nvPr/>
        </p:nvSpPr>
        <p:spPr>
          <a:xfrm>
            <a:off x="547688" y="3500438"/>
            <a:ext cx="1123950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Possuem um envoltório protéico que protege o material genético denominado </a:t>
            </a:r>
            <a:r>
              <a:rPr lang="pt-BR" sz="2000" b="1" dirty="0" err="1">
                <a:latin typeface="+mn-lt"/>
                <a:cs typeface="Tahoma" pitchFamily="34" charset="0"/>
              </a:rPr>
              <a:t>capsídeo</a:t>
            </a:r>
            <a:r>
              <a:rPr lang="pt-BR" sz="2000" dirty="0">
                <a:latin typeface="+mn-lt"/>
                <a:cs typeface="Tahoma" pitchFamily="34" charset="0"/>
              </a:rPr>
              <a:t>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O </a:t>
            </a:r>
            <a:r>
              <a:rPr lang="pt-BR" sz="2000" dirty="0" err="1">
                <a:latin typeface="+mn-lt"/>
                <a:cs typeface="Tahoma" pitchFamily="34" charset="0"/>
              </a:rPr>
              <a:t>capsídeo</a:t>
            </a:r>
            <a:r>
              <a:rPr lang="pt-BR" sz="2000" dirty="0">
                <a:latin typeface="+mn-lt"/>
                <a:cs typeface="Tahoma" pitchFamily="34" charset="0"/>
              </a:rPr>
              <a:t> pode ou não ser revestido por um </a:t>
            </a:r>
            <a:r>
              <a:rPr lang="pt-BR" sz="2000" b="1" dirty="0">
                <a:latin typeface="+mn-lt"/>
                <a:cs typeface="Tahoma" pitchFamily="34" charset="0"/>
              </a:rPr>
              <a:t>envelope lipídico </a:t>
            </a:r>
            <a:r>
              <a:rPr lang="pt-BR" sz="2000" dirty="0">
                <a:latin typeface="+mn-lt"/>
                <a:cs typeface="Tahoma" pitchFamily="34" charset="0"/>
              </a:rPr>
              <a:t>derivado das membranas celulares.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Possuem um único tipo de ácido nucléico, </a:t>
            </a:r>
            <a:r>
              <a:rPr lang="pt-BR" sz="2000" b="1" dirty="0">
                <a:latin typeface="+mn-lt"/>
                <a:cs typeface="Tahoma" pitchFamily="34" charset="0"/>
              </a:rPr>
              <a:t>DNA </a:t>
            </a:r>
            <a:r>
              <a:rPr lang="pt-BR" sz="2000" dirty="0">
                <a:latin typeface="+mn-lt"/>
                <a:cs typeface="Tahoma" pitchFamily="34" charset="0"/>
              </a:rPr>
              <a:t>ou</a:t>
            </a:r>
            <a:r>
              <a:rPr lang="pt-BR" sz="2000" b="1" dirty="0">
                <a:latin typeface="+mn-lt"/>
                <a:cs typeface="Tahoma" pitchFamily="34" charset="0"/>
              </a:rPr>
              <a:t> RNA</a:t>
            </a:r>
            <a:r>
              <a:rPr lang="pt-BR" sz="2000" dirty="0">
                <a:latin typeface="+mn-lt"/>
                <a:cs typeface="Tahoma" pitchFamily="34" charset="0"/>
              </a:rPr>
              <a:t>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Existem vírus com DNA de fita dupla, simples, RNA de fita dupla ou simples.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São </a:t>
            </a:r>
            <a:r>
              <a:rPr lang="pt-BR" sz="2000" b="1" dirty="0">
                <a:latin typeface="+mn-lt"/>
                <a:cs typeface="Tahoma" pitchFamily="34" charset="0"/>
              </a:rPr>
              <a:t>parasitas intracelulares obrigatórios</a:t>
            </a:r>
            <a:r>
              <a:rPr lang="pt-BR" sz="2000" dirty="0">
                <a:latin typeface="+mn-lt"/>
                <a:cs typeface="Tahoma" pitchFamily="34" charset="0"/>
              </a:rPr>
              <a:t>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Multiplicam-se dentro de células vivas usando a maquinaria de síntese das células.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Não possuem </a:t>
            </a:r>
            <a:r>
              <a:rPr lang="pt-BR" sz="2000" b="1" dirty="0">
                <a:latin typeface="+mn-lt"/>
                <a:cs typeface="Tahoma" pitchFamily="34" charset="0"/>
              </a:rPr>
              <a:t>metabolismo</a:t>
            </a:r>
            <a:r>
              <a:rPr lang="pt-BR" sz="2000" dirty="0">
                <a:latin typeface="+mn-lt"/>
                <a:cs typeface="Tahoma" pitchFamily="34" charset="0"/>
              </a:rPr>
              <a:t>. Toda energia que utilizam provém da célula hospedeira.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igura_11-3_01">
            <a:extLst>
              <a:ext uri="{FF2B5EF4-FFF2-40B4-BE49-F238E27FC236}">
                <a16:creationId xmlns:a16="http://schemas.microsoft.com/office/drawing/2014/main" id="{14F40A30-C3C6-46B1-B45C-A878B2FD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1371600"/>
            <a:ext cx="162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Figura_11-3_02">
            <a:extLst>
              <a:ext uri="{FF2B5EF4-FFF2-40B4-BE49-F238E27FC236}">
                <a16:creationId xmlns:a16="http://schemas.microsoft.com/office/drawing/2014/main" id="{78F08FDE-4A85-4A8D-815A-D600EA60F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2819400"/>
            <a:ext cx="1854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Figura_11-3_03">
            <a:extLst>
              <a:ext uri="{FF2B5EF4-FFF2-40B4-BE49-F238E27FC236}">
                <a16:creationId xmlns:a16="http://schemas.microsoft.com/office/drawing/2014/main" id="{314DA8A6-C364-4E41-A2C5-8440263E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4191000"/>
            <a:ext cx="16383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Figura_11-3_04">
            <a:extLst>
              <a:ext uri="{FF2B5EF4-FFF2-40B4-BE49-F238E27FC236}">
                <a16:creationId xmlns:a16="http://schemas.microsoft.com/office/drawing/2014/main" id="{BF97FE0D-B87A-41F4-939D-A0D172E4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819400"/>
            <a:ext cx="2006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Figura_11-3_05">
            <a:extLst>
              <a:ext uri="{FF2B5EF4-FFF2-40B4-BE49-F238E27FC236}">
                <a16:creationId xmlns:a16="http://schemas.microsoft.com/office/drawing/2014/main" id="{7CB9E535-4D09-4EC7-A5E8-C88989149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495800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Figura_11-3_06">
            <a:extLst>
              <a:ext uri="{FF2B5EF4-FFF2-40B4-BE49-F238E27FC236}">
                <a16:creationId xmlns:a16="http://schemas.microsoft.com/office/drawing/2014/main" id="{A81B532F-35FB-446E-B33E-8929DBCE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3048000"/>
            <a:ext cx="1854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Figura_11-3_07">
            <a:extLst>
              <a:ext uri="{FF2B5EF4-FFF2-40B4-BE49-F238E27FC236}">
                <a16:creationId xmlns:a16="http://schemas.microsoft.com/office/drawing/2014/main" id="{AE893FBC-80D5-480D-B6F0-28E34401E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1752600"/>
            <a:ext cx="163830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 Box 10">
            <a:extLst>
              <a:ext uri="{FF2B5EF4-FFF2-40B4-BE49-F238E27FC236}">
                <a16:creationId xmlns:a16="http://schemas.microsoft.com/office/drawing/2014/main" id="{6732CA85-10E6-4890-8006-D97FA4EAD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833" y="1370013"/>
            <a:ext cx="1794934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DNA do fago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EEC7A053-1754-4A9F-8D87-5255179AF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5900" y="2438400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dirty="0">
                <a:latin typeface="+mn-lt"/>
              </a:rPr>
              <a:t>Cromossomo bacteriano</a:t>
            </a:r>
          </a:p>
        </p:txBody>
      </p:sp>
      <p:sp>
        <p:nvSpPr>
          <p:cNvPr id="10253" name="Text Box 13">
            <a:extLst>
              <a:ext uri="{FF2B5EF4-FFF2-40B4-BE49-F238E27FC236}">
                <a16:creationId xmlns:a16="http://schemas.microsoft.com/office/drawing/2014/main" id="{E56E6946-71C0-45C8-920A-F4EC713A4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3528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</a:rPr>
              <a:t>Ciclo lítico</a:t>
            </a:r>
            <a:endParaRPr lang="pt-BR" altLang="pt-BR" sz="1600">
              <a:latin typeface="Arial" panose="020B0604020202020204" pitchFamily="34" charset="0"/>
            </a:endParaRPr>
          </a:p>
        </p:txBody>
      </p:sp>
      <p:sp>
        <p:nvSpPr>
          <p:cNvPr id="10254" name="Text Box 14">
            <a:extLst>
              <a:ext uri="{FF2B5EF4-FFF2-40B4-BE49-F238E27FC236}">
                <a16:creationId xmlns:a16="http://schemas.microsoft.com/office/drawing/2014/main" id="{EFBAEC61-D3AF-457F-9AFE-CFE1D8E63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352801"/>
            <a:ext cx="182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</a:rPr>
              <a:t>Ciclo lisogênico</a:t>
            </a:r>
            <a:endParaRPr lang="pt-BR" altLang="pt-BR" sz="1600">
              <a:latin typeface="Arial" panose="020B0604020202020204" pitchFamily="34" charset="0"/>
            </a:endParaRP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85327038-3D5F-41C8-9576-3DC31820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1888" y="4857750"/>
            <a:ext cx="365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dirty="0">
                <a:latin typeface="+mn-lt"/>
              </a:rPr>
              <a:t>O fago multiplica-se na bactéria hospedeira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6BB8F470-81B1-4299-959D-92D89D24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2532" y="1071563"/>
            <a:ext cx="5949951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700" dirty="0">
                <a:latin typeface="+mn-lt"/>
              </a:rPr>
              <a:t>Ocasionalmente, o </a:t>
            </a:r>
            <a:r>
              <a:rPr lang="pt-BR" sz="1700" dirty="0" err="1">
                <a:latin typeface="+mn-lt"/>
              </a:rPr>
              <a:t>profago</a:t>
            </a:r>
            <a:r>
              <a:rPr lang="pt-BR" sz="1700" dirty="0">
                <a:latin typeface="+mn-lt"/>
              </a:rPr>
              <a:t> solta-se do cromossomo bacteriano e inicia um ciclo lítico</a:t>
            </a:r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9D2C54E3-032C-4B87-BF5E-6C908B1B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886200"/>
            <a:ext cx="254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dirty="0">
                <a:latin typeface="+mn-lt"/>
              </a:rPr>
              <a:t>A célula é </a:t>
            </a:r>
            <a:r>
              <a:rPr lang="pt-BR" sz="1600" dirty="0" err="1">
                <a:latin typeface="+mn-lt"/>
              </a:rPr>
              <a:t>lisada</a:t>
            </a:r>
            <a:r>
              <a:rPr lang="pt-BR" sz="1600" dirty="0">
                <a:latin typeface="+mn-lt"/>
              </a:rPr>
              <a:t> liberando os fagos</a:t>
            </a:r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0FA2E94E-D894-4772-9CB2-13E074ED7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4191001"/>
            <a:ext cx="314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dirty="0">
                <a:latin typeface="+mn-lt"/>
              </a:rPr>
              <a:t>A bactéria se reproduz normalmente, copiando o </a:t>
            </a:r>
            <a:r>
              <a:rPr lang="pt-BR" sz="1600" dirty="0" err="1">
                <a:latin typeface="+mn-lt"/>
              </a:rPr>
              <a:t>profago</a:t>
            </a:r>
            <a:r>
              <a:rPr lang="pt-BR" sz="1600" dirty="0">
                <a:latin typeface="+mn-lt"/>
              </a:rPr>
              <a:t> e transmitindo-o às células-filhas</a:t>
            </a:r>
          </a:p>
        </p:txBody>
      </p:sp>
      <p:sp>
        <p:nvSpPr>
          <p:cNvPr id="10259" name="Text Box 19">
            <a:extLst>
              <a:ext uri="{FF2B5EF4-FFF2-40B4-BE49-F238E27FC236}">
                <a16:creationId xmlns:a16="http://schemas.microsoft.com/office/drawing/2014/main" id="{9AB52434-9E5C-4BC8-949E-713A8379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038600"/>
            <a:ext cx="111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Ou</a:t>
            </a: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8599B895-E28B-42B0-8C8F-AB70BE54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1676401"/>
            <a:ext cx="325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dirty="0">
                <a:latin typeface="+mn-lt"/>
              </a:rPr>
              <a:t>As sucessivas divisões celulares geram uma população de bactérias portadoras do </a:t>
            </a:r>
            <a:r>
              <a:rPr lang="pt-BR" sz="1600" dirty="0" err="1">
                <a:latin typeface="+mn-lt"/>
              </a:rPr>
              <a:t>profago</a:t>
            </a:r>
            <a:endParaRPr lang="pt-BR" sz="1600" dirty="0">
              <a:latin typeface="+mn-lt"/>
            </a:endParaRPr>
          </a:p>
        </p:txBody>
      </p:sp>
      <p:sp>
        <p:nvSpPr>
          <p:cNvPr id="10262" name="Line 22">
            <a:extLst>
              <a:ext uri="{FF2B5EF4-FFF2-40B4-BE49-F238E27FC236}">
                <a16:creationId xmlns:a16="http://schemas.microsoft.com/office/drawing/2014/main" id="{667AED2E-34C8-4E31-9DBA-9FCF28C8D3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0700" y="24384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3" name="Line 23">
            <a:extLst>
              <a:ext uri="{FF2B5EF4-FFF2-40B4-BE49-F238E27FC236}">
                <a16:creationId xmlns:a16="http://schemas.microsoft.com/office/drawing/2014/main" id="{DA727BE4-7F96-4778-A220-EE607AEEF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0" y="15240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4" name="Line 24">
            <a:extLst>
              <a:ext uri="{FF2B5EF4-FFF2-40B4-BE49-F238E27FC236}">
                <a16:creationId xmlns:a16="http://schemas.microsoft.com/office/drawing/2014/main" id="{3BC2591C-F8CF-4206-95D1-E44BB702A7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21336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5" name="Line 25">
            <a:extLst>
              <a:ext uri="{FF2B5EF4-FFF2-40B4-BE49-F238E27FC236}">
                <a16:creationId xmlns:a16="http://schemas.microsoft.com/office/drawing/2014/main" id="{D7C1BC44-7FD6-4899-95FF-3A921CC8772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3700" y="2209800"/>
            <a:ext cx="111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6" name="Line 26">
            <a:extLst>
              <a:ext uri="{FF2B5EF4-FFF2-40B4-BE49-F238E27FC236}">
                <a16:creationId xmlns:a16="http://schemas.microsoft.com/office/drawing/2014/main" id="{F937E8EE-7E4D-49AE-951A-2BD5B578AEC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40600" y="2438400"/>
            <a:ext cx="101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7" name="Line 27">
            <a:extLst>
              <a:ext uri="{FF2B5EF4-FFF2-40B4-BE49-F238E27FC236}">
                <a16:creationId xmlns:a16="http://schemas.microsoft.com/office/drawing/2014/main" id="{C37481CC-E73A-4CEC-9FE0-D39798851A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83600" y="2743200"/>
            <a:ext cx="40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8" name="Line 28">
            <a:extLst>
              <a:ext uri="{FF2B5EF4-FFF2-40B4-BE49-F238E27FC236}">
                <a16:creationId xmlns:a16="http://schemas.microsoft.com/office/drawing/2014/main" id="{D3EB0402-151F-4392-AAA7-052C4148B8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700" y="3962400"/>
            <a:ext cx="1117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69" name="Line 29">
            <a:extLst>
              <a:ext uri="{FF2B5EF4-FFF2-40B4-BE49-F238E27FC236}">
                <a16:creationId xmlns:a16="http://schemas.microsoft.com/office/drawing/2014/main" id="{9842DE98-ED2D-495F-84EE-B4516F2A9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3886200"/>
            <a:ext cx="101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70" name="Line 30">
            <a:extLst>
              <a:ext uri="{FF2B5EF4-FFF2-40B4-BE49-F238E27FC236}">
                <a16:creationId xmlns:a16="http://schemas.microsoft.com/office/drawing/2014/main" id="{EE57C579-6B9A-4439-BE5C-41D7E8E7A7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5700" y="40386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74" name="Line 34">
            <a:extLst>
              <a:ext uri="{FF2B5EF4-FFF2-40B4-BE49-F238E27FC236}">
                <a16:creationId xmlns:a16="http://schemas.microsoft.com/office/drawing/2014/main" id="{716ED899-7361-45C2-99CC-C05ECEE8782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4600" y="44958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75" name="Text Box 35">
            <a:extLst>
              <a:ext uri="{FF2B5EF4-FFF2-40B4-BE49-F238E27FC236}">
                <a16:creationId xmlns:a16="http://schemas.microsoft.com/office/drawing/2014/main" id="{37072D8E-BA61-4C2C-A1F2-41A906EE3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4038601"/>
            <a:ext cx="132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Genoma viral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3CFF2DA-FE81-441A-9E91-E5F0BF440E01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2" name="CaixaDeTexto 6">
            <a:extLst>
              <a:ext uri="{FF2B5EF4-FFF2-40B4-BE49-F238E27FC236}">
                <a16:creationId xmlns:a16="http://schemas.microsoft.com/office/drawing/2014/main" id="{271A85D5-4DE6-445E-B6E5-086CDF7F4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3326070D-A36A-471F-89EB-2FEDC8CAC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28689"/>
            <a:ext cx="4876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Ciclo Lítico e Lisogênico</a:t>
            </a:r>
          </a:p>
        </p:txBody>
      </p:sp>
    </p:spTree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0" dur="500"/>
                                        <p:tgtEl>
                                          <p:spTgt spid="1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5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4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 autoUpdateAnimBg="0"/>
      <p:bldP spid="10251" grpId="0" autoUpdateAnimBg="0"/>
      <p:bldP spid="10253" grpId="0" autoUpdateAnimBg="0"/>
      <p:bldP spid="10254" grpId="0" autoUpdateAnimBg="0"/>
      <p:bldP spid="10255" grpId="0" autoUpdateAnimBg="0"/>
      <p:bldP spid="10256" grpId="0" autoUpdateAnimBg="0"/>
      <p:bldP spid="10257" grpId="0" autoUpdateAnimBg="0"/>
      <p:bldP spid="10258" grpId="0" autoUpdateAnimBg="0"/>
      <p:bldP spid="10259" grpId="0" autoUpdateAnimBg="0"/>
      <p:bldP spid="10260" grpId="0" autoUpdateAnimBg="0"/>
      <p:bldP spid="1027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61DB3802-BF1D-41B4-9757-3115D0AE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913756"/>
            <a:ext cx="487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Ciclo Lítico e Lisogênico</a:t>
            </a:r>
          </a:p>
        </p:txBody>
      </p:sp>
      <p:pic>
        <p:nvPicPr>
          <p:cNvPr id="28675" name="Picture 3" descr="Figura_11-3_01">
            <a:extLst>
              <a:ext uri="{FF2B5EF4-FFF2-40B4-BE49-F238E27FC236}">
                <a16:creationId xmlns:a16="http://schemas.microsoft.com/office/drawing/2014/main" id="{9ECB737F-CC95-4D5F-9FBA-20F88CCC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409700"/>
            <a:ext cx="162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Figura_11-3_02">
            <a:extLst>
              <a:ext uri="{FF2B5EF4-FFF2-40B4-BE49-F238E27FC236}">
                <a16:creationId xmlns:a16="http://schemas.microsoft.com/office/drawing/2014/main" id="{48C1DED1-2C78-470B-97E8-4291B83EB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2857500"/>
            <a:ext cx="1854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Figura_11-3_03">
            <a:extLst>
              <a:ext uri="{FF2B5EF4-FFF2-40B4-BE49-F238E27FC236}">
                <a16:creationId xmlns:a16="http://schemas.microsoft.com/office/drawing/2014/main" id="{F8C23811-111B-45D9-A33F-5643E565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4191000"/>
            <a:ext cx="163830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Figura_11-3_04">
            <a:extLst>
              <a:ext uri="{FF2B5EF4-FFF2-40B4-BE49-F238E27FC236}">
                <a16:creationId xmlns:a16="http://schemas.microsoft.com/office/drawing/2014/main" id="{485A03CC-5DA3-4F29-8591-875DBC9B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2819400"/>
            <a:ext cx="2006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Figura_11-3_05">
            <a:extLst>
              <a:ext uri="{FF2B5EF4-FFF2-40B4-BE49-F238E27FC236}">
                <a16:creationId xmlns:a16="http://schemas.microsoft.com/office/drawing/2014/main" id="{E823A8C9-D041-464E-A8AB-C81C9B818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533900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Figura_11-3_06">
            <a:extLst>
              <a:ext uri="{FF2B5EF4-FFF2-40B4-BE49-F238E27FC236}">
                <a16:creationId xmlns:a16="http://schemas.microsoft.com/office/drawing/2014/main" id="{FD366C64-2749-4A54-AD39-6A7A39CAC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425" y="3086100"/>
            <a:ext cx="1854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Figura_11-3_07">
            <a:extLst>
              <a:ext uri="{FF2B5EF4-FFF2-40B4-BE49-F238E27FC236}">
                <a16:creationId xmlns:a16="http://schemas.microsoft.com/office/drawing/2014/main" id="{B0DA6D87-2F73-4C0F-9EF9-4384FB9E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790700"/>
            <a:ext cx="1638301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Text Box 10">
            <a:extLst>
              <a:ext uri="{FF2B5EF4-FFF2-40B4-BE49-F238E27FC236}">
                <a16:creationId xmlns:a16="http://schemas.microsoft.com/office/drawing/2014/main" id="{D858109D-F148-4F00-BE3D-076B5015E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833" y="1370013"/>
            <a:ext cx="1794934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DNA do fago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570AC847-E133-4C7D-B1B3-4561FFBDC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6863" y="2513247"/>
            <a:ext cx="172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Cromossomo bacteriano</a:t>
            </a:r>
          </a:p>
        </p:txBody>
      </p:sp>
      <p:sp>
        <p:nvSpPr>
          <p:cNvPr id="28684" name="Text Box 13">
            <a:extLst>
              <a:ext uri="{FF2B5EF4-FFF2-40B4-BE49-F238E27FC236}">
                <a16:creationId xmlns:a16="http://schemas.microsoft.com/office/drawing/2014/main" id="{CF6B44D3-7E99-4DB2-BCE4-CC8CB1BDC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352800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</a:rPr>
              <a:t>Ciclo lítico</a:t>
            </a:r>
            <a:endParaRPr lang="pt-BR" altLang="pt-BR" sz="1600">
              <a:latin typeface="Arial" panose="020B0604020202020204" pitchFamily="34" charset="0"/>
            </a:endParaRPr>
          </a:p>
        </p:txBody>
      </p:sp>
      <p:sp>
        <p:nvSpPr>
          <p:cNvPr id="28685" name="Text Box 14">
            <a:extLst>
              <a:ext uri="{FF2B5EF4-FFF2-40B4-BE49-F238E27FC236}">
                <a16:creationId xmlns:a16="http://schemas.microsoft.com/office/drawing/2014/main" id="{7B878ACB-936E-4830-A36D-B915B0029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352801"/>
            <a:ext cx="1828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 b="1">
                <a:latin typeface="Arial" panose="020B0604020202020204" pitchFamily="34" charset="0"/>
              </a:rPr>
              <a:t>Ciclo lisogênico</a:t>
            </a:r>
            <a:endParaRPr lang="pt-BR" altLang="pt-BR" sz="1600">
              <a:latin typeface="Arial" panose="020B0604020202020204" pitchFamily="34" charset="0"/>
            </a:endParaRPr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F222D870-32B3-42F5-8D52-92DBC4C02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799" y="5410200"/>
            <a:ext cx="365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O fago multiplica-se na bactéria hospedeira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FB7DE393-9526-4FAB-A4B0-B7147E595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4944" y="1071563"/>
            <a:ext cx="800571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700" b="1" dirty="0">
                <a:latin typeface="+mn-lt"/>
              </a:rPr>
              <a:t>O </a:t>
            </a:r>
            <a:r>
              <a:rPr lang="pt-BR" sz="1700" b="1" dirty="0" err="1">
                <a:latin typeface="+mn-lt"/>
              </a:rPr>
              <a:t>casionalmente</a:t>
            </a:r>
            <a:r>
              <a:rPr lang="pt-BR" sz="1700" b="1" dirty="0">
                <a:latin typeface="+mn-lt"/>
              </a:rPr>
              <a:t>, o </a:t>
            </a:r>
            <a:r>
              <a:rPr lang="pt-BR" sz="1700" b="1" dirty="0" err="1">
                <a:latin typeface="+mn-lt"/>
              </a:rPr>
              <a:t>profago</a:t>
            </a:r>
            <a:r>
              <a:rPr lang="pt-BR" sz="1700" b="1" dirty="0">
                <a:latin typeface="+mn-lt"/>
              </a:rPr>
              <a:t> solta-se do cromossomo bacteriano e inicia um ciclo lítico</a:t>
            </a:r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4802296A-D175-4B30-A432-5F262AA78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886200"/>
            <a:ext cx="2540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A célula é </a:t>
            </a:r>
            <a:r>
              <a:rPr lang="pt-BR" sz="1600" b="1" dirty="0" err="1">
                <a:solidFill>
                  <a:srgbClr val="FF0000"/>
                </a:solidFill>
                <a:latin typeface="+mn-lt"/>
              </a:rPr>
              <a:t>lisada</a:t>
            </a:r>
            <a:r>
              <a:rPr lang="pt-BR" sz="1600" b="1" dirty="0">
                <a:solidFill>
                  <a:srgbClr val="FF0000"/>
                </a:solidFill>
                <a:latin typeface="+mn-lt"/>
              </a:rPr>
              <a:t> liberando os fagos</a:t>
            </a:r>
          </a:p>
        </p:txBody>
      </p:sp>
      <p:sp>
        <p:nvSpPr>
          <p:cNvPr id="10258" name="Text Box 18">
            <a:extLst>
              <a:ext uri="{FF2B5EF4-FFF2-40B4-BE49-F238E27FC236}">
                <a16:creationId xmlns:a16="http://schemas.microsoft.com/office/drawing/2014/main" id="{C18F61E9-F653-4223-B319-A20E2376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601" y="4140200"/>
            <a:ext cx="314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A bactéria se reproduz normalmente, copiando o </a:t>
            </a:r>
            <a:r>
              <a:rPr lang="pt-BR" sz="1600" b="1" dirty="0" err="1">
                <a:solidFill>
                  <a:srgbClr val="FF0000"/>
                </a:solidFill>
                <a:latin typeface="+mn-lt"/>
              </a:rPr>
              <a:t>profago</a:t>
            </a:r>
            <a:r>
              <a:rPr lang="pt-BR" sz="1600" b="1" dirty="0">
                <a:solidFill>
                  <a:srgbClr val="FF0000"/>
                </a:solidFill>
                <a:latin typeface="+mn-lt"/>
              </a:rPr>
              <a:t> e transmitindo-o às células-filhas</a:t>
            </a:r>
          </a:p>
        </p:txBody>
      </p:sp>
      <p:sp>
        <p:nvSpPr>
          <p:cNvPr id="28690" name="Text Box 19">
            <a:extLst>
              <a:ext uri="{FF2B5EF4-FFF2-40B4-BE49-F238E27FC236}">
                <a16:creationId xmlns:a16="http://schemas.microsoft.com/office/drawing/2014/main" id="{CADEA7A8-53F8-47BC-B042-224900B09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038600"/>
            <a:ext cx="111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>
                <a:latin typeface="Arial" panose="020B0604020202020204" pitchFamily="34" charset="0"/>
              </a:rPr>
              <a:t>Ou</a:t>
            </a: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0260" name="Text Box 20">
            <a:extLst>
              <a:ext uri="{FF2B5EF4-FFF2-40B4-BE49-F238E27FC236}">
                <a16:creationId xmlns:a16="http://schemas.microsoft.com/office/drawing/2014/main" id="{45923360-BE56-48BD-999B-4C45F52E3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3200" y="1714501"/>
            <a:ext cx="325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600" b="1" dirty="0">
                <a:solidFill>
                  <a:srgbClr val="FF0000"/>
                </a:solidFill>
                <a:latin typeface="+mn-lt"/>
              </a:rPr>
              <a:t>As sucessivas divisões celulares geram uma população de bactérias portadoras do </a:t>
            </a:r>
            <a:r>
              <a:rPr lang="pt-BR" sz="1600" b="1" dirty="0" err="1">
                <a:solidFill>
                  <a:srgbClr val="FF0000"/>
                </a:solidFill>
                <a:latin typeface="+mn-lt"/>
              </a:rPr>
              <a:t>profago</a:t>
            </a:r>
            <a:endParaRPr lang="pt-BR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92" name="Line 22">
            <a:extLst>
              <a:ext uri="{FF2B5EF4-FFF2-40B4-BE49-F238E27FC236}">
                <a16:creationId xmlns:a16="http://schemas.microsoft.com/office/drawing/2014/main" id="{54F4E4B4-1F45-4062-874C-8D4D72AF8D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00700" y="24765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3" name="Line 23">
            <a:extLst>
              <a:ext uri="{FF2B5EF4-FFF2-40B4-BE49-F238E27FC236}">
                <a16:creationId xmlns:a16="http://schemas.microsoft.com/office/drawing/2014/main" id="{EABD48AB-FC1A-46CE-B3AB-B270844451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2000" y="1524000"/>
            <a:ext cx="40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4" name="Line 24">
            <a:extLst>
              <a:ext uri="{FF2B5EF4-FFF2-40B4-BE49-F238E27FC236}">
                <a16:creationId xmlns:a16="http://schemas.microsoft.com/office/drawing/2014/main" id="{5078FF88-0610-45B1-9027-B7208C1F57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2133600"/>
            <a:ext cx="1219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5" name="Line 25">
            <a:extLst>
              <a:ext uri="{FF2B5EF4-FFF2-40B4-BE49-F238E27FC236}">
                <a16:creationId xmlns:a16="http://schemas.microsoft.com/office/drawing/2014/main" id="{5C640E7E-0BAE-4AE4-BA7A-25DB9251C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3700" y="2247900"/>
            <a:ext cx="1117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6" name="Line 26">
            <a:extLst>
              <a:ext uri="{FF2B5EF4-FFF2-40B4-BE49-F238E27FC236}">
                <a16:creationId xmlns:a16="http://schemas.microsoft.com/office/drawing/2014/main" id="{2F253669-BEDA-48CA-8C21-C1CD8102A9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40600" y="2438400"/>
            <a:ext cx="101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7" name="Line 27">
            <a:extLst>
              <a:ext uri="{FF2B5EF4-FFF2-40B4-BE49-F238E27FC236}">
                <a16:creationId xmlns:a16="http://schemas.microsoft.com/office/drawing/2014/main" id="{22739173-FA7A-4030-AC3D-DB64260BC6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83600" y="2743200"/>
            <a:ext cx="406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8" name="Line 28">
            <a:extLst>
              <a:ext uri="{FF2B5EF4-FFF2-40B4-BE49-F238E27FC236}">
                <a16:creationId xmlns:a16="http://schemas.microsoft.com/office/drawing/2014/main" id="{6652CF18-742A-4E6E-8459-4FD68628D6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3700" y="3962400"/>
            <a:ext cx="1117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99" name="Line 29">
            <a:extLst>
              <a:ext uri="{FF2B5EF4-FFF2-40B4-BE49-F238E27FC236}">
                <a16:creationId xmlns:a16="http://schemas.microsoft.com/office/drawing/2014/main" id="{26EEACD1-9086-4E33-BAB1-DC7DBDE3F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4200" y="3924300"/>
            <a:ext cx="101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700" name="Line 30">
            <a:extLst>
              <a:ext uri="{FF2B5EF4-FFF2-40B4-BE49-F238E27FC236}">
                <a16:creationId xmlns:a16="http://schemas.microsoft.com/office/drawing/2014/main" id="{92AE52CD-3AA3-411B-8588-40974F619D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05700" y="40386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701" name="Line 34">
            <a:extLst>
              <a:ext uri="{FF2B5EF4-FFF2-40B4-BE49-F238E27FC236}">
                <a16:creationId xmlns:a16="http://schemas.microsoft.com/office/drawing/2014/main" id="{BF5D67EA-6941-458D-84AB-D4980F5EF8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14600" y="44958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702" name="Text Box 35">
            <a:extLst>
              <a:ext uri="{FF2B5EF4-FFF2-40B4-BE49-F238E27FC236}">
                <a16:creationId xmlns:a16="http://schemas.microsoft.com/office/drawing/2014/main" id="{1BA65C33-9F17-487D-9F21-C5E2EAF6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4076701"/>
            <a:ext cx="1320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600" dirty="0">
                <a:latin typeface="Arial" panose="020B0604020202020204" pitchFamily="34" charset="0"/>
              </a:rPr>
              <a:t>Genoma viral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891E4BB-96D9-445E-BDE5-1CCE7EB80594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2" name="CaixaDeTexto 6">
            <a:extLst>
              <a:ext uri="{FF2B5EF4-FFF2-40B4-BE49-F238E27FC236}">
                <a16:creationId xmlns:a16="http://schemas.microsoft.com/office/drawing/2014/main" id="{88D958B8-6F96-4210-BD94-4ACF3275F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</p:spTree>
  </p:cSld>
  <p:clrMapOvr>
    <a:masterClrMapping/>
  </p:clrMapOvr>
  <p:transition advTm="6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56C1828-AF98-471E-AC7C-FF6998F60483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6B0F3056-34A4-46D3-ACE7-BD88BB68D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173B2FF-97C4-4A29-B7BD-15C26E892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8" y="1523164"/>
            <a:ext cx="61912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7) Consequências do ciclo lisogênico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DA605B-547B-47CF-B16E-9CBFC1675D6A}"/>
              </a:ext>
            </a:extLst>
          </p:cNvPr>
          <p:cNvSpPr txBox="1"/>
          <p:nvPr/>
        </p:nvSpPr>
        <p:spPr>
          <a:xfrm>
            <a:off x="297658" y="2214564"/>
            <a:ext cx="11525249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pt-BR" sz="2800" b="1" dirty="0">
                <a:latin typeface="+mn-lt"/>
              </a:rPr>
              <a:t>Células contendo o genoma viral (</a:t>
            </a:r>
            <a:r>
              <a:rPr lang="pt-BR" sz="2800" b="1" dirty="0" err="1">
                <a:latin typeface="+mn-lt"/>
              </a:rPr>
              <a:t>profago</a:t>
            </a:r>
            <a:r>
              <a:rPr lang="pt-BR" sz="2800" b="1" dirty="0">
                <a:latin typeface="+mn-lt"/>
              </a:rPr>
              <a:t>) são imunes à </a:t>
            </a:r>
            <a:r>
              <a:rPr lang="pt-BR" sz="2800" b="1" dirty="0" err="1">
                <a:latin typeface="+mn-lt"/>
              </a:rPr>
              <a:t>reinfecção</a:t>
            </a:r>
            <a:r>
              <a:rPr lang="pt-BR" sz="2800" b="1" dirty="0">
                <a:latin typeface="+mn-lt"/>
              </a:rPr>
              <a:t> por um fago da mesma espécie.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endParaRPr lang="pt-BR" sz="2800" b="1" dirty="0">
              <a:latin typeface="+mn-lt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pt-BR" sz="2800" b="1" dirty="0">
                <a:latin typeface="+mn-lt"/>
              </a:rPr>
              <a:t>As células hospedeiras podem vir a apresentar novas características. Ex: A toxina produzida pelo </a:t>
            </a:r>
            <a:r>
              <a:rPr lang="pt-BR" sz="2800" b="1" i="1" dirty="0" err="1">
                <a:latin typeface="+mn-lt"/>
              </a:rPr>
              <a:t>Clostridium</a:t>
            </a:r>
            <a:r>
              <a:rPr lang="pt-BR" sz="2800" b="1" i="1" dirty="0">
                <a:latin typeface="+mn-lt"/>
              </a:rPr>
              <a:t> </a:t>
            </a:r>
            <a:r>
              <a:rPr lang="pt-BR" sz="2800" b="1" i="1" dirty="0" err="1">
                <a:latin typeface="+mn-lt"/>
              </a:rPr>
              <a:t>botulinum</a:t>
            </a:r>
            <a:r>
              <a:rPr lang="pt-BR" sz="2800" b="1" dirty="0">
                <a:latin typeface="+mn-lt"/>
              </a:rPr>
              <a:t>, é codificada por um gene de um </a:t>
            </a:r>
            <a:r>
              <a:rPr lang="pt-BR" sz="2800" b="1" dirty="0" err="1">
                <a:latin typeface="+mn-lt"/>
              </a:rPr>
              <a:t>profago</a:t>
            </a:r>
            <a:r>
              <a:rPr lang="pt-BR" sz="2800" b="1" dirty="0">
                <a:latin typeface="+mn-lt"/>
              </a:rPr>
              <a:t>.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endParaRPr lang="pt-BR" sz="2800" b="1" dirty="0">
              <a:latin typeface="+mn-lt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pt-BR" sz="2800" b="1" dirty="0">
                <a:latin typeface="+mn-lt"/>
              </a:rPr>
              <a:t>Permite a transdução bacteriana 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endParaRPr lang="pt-BR" dirty="0">
              <a:latin typeface="+mn-lt"/>
            </a:endParaRPr>
          </a:p>
        </p:txBody>
      </p:sp>
      <p:pic>
        <p:nvPicPr>
          <p:cNvPr id="30726" name="Picture 7" descr="Figura_11-3_05">
            <a:extLst>
              <a:ext uri="{FF2B5EF4-FFF2-40B4-BE49-F238E27FC236}">
                <a16:creationId xmlns:a16="http://schemas.microsoft.com/office/drawing/2014/main" id="{38C74518-D393-4DDE-A898-AD144B75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0" y="1143000"/>
            <a:ext cx="1625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35">
            <a:extLst>
              <a:ext uri="{FF2B5EF4-FFF2-40B4-BE49-F238E27FC236}">
                <a16:creationId xmlns:a16="http://schemas.microsoft.com/office/drawing/2014/main" id="{DACF0A37-2EFD-4972-8D48-CC47B753C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38" y="857251"/>
            <a:ext cx="1320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pt-BR" sz="1200">
                <a:latin typeface="Arial" panose="020B0604020202020204" pitchFamily="34" charset="0"/>
              </a:rPr>
              <a:t>Genoma viral</a:t>
            </a:r>
          </a:p>
        </p:txBody>
      </p:sp>
      <p:pic>
        <p:nvPicPr>
          <p:cNvPr id="30728" name="Picture 4" descr="Figura_11-3_02">
            <a:extLst>
              <a:ext uri="{FF2B5EF4-FFF2-40B4-BE49-F238E27FC236}">
                <a16:creationId xmlns:a16="http://schemas.microsoft.com/office/drawing/2014/main" id="{343F9498-0B5A-4F9A-8C4D-75E7D14A5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928688"/>
            <a:ext cx="1854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6C5B3C4-6A1A-49AC-ACB2-A272AC4FE8E9}"/>
              </a:ext>
            </a:extLst>
          </p:cNvPr>
          <p:cNvCxnSpPr/>
          <p:nvPr/>
        </p:nvCxnSpPr>
        <p:spPr>
          <a:xfrm flipV="1">
            <a:off x="7727157" y="1644255"/>
            <a:ext cx="666751" cy="1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CAE87B0-013B-49B4-B5F7-98B1CA3B66F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11FE087A-327B-464A-A683-B6D1FEA9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9FE4A95-48F6-4D1B-9E55-6E415FD3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69" y="1214439"/>
            <a:ext cx="6762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7) Vídeo mostrando ação dos vírus</a:t>
            </a:r>
          </a:p>
        </p:txBody>
      </p:sp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7C8BBB9-D5BF-4C68-9A87-26E6456A54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1663" y="1711411"/>
            <a:ext cx="5687369" cy="4265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CAE87B0-013B-49B4-B5F7-98B1CA3B66F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11FE087A-327B-464A-A683-B6D1FEA9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9FE4A95-48F6-4D1B-9E55-6E415FD3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" y="1052736"/>
            <a:ext cx="6762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RNA de Cadeia Positiva (+) e RNA de Cadeia Negativa (-)</a:t>
            </a:r>
          </a:p>
        </p:txBody>
      </p:sp>
      <p:pic>
        <p:nvPicPr>
          <p:cNvPr id="2050" name="Picture 2" descr="Replicação Viral (Cadeia positiva e Negativa) - YouTube">
            <a:extLst>
              <a:ext uri="{FF2B5EF4-FFF2-40B4-BE49-F238E27FC236}">
                <a16:creationId xmlns:a16="http://schemas.microsoft.com/office/drawing/2014/main" id="{89F68CDF-2AAD-4E06-A773-B43708E4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670"/>
            <a:ext cx="12192000" cy="53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085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3D71B94-8533-41C7-8D5B-B18EE627AB98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CaixaDeTexto 6">
            <a:extLst>
              <a:ext uri="{FF2B5EF4-FFF2-40B4-BE49-F238E27FC236}">
                <a16:creationId xmlns:a16="http://schemas.microsoft.com/office/drawing/2014/main" id="{B5491C34-BDAF-4FE7-A1A3-C3414DFEB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6AF330D-7047-42D9-B98F-149ED4533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408" y="1214439"/>
            <a:ext cx="6191249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8) Retrovírus - HIV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9D7E03-209B-404C-8697-FDE110AF8723}"/>
              </a:ext>
            </a:extLst>
          </p:cNvPr>
          <p:cNvSpPr txBox="1"/>
          <p:nvPr/>
        </p:nvSpPr>
        <p:spPr>
          <a:xfrm>
            <a:off x="392907" y="1643063"/>
            <a:ext cx="11334751" cy="1200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Courier New" pitchFamily="49" charset="0"/>
              <a:buChar char="o"/>
              <a:defRPr/>
            </a:pPr>
            <a:r>
              <a:rPr lang="pt-BR" dirty="0">
                <a:latin typeface="+mn-lt"/>
              </a:rPr>
              <a:t>  Vírus Envelopado.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pt-BR" dirty="0">
                <a:latin typeface="+mn-lt"/>
              </a:rPr>
              <a:t>  Possui duas fitas idênticas de RNA.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pt-BR" dirty="0">
                <a:latin typeface="+mn-lt"/>
              </a:rPr>
              <a:t>  Possui a </a:t>
            </a:r>
            <a:r>
              <a:rPr lang="pt-BR" dirty="0" err="1">
                <a:latin typeface="+mn-lt"/>
              </a:rPr>
              <a:t>enzimaTranscriptase</a:t>
            </a:r>
            <a:r>
              <a:rPr lang="pt-BR" dirty="0">
                <a:latin typeface="+mn-lt"/>
              </a:rPr>
              <a:t> reversa.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pt-BR" dirty="0">
                <a:latin typeface="+mn-lt"/>
              </a:rPr>
              <a:t>  O HIV é um </a:t>
            </a:r>
            <a:r>
              <a:rPr lang="pt-BR" b="1" dirty="0">
                <a:latin typeface="+mn-lt"/>
              </a:rPr>
              <a:t>retrovírus</a:t>
            </a:r>
            <a:r>
              <a:rPr lang="pt-BR" dirty="0">
                <a:latin typeface="+mn-lt"/>
              </a:rPr>
              <a:t> pois possui a capacidade de produzir DNA a partir de RNA.</a:t>
            </a:r>
          </a:p>
        </p:txBody>
      </p:sp>
      <p:pic>
        <p:nvPicPr>
          <p:cNvPr id="34822" name="Picture 2" descr="C:\Documents and Settings\Paulinho\Meus documentos\Biologia\Pre-UFMG\Aulas\Vírus\imagens\hiv-virus-22345600.jpg">
            <a:extLst>
              <a:ext uri="{FF2B5EF4-FFF2-40B4-BE49-F238E27FC236}">
                <a16:creationId xmlns:a16="http://schemas.microsoft.com/office/drawing/2014/main" id="{546CC3C6-F408-4351-B06F-3555D314A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3000375"/>
            <a:ext cx="3937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CaixaDeTexto 12">
            <a:extLst>
              <a:ext uri="{FF2B5EF4-FFF2-40B4-BE49-F238E27FC236}">
                <a16:creationId xmlns:a16="http://schemas.microsoft.com/office/drawing/2014/main" id="{AFD038CC-FFAB-4D08-84BA-1B83AE1E1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433" y="3367089"/>
            <a:ext cx="2762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7F2B3FE-0749-4B8E-812C-EE09BE09D4FB}"/>
              </a:ext>
            </a:extLst>
          </p:cNvPr>
          <p:cNvSpPr txBox="1"/>
          <p:nvPr/>
        </p:nvSpPr>
        <p:spPr>
          <a:xfrm>
            <a:off x="5131594" y="3331370"/>
            <a:ext cx="2762250" cy="3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Envelope Lipoprotéico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F92C6BD-6299-4104-8025-F3F935FA4E39}"/>
              </a:ext>
            </a:extLst>
          </p:cNvPr>
          <p:cNvSpPr txBox="1"/>
          <p:nvPr/>
        </p:nvSpPr>
        <p:spPr>
          <a:xfrm>
            <a:off x="5879976" y="3789810"/>
            <a:ext cx="276225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dirty="0" err="1">
                <a:latin typeface="+mn-lt"/>
              </a:rPr>
              <a:t>Capsídeo</a:t>
            </a:r>
            <a:endParaRPr lang="pt-BR" sz="1600" dirty="0">
              <a:latin typeface="+mn-lt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9E29651-3BFC-4B08-9CD2-3923A159202C}"/>
              </a:ext>
            </a:extLst>
          </p:cNvPr>
          <p:cNvSpPr txBox="1"/>
          <p:nvPr/>
        </p:nvSpPr>
        <p:spPr>
          <a:xfrm>
            <a:off x="6127231" y="4365652"/>
            <a:ext cx="2762250" cy="338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2 moléculas de RNA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EF80E88A-B2DA-4A54-87F9-0B5E0A0908BD}"/>
              </a:ext>
            </a:extLst>
          </p:cNvPr>
          <p:cNvSpPr/>
          <p:nvPr/>
        </p:nvSpPr>
        <p:spPr>
          <a:xfrm>
            <a:off x="3917157" y="4929188"/>
            <a:ext cx="285751" cy="214312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8AB8169-8B31-40A2-A501-AC63E1F36BF2}"/>
              </a:ext>
            </a:extLst>
          </p:cNvPr>
          <p:cNvSpPr/>
          <p:nvPr/>
        </p:nvSpPr>
        <p:spPr>
          <a:xfrm>
            <a:off x="4274344" y="4643438"/>
            <a:ext cx="285750" cy="214312"/>
          </a:xfrm>
          <a:prstGeom prst="ellipse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13AACCCC-DAE4-4D0E-8A19-D4DFC01126BC}"/>
              </a:ext>
            </a:extLst>
          </p:cNvPr>
          <p:cNvSpPr txBox="1"/>
          <p:nvPr/>
        </p:nvSpPr>
        <p:spPr>
          <a:xfrm>
            <a:off x="5735960" y="5263474"/>
            <a:ext cx="3714750" cy="33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dirty="0">
                <a:latin typeface="+mn-lt"/>
              </a:rPr>
              <a:t>Enzimas </a:t>
            </a:r>
            <a:r>
              <a:rPr lang="pt-BR" sz="1600" dirty="0" err="1">
                <a:latin typeface="+mn-lt"/>
              </a:rPr>
              <a:t>Transcriptase</a:t>
            </a:r>
            <a:r>
              <a:rPr lang="pt-BR" sz="1600" dirty="0">
                <a:latin typeface="+mn-lt"/>
              </a:rPr>
              <a:t> Reversa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C8365FC5-9405-47EE-B3FB-53B526D3816C}"/>
              </a:ext>
            </a:extLst>
          </p:cNvPr>
          <p:cNvCxnSpPr/>
          <p:nvPr/>
        </p:nvCxnSpPr>
        <p:spPr>
          <a:xfrm flipV="1">
            <a:off x="4274344" y="3501619"/>
            <a:ext cx="857250" cy="1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EE342370-96C9-4717-9962-371F09C93960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4226719" y="3958879"/>
            <a:ext cx="1653257" cy="439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AF7566AF-3483-4A75-8315-64EC6671443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4226719" y="4502926"/>
            <a:ext cx="1900512" cy="317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CF2DD73-C368-4BE5-ACEC-B8977F4DA951}"/>
              </a:ext>
            </a:extLst>
          </p:cNvPr>
          <p:cNvCxnSpPr/>
          <p:nvPr/>
        </p:nvCxnSpPr>
        <p:spPr>
          <a:xfrm flipV="1">
            <a:off x="3952876" y="4500563"/>
            <a:ext cx="714375" cy="2143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23C30306-F3C9-4F64-A7B7-DBFCC8F315E7}"/>
              </a:ext>
            </a:extLst>
          </p:cNvPr>
          <p:cNvCxnSpPr>
            <a:cxnSpLocks/>
            <a:stCxn id="22" idx="5"/>
            <a:endCxn id="23" idx="1"/>
          </p:cNvCxnSpPr>
          <p:nvPr/>
        </p:nvCxnSpPr>
        <p:spPr>
          <a:xfrm>
            <a:off x="4518247" y="4826365"/>
            <a:ext cx="1217713" cy="6061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44E5F165-273C-4C9E-9A48-ABFE38E947E5}"/>
              </a:ext>
            </a:extLst>
          </p:cNvPr>
          <p:cNvCxnSpPr>
            <a:stCxn id="21" idx="6"/>
          </p:cNvCxnSpPr>
          <p:nvPr/>
        </p:nvCxnSpPr>
        <p:spPr>
          <a:xfrm flipV="1">
            <a:off x="4202908" y="5000628"/>
            <a:ext cx="607218" cy="35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7DE1B3D-9C36-40FB-A3B9-288E1C3C8E71}"/>
              </a:ext>
            </a:extLst>
          </p:cNvPr>
          <p:cNvSpPr txBox="1"/>
          <p:nvPr/>
        </p:nvSpPr>
        <p:spPr>
          <a:xfrm>
            <a:off x="5595938" y="1214438"/>
            <a:ext cx="5143501" cy="83026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600" b="1" dirty="0"/>
              <a:t>Atenção: </a:t>
            </a:r>
            <a:r>
              <a:rPr lang="pt-BR" sz="1600" dirty="0"/>
              <a:t>Para ser considerado retrovírus, não basta possuir RNA é necessário a presença da enzima </a:t>
            </a:r>
            <a:r>
              <a:rPr lang="pt-BR" sz="1600" dirty="0" err="1"/>
              <a:t>transcriptase</a:t>
            </a:r>
            <a:r>
              <a:rPr lang="pt-BR" sz="1600" dirty="0"/>
              <a:t> reversa.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Figura_11-5_12">
            <a:extLst>
              <a:ext uri="{FF2B5EF4-FFF2-40B4-BE49-F238E27FC236}">
                <a16:creationId xmlns:a16="http://schemas.microsoft.com/office/drawing/2014/main" id="{4FB6D708-C3E5-4761-86E1-5151396C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7" y="1285876"/>
            <a:ext cx="6358466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6">
            <a:extLst>
              <a:ext uri="{FF2B5EF4-FFF2-40B4-BE49-F238E27FC236}">
                <a16:creationId xmlns:a16="http://schemas.microsoft.com/office/drawing/2014/main" id="{AE5D492E-510E-43DE-902B-1E26BE3D1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4788" y="1000126"/>
            <a:ext cx="223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1400" b="1" dirty="0">
                <a:latin typeface="+mn-lt"/>
              </a:rPr>
              <a:t>Síntese da segunda fita de DNA viral</a:t>
            </a:r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6AECFADC-26B5-4211-9AAB-01F5E3AA2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4876801"/>
            <a:ext cx="2235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400" b="1" dirty="0">
                <a:latin typeface="+mn-lt"/>
              </a:rPr>
              <a:t>Receptores de membrana</a:t>
            </a:r>
          </a:p>
        </p:txBody>
      </p:sp>
      <p:sp>
        <p:nvSpPr>
          <p:cNvPr id="31752" name="Rectangle 8">
            <a:extLst>
              <a:ext uri="{FF2B5EF4-FFF2-40B4-BE49-F238E27FC236}">
                <a16:creationId xmlns:a16="http://schemas.microsoft.com/office/drawing/2014/main" id="{19325A7A-E52F-4519-AA08-45DD841D5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3492" y="1233815"/>
            <a:ext cx="172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400" b="1" dirty="0">
                <a:latin typeface="+mn-lt"/>
              </a:rPr>
              <a:t>Vírus livre</a:t>
            </a:r>
          </a:p>
        </p:txBody>
      </p:sp>
      <p:sp>
        <p:nvSpPr>
          <p:cNvPr id="31753" name="Rectangle 9">
            <a:extLst>
              <a:ext uri="{FF2B5EF4-FFF2-40B4-BE49-F238E27FC236}">
                <a16:creationId xmlns:a16="http://schemas.microsoft.com/office/drawing/2014/main" id="{5130B38D-E2CF-4B38-926C-3DC57878C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3" y="5715001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400" b="1" dirty="0">
                <a:latin typeface="+mn-lt"/>
              </a:rPr>
              <a:t>Proteínas do envoltório viral</a:t>
            </a:r>
          </a:p>
        </p:txBody>
      </p:sp>
      <p:sp>
        <p:nvSpPr>
          <p:cNvPr id="31754" name="Rectangle 10">
            <a:extLst>
              <a:ext uri="{FF2B5EF4-FFF2-40B4-BE49-F238E27FC236}">
                <a16:creationId xmlns:a16="http://schemas.microsoft.com/office/drawing/2014/main" id="{E56D1204-12E6-4EB2-A80E-AD58C99BC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350" y="5214939"/>
            <a:ext cx="223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1400" b="1" dirty="0">
                <a:latin typeface="+mn-lt"/>
              </a:rPr>
              <a:t>Membrana lipoprotéica viral</a:t>
            </a:r>
          </a:p>
        </p:txBody>
      </p:sp>
      <p:sp>
        <p:nvSpPr>
          <p:cNvPr id="31755" name="Rectangle 11">
            <a:extLst>
              <a:ext uri="{FF2B5EF4-FFF2-40B4-BE49-F238E27FC236}">
                <a16:creationId xmlns:a16="http://schemas.microsoft.com/office/drawing/2014/main" id="{D99C353B-4AB8-4B9E-A740-9261259CD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47801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1400" b="1" dirty="0">
                <a:latin typeface="+mn-lt"/>
              </a:rPr>
              <a:t>Degradação do RNA viral</a:t>
            </a:r>
          </a:p>
        </p:txBody>
      </p:sp>
      <p:sp>
        <p:nvSpPr>
          <p:cNvPr id="31757" name="Text Box 13">
            <a:extLst>
              <a:ext uri="{FF2B5EF4-FFF2-40B4-BE49-F238E27FC236}">
                <a16:creationId xmlns:a16="http://schemas.microsoft.com/office/drawing/2014/main" id="{C5649028-7B2F-4C76-AAA3-8E7F7516C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068" y="3214689"/>
            <a:ext cx="14689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400" b="1" dirty="0">
                <a:latin typeface="+mn-lt"/>
              </a:rPr>
              <a:t>Proteínas virais</a:t>
            </a:r>
            <a:endParaRPr lang="pt-BR" b="1" dirty="0">
              <a:latin typeface="+mn-lt"/>
            </a:endParaRPr>
          </a:p>
        </p:txBody>
      </p:sp>
      <p:sp>
        <p:nvSpPr>
          <p:cNvPr id="31758" name="Text Box 14">
            <a:extLst>
              <a:ext uri="{FF2B5EF4-FFF2-40B4-BE49-F238E27FC236}">
                <a16:creationId xmlns:a16="http://schemas.microsoft.com/office/drawing/2014/main" id="{2AD1EEB6-ED5B-4791-8B5C-2ABBF6C04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4600" y="4038601"/>
            <a:ext cx="142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400" b="1" dirty="0">
                <a:latin typeface="+mn-lt"/>
              </a:rPr>
              <a:t>Membrana plasmática</a:t>
            </a:r>
          </a:p>
        </p:txBody>
      </p:sp>
      <p:sp>
        <p:nvSpPr>
          <p:cNvPr id="31762" name="Rectangle 18">
            <a:extLst>
              <a:ext uri="{FF2B5EF4-FFF2-40B4-BE49-F238E27FC236}">
                <a16:creationId xmlns:a16="http://schemas.microsoft.com/office/drawing/2014/main" id="{50667794-63D3-4CDF-9F0D-C6DC4A2DF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794" y="2500314"/>
            <a:ext cx="11366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400" b="1" dirty="0">
                <a:latin typeface="+mn-lt"/>
              </a:rPr>
              <a:t>RNA viral</a:t>
            </a:r>
          </a:p>
        </p:txBody>
      </p:sp>
      <p:sp>
        <p:nvSpPr>
          <p:cNvPr id="36876" name="Line 21">
            <a:extLst>
              <a:ext uri="{FF2B5EF4-FFF2-40B4-BE49-F238E27FC236}">
                <a16:creationId xmlns:a16="http://schemas.microsoft.com/office/drawing/2014/main" id="{0FEED71B-F4B9-4DAA-BB5C-853BFCAA9C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8700" y="42672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6877" name="Line 23">
            <a:extLst>
              <a:ext uri="{FF2B5EF4-FFF2-40B4-BE49-F238E27FC236}">
                <a16:creationId xmlns:a16="http://schemas.microsoft.com/office/drawing/2014/main" id="{BD5B6301-7361-4780-B280-C67FFD3D1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99200" y="4495800"/>
            <a:ext cx="812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C5348041-6855-4FE6-B603-FE496C047E8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3" name="CaixaDeTexto 6">
            <a:extLst>
              <a:ext uri="{FF2B5EF4-FFF2-40B4-BE49-F238E27FC236}">
                <a16:creationId xmlns:a16="http://schemas.microsoft.com/office/drawing/2014/main" id="{10106A9F-5E10-4857-B570-3EC207569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9A907206-80F9-4F08-AC41-F5BCB4CC7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9853" y="1154765"/>
            <a:ext cx="523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8) Ciclo de um Retrovírus - HIV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2844340A-49B3-4247-BFCD-8F113230C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7944" y="3857626"/>
            <a:ext cx="1568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pt-BR" sz="1400" b="1" dirty="0" err="1">
                <a:solidFill>
                  <a:srgbClr val="FF0000"/>
                </a:solidFill>
                <a:latin typeface="+mn-lt"/>
              </a:rPr>
              <a:t>Transcriptase</a:t>
            </a:r>
            <a:r>
              <a:rPr lang="pt-BR" sz="1400" b="1" dirty="0">
                <a:solidFill>
                  <a:srgbClr val="FF0000"/>
                </a:solidFill>
                <a:latin typeface="+mn-lt"/>
              </a:rPr>
              <a:t> reversa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4D9A4EDD-E693-413B-B99A-FBA28F06FE08}"/>
              </a:ext>
            </a:extLst>
          </p:cNvPr>
          <p:cNvCxnSpPr/>
          <p:nvPr/>
        </p:nvCxnSpPr>
        <p:spPr>
          <a:xfrm flipH="1">
            <a:off x="2166938" y="3000375"/>
            <a:ext cx="857250" cy="8572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 Box 13">
            <a:extLst>
              <a:ext uri="{FF2B5EF4-FFF2-40B4-BE49-F238E27FC236}">
                <a16:creationId xmlns:a16="http://schemas.microsoft.com/office/drawing/2014/main" id="{427D98E7-9D83-4044-88F9-C0877D70C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1068" y="1598744"/>
            <a:ext cx="1619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400" b="1" dirty="0">
                <a:latin typeface="+mn-lt"/>
              </a:rPr>
              <a:t>Vírus saindo e sendo envelopados</a:t>
            </a:r>
            <a:endParaRPr lang="pt-BR" b="1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05095AE-5478-4658-9174-8EAE6DC44CC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CaixaDeTexto 6">
            <a:extLst>
              <a:ext uri="{FF2B5EF4-FFF2-40B4-BE49-F238E27FC236}">
                <a16:creationId xmlns:a16="http://schemas.microsoft.com/office/drawing/2014/main" id="{972B662C-AA62-4584-BC6E-822BC418C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E6831D-C53B-4BB9-82E3-4111BF5126F7}"/>
              </a:ext>
            </a:extLst>
          </p:cNvPr>
          <p:cNvSpPr/>
          <p:nvPr/>
        </p:nvSpPr>
        <p:spPr>
          <a:xfrm>
            <a:off x="460906" y="997590"/>
            <a:ext cx="10216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0" u="none" strike="noStrike" baseline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Mecanismos de Patogênese Viral</a:t>
            </a:r>
            <a:endParaRPr lang="pt-BR" sz="8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EB613F6-4E90-4717-86C4-59FE8F7A1484}"/>
              </a:ext>
            </a:extLst>
          </p:cNvPr>
          <p:cNvSpPr txBox="1"/>
          <p:nvPr/>
        </p:nvSpPr>
        <p:spPr>
          <a:xfrm>
            <a:off x="327150" y="1774379"/>
            <a:ext cx="11305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Ultrapassam as barreiras de proteção natural do corpo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Escapam do controle imune e matam as células de um tecido importante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Desencadeiam uma resposta imune inflamatória destruidora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b="1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B8C9126-4405-4FFA-804C-D55B9D2D1C7E}"/>
              </a:ext>
            </a:extLst>
          </p:cNvPr>
          <p:cNvSpPr txBox="1"/>
          <p:nvPr/>
        </p:nvSpPr>
        <p:spPr>
          <a:xfrm>
            <a:off x="407653" y="3160019"/>
            <a:ext cx="1130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Consequências de uma inflamação viral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2F58C9F-548D-4883-8644-A4FCA0D60136}"/>
              </a:ext>
            </a:extLst>
          </p:cNvPr>
          <p:cNvSpPr/>
          <p:nvPr/>
        </p:nvSpPr>
        <p:spPr>
          <a:xfrm>
            <a:off x="804428" y="4838046"/>
            <a:ext cx="3275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0" u="none" strike="noStrike" baseline="0" dirty="0">
                <a:latin typeface="TimesNewRomanPSMT"/>
              </a:rPr>
              <a:t>Natureza da interação </a:t>
            </a:r>
          </a:p>
          <a:p>
            <a:r>
              <a:rPr lang="pt-BR" sz="2400" b="1" i="0" u="none" strike="noStrike" baseline="0" dirty="0">
                <a:latin typeface="TimesNewRomanPSMT"/>
              </a:rPr>
              <a:t>vírus-hospedeiro</a:t>
            </a:r>
            <a:endParaRPr lang="pt-BR" sz="2400" b="1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3B2E65A-702C-47F1-BD1F-0FF1318A64C0}"/>
              </a:ext>
            </a:extLst>
          </p:cNvPr>
          <p:cNvSpPr/>
          <p:nvPr/>
        </p:nvSpPr>
        <p:spPr>
          <a:xfrm>
            <a:off x="6137446" y="4814502"/>
            <a:ext cx="2999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latin typeface="TimesNewRomanPSMT"/>
              </a:rPr>
              <a:t>R</a:t>
            </a:r>
            <a:r>
              <a:rPr lang="pt-BR" sz="2400" b="1" i="0" u="none" strike="noStrike" baseline="0" dirty="0">
                <a:latin typeface="TimesNewRomanPSMT"/>
              </a:rPr>
              <a:t>esposta do</a:t>
            </a:r>
          </a:p>
          <a:p>
            <a:r>
              <a:rPr lang="pt-BR" sz="2400" b="1" i="0" u="none" strike="noStrike" baseline="0" dirty="0">
                <a:latin typeface="TimesNewRomanPSMT"/>
              </a:rPr>
              <a:t>hospedeiro à infecção</a:t>
            </a:r>
            <a:endParaRPr lang="pt-BR" sz="2400" b="1" dirty="0"/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0A51F013-DCA8-4220-85C9-563D93FE5EDF}"/>
              </a:ext>
            </a:extLst>
          </p:cNvPr>
          <p:cNvCxnSpPr/>
          <p:nvPr/>
        </p:nvCxnSpPr>
        <p:spPr>
          <a:xfrm flipH="1">
            <a:off x="3804084" y="3867905"/>
            <a:ext cx="1067780" cy="8617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57540CD-F664-47D9-AB4B-79E2E14852CC}"/>
              </a:ext>
            </a:extLst>
          </p:cNvPr>
          <p:cNvCxnSpPr>
            <a:cxnSpLocks/>
          </p:cNvCxnSpPr>
          <p:nvPr/>
        </p:nvCxnSpPr>
        <p:spPr>
          <a:xfrm>
            <a:off x="4799856" y="3861048"/>
            <a:ext cx="936104" cy="8271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3FEE7AB1-20CF-4A74-BFB3-D012B6342AC1}"/>
              </a:ext>
            </a:extLst>
          </p:cNvPr>
          <p:cNvSpPr/>
          <p:nvPr/>
        </p:nvSpPr>
        <p:spPr>
          <a:xfrm>
            <a:off x="762980" y="4729679"/>
            <a:ext cx="3172780" cy="11307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4D8C4D63-E94A-4760-A26D-64ECA22962A5}"/>
              </a:ext>
            </a:extLst>
          </p:cNvPr>
          <p:cNvSpPr/>
          <p:nvPr/>
        </p:nvSpPr>
        <p:spPr>
          <a:xfrm>
            <a:off x="6096000" y="4688179"/>
            <a:ext cx="3041102" cy="11307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258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F4E6A9A-61E9-4F87-9A9E-DB92AC05330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A7943461-E58A-484F-9DD5-F439228C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91865F2-9D83-4A03-85B5-D997CB0501DA}"/>
              </a:ext>
            </a:extLst>
          </p:cNvPr>
          <p:cNvSpPr txBox="1"/>
          <p:nvPr/>
        </p:nvSpPr>
        <p:spPr>
          <a:xfrm>
            <a:off x="285751" y="1143001"/>
            <a:ext cx="11620501" cy="547842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Herpes Bucal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u="sng" dirty="0">
                <a:latin typeface="+mn-lt"/>
                <a:cs typeface="Tahoma" pitchFamily="34" charset="0"/>
              </a:rPr>
              <a:t>Herpes simplex </a:t>
            </a:r>
            <a:r>
              <a:rPr lang="pt-BR" dirty="0">
                <a:latin typeface="+mn-lt"/>
                <a:cs typeface="Tahoma" pitchFamily="34" charset="0"/>
              </a:rPr>
              <a:t>tipo I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</a:t>
            </a:r>
            <a:r>
              <a:rPr lang="pt-BR" dirty="0">
                <a:latin typeface="+mn-lt"/>
                <a:cs typeface="Tahoma" pitchFamily="34" charset="0"/>
              </a:rPr>
              <a:t> Vias aéreas (oral e respiratória); contato pessoa-pessoa; contato com objetos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Formação de bolhas e feridas no tecido epitelial dos lábios.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</a:t>
            </a:r>
            <a:r>
              <a:rPr lang="pt-BR" dirty="0">
                <a:latin typeface="+mn-lt"/>
                <a:cs typeface="Tahoma" pitchFamily="34" charset="0"/>
              </a:rPr>
              <a:t>Acomete cerca de 90% da população mundial.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</a:t>
            </a:r>
            <a:r>
              <a:rPr lang="pt-BR" dirty="0">
                <a:latin typeface="+mn-lt"/>
                <a:cs typeface="Tahoma" pitchFamily="34" charset="0"/>
              </a:rPr>
              <a:t>A grande maioria das pessoas possuem o vírus, mas são assintomáticos.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</a:t>
            </a:r>
            <a:r>
              <a:rPr lang="pt-BR" dirty="0">
                <a:latin typeface="+mn-lt"/>
                <a:cs typeface="Tahoma" pitchFamily="34" charset="0"/>
              </a:rPr>
              <a:t>Os sintomas aparecem quando a pessoa apresenta elevados níveis de stress, 	        disfunção hormonal ou excessiva exposição à raios solares.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Utilização de pomadas que inibem o desenvolvimento viral.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Evitar o contato com pessoas que apresentam os sintomas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 </a:t>
            </a:r>
            <a:r>
              <a:rPr lang="pt-BR" dirty="0">
                <a:latin typeface="+mn-lt"/>
                <a:cs typeface="Tahoma" pitchFamily="34" charset="0"/>
              </a:rPr>
              <a:t>Evitar o compartilhamento de copos e talheres.</a:t>
            </a:r>
            <a:endParaRPr lang="pt-BR" b="1" dirty="0"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2776B26-12AF-487B-ABAB-6B038DB85E74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2AF4CC95-995D-42B6-A509-01335ED3A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2F1D8CA-FEB9-49D1-A9E3-54CE764FC897}"/>
              </a:ext>
            </a:extLst>
          </p:cNvPr>
          <p:cNvSpPr txBox="1"/>
          <p:nvPr/>
        </p:nvSpPr>
        <p:spPr>
          <a:xfrm>
            <a:off x="285751" y="1143001"/>
            <a:ext cx="11620501" cy="169277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Herpes Bucal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- Sintomas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40967" name="Picture 3" descr="C:\Documents and Settings\Paulinho\Meus documentos\Biologia\Pre-UFMG\Aulas\Vírus\imagens\herpes1.jpg">
            <a:extLst>
              <a:ext uri="{FF2B5EF4-FFF2-40B4-BE49-F238E27FC236}">
                <a16:creationId xmlns:a16="http://schemas.microsoft.com/office/drawing/2014/main" id="{5A6F407F-0B22-4069-9DEE-101490A2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291" y="2928939"/>
            <a:ext cx="4049183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4" descr="C:\Documents and Settings\Paulinho\Meus documentos\Biologia\Pre-UFMG\Aulas\Vírus\imagens\STB028bb.jpg">
            <a:extLst>
              <a:ext uri="{FF2B5EF4-FFF2-40B4-BE49-F238E27FC236}">
                <a16:creationId xmlns:a16="http://schemas.microsoft.com/office/drawing/2014/main" id="{75A8D1B9-6537-4D75-8360-68C669FF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85" y="2928938"/>
            <a:ext cx="404071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6" descr="C:\Documents and Settings\Paulinho\Meus documentos\Biologia\Pre-UFMG\Aulas\Vírus\imagens\1_jpgd9ea7247-b4be-44e3-804b-b11fe65d1abeLarge.jpg">
            <a:extLst>
              <a:ext uri="{FF2B5EF4-FFF2-40B4-BE49-F238E27FC236}">
                <a16:creationId xmlns:a16="http://schemas.microsoft.com/office/drawing/2014/main" id="{A73E224E-9280-4B76-B4C5-ACA1B07B5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000126"/>
            <a:ext cx="105410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B81DE9-DBEA-42B9-99BE-0B5E6E1824C4}"/>
              </a:ext>
            </a:extLst>
          </p:cNvPr>
          <p:cNvSpPr txBox="1"/>
          <p:nvPr/>
        </p:nvSpPr>
        <p:spPr>
          <a:xfrm>
            <a:off x="5845969" y="1143000"/>
            <a:ext cx="371475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latin typeface="+mn-lt"/>
              </a:rPr>
              <a:t>Herpes simplex </a:t>
            </a:r>
            <a:r>
              <a:rPr lang="pt-BR" sz="1600" dirty="0">
                <a:latin typeface="+mn-lt"/>
              </a:rPr>
              <a:t>tipo I</a:t>
            </a:r>
          </a:p>
          <a:p>
            <a:pPr eaLnBrk="1" hangingPunct="1">
              <a:defRPr/>
            </a:pPr>
            <a:r>
              <a:rPr lang="pt-BR" sz="1600" dirty="0">
                <a:latin typeface="+mn-lt"/>
              </a:rPr>
              <a:t>Vírus Capsulado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bolo, água, oceano&#10;&#10;Descrição gerada automaticamente">
            <a:extLst>
              <a:ext uri="{FF2B5EF4-FFF2-40B4-BE49-F238E27FC236}">
                <a16:creationId xmlns:a16="http://schemas.microsoft.com/office/drawing/2014/main" id="{8B7189EB-95E7-488D-ADDB-1CE83CC37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1" b="24816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42395D3-F119-497F-B651-25F9445F794E}"/>
              </a:ext>
            </a:extLst>
          </p:cNvPr>
          <p:cNvSpPr txBox="1"/>
          <p:nvPr/>
        </p:nvSpPr>
        <p:spPr>
          <a:xfrm>
            <a:off x="804776" y="1194877"/>
            <a:ext cx="845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NOMENCLATURA VIRAL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173881-905B-4866-9308-8BC0633ADD48}"/>
              </a:ext>
            </a:extLst>
          </p:cNvPr>
          <p:cNvSpPr txBox="1"/>
          <p:nvPr/>
        </p:nvSpPr>
        <p:spPr>
          <a:xfrm>
            <a:off x="577932" y="1975634"/>
            <a:ext cx="102694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Proteínas de membrana do Influenza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E2AD7DF-D875-4598-BBBC-DCECC390B36A}"/>
              </a:ext>
            </a:extLst>
          </p:cNvPr>
          <p:cNvSpPr txBox="1"/>
          <p:nvPr/>
        </p:nvSpPr>
        <p:spPr>
          <a:xfrm>
            <a:off x="961276" y="2710222"/>
            <a:ext cx="10269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pt-B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emaglutinina (H1 a H16)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5C2DCDC-03D8-43AB-BD78-D0D6D8DA9822}"/>
              </a:ext>
            </a:extLst>
          </p:cNvPr>
          <p:cNvSpPr txBox="1"/>
          <p:nvPr/>
        </p:nvSpPr>
        <p:spPr>
          <a:xfrm>
            <a:off x="961276" y="3186340"/>
            <a:ext cx="102694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pt-BR" sz="2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euraminidase</a:t>
            </a:r>
            <a:r>
              <a:rPr lang="pt-BR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(N1 a N9)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B1DC624-8FE3-40E0-BC3F-38941183491F}"/>
              </a:ext>
            </a:extLst>
          </p:cNvPr>
          <p:cNvCxnSpPr/>
          <p:nvPr/>
        </p:nvCxnSpPr>
        <p:spPr>
          <a:xfrm>
            <a:off x="750166" y="2260502"/>
            <a:ext cx="0" cy="1168498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14AF6AAD-5241-4EFD-9229-76216B503602}"/>
              </a:ext>
            </a:extLst>
          </p:cNvPr>
          <p:cNvCxnSpPr/>
          <p:nvPr/>
        </p:nvCxnSpPr>
        <p:spPr>
          <a:xfrm>
            <a:off x="750166" y="2946302"/>
            <a:ext cx="328247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C090BA1-B2CF-438D-82D0-010E9A0B6D1E}"/>
              </a:ext>
            </a:extLst>
          </p:cNvPr>
          <p:cNvCxnSpPr/>
          <p:nvPr/>
        </p:nvCxnSpPr>
        <p:spPr>
          <a:xfrm>
            <a:off x="750166" y="3429000"/>
            <a:ext cx="328247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856C0E-BAB8-40CD-9950-C3710D2364B1}"/>
              </a:ext>
            </a:extLst>
          </p:cNvPr>
          <p:cNvSpPr txBox="1"/>
          <p:nvPr/>
        </p:nvSpPr>
        <p:spPr>
          <a:xfrm>
            <a:off x="715092" y="3922838"/>
            <a:ext cx="10269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numeração se baseia no reconhecimento de </a:t>
            </a:r>
            <a:r>
              <a:rPr lang="pt-BR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</a:t>
            </a: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27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por anticorpos.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E736D7C-1A27-4C80-BCBE-984F1E5B5C94}"/>
              </a:ext>
            </a:extLst>
          </p:cNvPr>
          <p:cNvSpPr txBox="1"/>
          <p:nvPr/>
        </p:nvSpPr>
        <p:spPr>
          <a:xfrm>
            <a:off x="577931" y="5095649"/>
            <a:ext cx="10269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OBS.: Proximidade de números (Ex.:H4 e H5) não pressupõe relação evolutiva. </a:t>
            </a:r>
          </a:p>
        </p:txBody>
      </p:sp>
      <p:pic>
        <p:nvPicPr>
          <p:cNvPr id="1026" name="Picture 2" descr="hemaglutinina">
            <a:extLst>
              <a:ext uri="{FF2B5EF4-FFF2-40B4-BE49-F238E27FC236}">
                <a16:creationId xmlns:a16="http://schemas.microsoft.com/office/drawing/2014/main" id="{1999D1B2-FB39-4EB8-8750-9DF811BB4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88" y="1186506"/>
            <a:ext cx="717112" cy="87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uraminidase ligada ao inibidor">
            <a:extLst>
              <a:ext uri="{FF2B5EF4-FFF2-40B4-BE49-F238E27FC236}">
                <a16:creationId xmlns:a16="http://schemas.microsoft.com/office/drawing/2014/main" id="{F7F1BCB2-7689-42F7-AA92-359DB311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27" y="1203577"/>
            <a:ext cx="1294286" cy="68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040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8366EF3-0BCF-4DF8-A6F3-43FCC4A1EAC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062C5C65-3A85-4491-9C4E-D39931327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429E6C0-C91D-4072-892A-E3074E2966C9}"/>
              </a:ext>
            </a:extLst>
          </p:cNvPr>
          <p:cNvSpPr txBox="1"/>
          <p:nvPr/>
        </p:nvSpPr>
        <p:spPr>
          <a:xfrm>
            <a:off x="285751" y="1143000"/>
            <a:ext cx="11620501" cy="437042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>
                <a:latin typeface="+mn-lt"/>
                <a:cs typeface="Tahoma" pitchFamily="34" charset="0"/>
              </a:rPr>
              <a:t>	</a:t>
            </a:r>
            <a:r>
              <a:rPr lang="pt-BR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Herpes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Genital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u="sng" dirty="0">
                <a:latin typeface="+mn-lt"/>
                <a:cs typeface="Tahoma" pitchFamily="34" charset="0"/>
              </a:rPr>
              <a:t>Herpes simplex </a:t>
            </a:r>
            <a:r>
              <a:rPr lang="pt-BR" dirty="0">
                <a:latin typeface="+mn-lt"/>
                <a:cs typeface="Tahoma" pitchFamily="34" charset="0"/>
              </a:rPr>
              <a:t>tipo II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Contato sexual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Formação de ferimentos na base do pênis e na região externa da vagina.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</a:t>
            </a:r>
            <a:r>
              <a:rPr lang="pt-BR" dirty="0">
                <a:latin typeface="+mn-lt"/>
                <a:cs typeface="Tahoma" pitchFamily="34" charset="0"/>
              </a:rPr>
              <a:t>Os ferimentos liberam um líquido viscoso contendo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</a:t>
            </a:r>
            <a:r>
              <a:rPr lang="pt-BR" dirty="0">
                <a:latin typeface="+mn-lt"/>
                <a:cs typeface="Tahoma" pitchFamily="34" charset="0"/>
              </a:rPr>
              <a:t>No estágio mais avançado, o uso de camisinha é pouco eficiente.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</a:t>
            </a:r>
            <a:r>
              <a:rPr lang="pt-BR" dirty="0">
                <a:latin typeface="+mn-lt"/>
                <a:cs typeface="Tahoma" pitchFamily="34" charset="0"/>
              </a:rPr>
              <a:t>Os principais sintomas são: dor, coceira, ardor e dificuldade ao urinar.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Utilização de pomadas que inibem o desenvolvimento viral.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Abstinência sexual quando os sintomas estiverem presentes e utilização de preservativos.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3723CD-5013-490C-989F-9FDB24F25A0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B0403BBB-474C-4D10-B248-5F94257D4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610EDD4-BF10-4D5C-937A-41E67C2293FB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Hespes Genital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- Sintomas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45063" name="Picture 2" descr="C:\Documents and Settings\Paulinho\Meus documentos\Biologia\Pre-UFMG\Aulas\Vírus\imagens\female_herpes_e.jpg">
            <a:extLst>
              <a:ext uri="{FF2B5EF4-FFF2-40B4-BE49-F238E27FC236}">
                <a16:creationId xmlns:a16="http://schemas.microsoft.com/office/drawing/2014/main" id="{89AE2E92-1A63-452A-9430-4CE6BE58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30718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" descr="C:\Documents and Settings\Paulinho\Meus documentos\Biologia\Pre-UFMG\Aulas\Vírus\imagens\male_herpes_e.jpg">
            <a:extLst>
              <a:ext uri="{FF2B5EF4-FFF2-40B4-BE49-F238E27FC236}">
                <a16:creationId xmlns:a16="http://schemas.microsoft.com/office/drawing/2014/main" id="{1B02A9E9-93EC-40CA-B386-34BB5E80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61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6DA91FA-F4C5-40EE-BFD9-B76982458014}"/>
              </a:ext>
            </a:extLst>
          </p:cNvPr>
          <p:cNvSpPr txBox="1"/>
          <p:nvPr/>
        </p:nvSpPr>
        <p:spPr>
          <a:xfrm>
            <a:off x="5845969" y="1143000"/>
            <a:ext cx="371475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latin typeface="+mn-lt"/>
              </a:rPr>
              <a:t>Herpes simplex </a:t>
            </a:r>
            <a:r>
              <a:rPr lang="pt-BR" sz="1600" dirty="0">
                <a:latin typeface="+mn-lt"/>
              </a:rPr>
              <a:t>tipo II</a:t>
            </a:r>
          </a:p>
          <a:p>
            <a:pPr eaLnBrk="1" hangingPunct="1">
              <a:defRPr/>
            </a:pPr>
            <a:r>
              <a:rPr lang="pt-BR" sz="1600" dirty="0">
                <a:latin typeface="+mn-lt"/>
              </a:rPr>
              <a:t>Vírus Capsulado</a:t>
            </a:r>
          </a:p>
        </p:txBody>
      </p:sp>
      <p:pic>
        <p:nvPicPr>
          <p:cNvPr id="45066" name="Picture 6" descr="C:\Documents and Settings\Paulinho\Meus documentos\Biologia\Pre-UFMG\Aulas\Vírus\imagens\1_jpgd9ea7247-b4be-44e3-804b-b11fe65d1abeLarge.jpg">
            <a:extLst>
              <a:ext uri="{FF2B5EF4-FFF2-40B4-BE49-F238E27FC236}">
                <a16:creationId xmlns:a16="http://schemas.microsoft.com/office/drawing/2014/main" id="{487C54B1-95E8-4ED8-9725-25D1C7932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1000126"/>
            <a:ext cx="1054101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203AAC-9051-421E-B583-069F231A5F7E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C36BC487-D0A4-4F32-81FB-140B33B299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FA7D9F8-AA18-4643-ABCA-EE177FFDB62B}"/>
              </a:ext>
            </a:extLst>
          </p:cNvPr>
          <p:cNvSpPr txBox="1"/>
          <p:nvPr/>
        </p:nvSpPr>
        <p:spPr>
          <a:xfrm>
            <a:off x="285751" y="1143001"/>
            <a:ext cx="11620501" cy="464742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Hepatite 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dirty="0">
                <a:latin typeface="+mn-lt"/>
                <a:cs typeface="Tahoma" pitchFamily="34" charset="0"/>
              </a:rPr>
              <a:t>Vírus da Hepatite A</a:t>
            </a: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Ingestão de água ou alimentos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Inflamação do fígado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	</a:t>
            </a:r>
            <a:r>
              <a:rPr lang="pt-BR" b="1" dirty="0">
                <a:latin typeface="+mn-lt"/>
                <a:cs typeface="Tahoma" pitchFamily="34" charset="0"/>
              </a:rPr>
              <a:t>        </a:t>
            </a:r>
            <a:r>
              <a:rPr lang="pt-BR" dirty="0">
                <a:latin typeface="+mn-lt"/>
                <a:cs typeface="Tahoma" pitchFamily="34" charset="0"/>
              </a:rPr>
              <a:t>Febre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Pele e olhos amarelados (Icterícia)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Náuseas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Vômitos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Medicamentos que reduzem os sintomas. Geralmente o sistema imune consegue eliminar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Educação Sanitária e saneamento básico.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B8D94CF-148D-44A0-91C6-62A45A3971FB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F5CF9400-4329-419C-A908-FE39825E7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C0404DD-5881-4CB3-8AF8-44E07DC6FD8C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Hepatite 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- Sintomas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49159" name="Picture 2" descr="C:\Documents and Settings\Paulinho\Meus documentos\Biologia\Pre-UFMG\Aulas\Vírus\imagens\hepatite-A_clip_image002.jpg">
            <a:extLst>
              <a:ext uri="{FF2B5EF4-FFF2-40B4-BE49-F238E27FC236}">
                <a16:creationId xmlns:a16="http://schemas.microsoft.com/office/drawing/2014/main" id="{66CDA88B-E17D-4B0B-A12B-3E88318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233" y="1139826"/>
            <a:ext cx="806449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10DDDAE-87B9-4342-9D29-D8AF6F9CD920}"/>
              </a:ext>
            </a:extLst>
          </p:cNvPr>
          <p:cNvSpPr txBox="1"/>
          <p:nvPr/>
        </p:nvSpPr>
        <p:spPr>
          <a:xfrm>
            <a:off x="6330157" y="1130300"/>
            <a:ext cx="371475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latin typeface="+mn-lt"/>
              </a:rPr>
              <a:t>Vírus da hepatite A</a:t>
            </a:r>
            <a:endParaRPr lang="pt-BR" sz="1600" dirty="0">
              <a:latin typeface="+mn-lt"/>
            </a:endParaRPr>
          </a:p>
          <a:p>
            <a:pPr eaLnBrk="1" hangingPunct="1">
              <a:defRPr/>
            </a:pPr>
            <a:r>
              <a:rPr lang="pt-BR" sz="1600" dirty="0">
                <a:latin typeface="+mn-lt"/>
              </a:rPr>
              <a:t>Vírus Capsulado</a:t>
            </a:r>
          </a:p>
        </p:txBody>
      </p:sp>
      <p:pic>
        <p:nvPicPr>
          <p:cNvPr id="49161" name="Picture 2" descr="C:\Documents and Settings\Paulinho\Meus documentos\Biologia\Pre-UFMG\Aulas\Vírus\imagens\ictericia.jpg">
            <a:extLst>
              <a:ext uri="{FF2B5EF4-FFF2-40B4-BE49-F238E27FC236}">
                <a16:creationId xmlns:a16="http://schemas.microsoft.com/office/drawing/2014/main" id="{A3F5ED3F-F84F-43F5-8532-DAECDE96C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908" y="2500313"/>
            <a:ext cx="3778249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3" descr="C:\Documents and Settings\Paulinho\Meus documentos\Biologia\Pre-UFMG\Aulas\Vírus\imagens\ictenenatNTnva.jpg">
            <a:extLst>
              <a:ext uri="{FF2B5EF4-FFF2-40B4-BE49-F238E27FC236}">
                <a16:creationId xmlns:a16="http://schemas.microsoft.com/office/drawing/2014/main" id="{61C0C18D-8670-444E-8A9C-5AF0E441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2500314"/>
            <a:ext cx="3810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4" descr="C:\Documents and Settings\Paulinho\Meus documentos\Biologia\Pre-UFMG\Aulas\Vírus\imagens\fghepatite3.jpg">
            <a:extLst>
              <a:ext uri="{FF2B5EF4-FFF2-40B4-BE49-F238E27FC236}">
                <a16:creationId xmlns:a16="http://schemas.microsoft.com/office/drawing/2014/main" id="{4219CADB-81B9-4EE2-A1BE-0F486E3B2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60" y="4602164"/>
            <a:ext cx="4015318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8329B92-115B-4FD8-81A6-A416091BF27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56D70E83-77EB-497B-96E5-355AF22D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A532B7-0188-4FF3-B571-0FB08BD2F63E}"/>
              </a:ext>
            </a:extLst>
          </p:cNvPr>
          <p:cNvSpPr txBox="1"/>
          <p:nvPr/>
        </p:nvSpPr>
        <p:spPr>
          <a:xfrm>
            <a:off x="285751" y="1143000"/>
            <a:ext cx="11620501" cy="520142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Hepatite B e C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dirty="0">
                <a:latin typeface="+mn-lt"/>
                <a:cs typeface="Tahoma" pitchFamily="34" charset="0"/>
              </a:rPr>
              <a:t>Vírus da Hepatite B e C</a:t>
            </a: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Contato com o sangue de pessoas contaminadas. Geralmente o contágio se dá por contato sexual, compartilhamento de seringas e transfusão de sangue.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Inflamação do fígado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	</a:t>
            </a:r>
            <a:r>
              <a:rPr lang="pt-BR" b="1" dirty="0">
                <a:latin typeface="+mn-lt"/>
                <a:cs typeface="Tahoma" pitchFamily="34" charset="0"/>
              </a:rPr>
              <a:t>        </a:t>
            </a:r>
            <a:r>
              <a:rPr lang="pt-BR" dirty="0">
                <a:latin typeface="+mn-lt"/>
                <a:cs typeface="Tahoma" pitchFamily="34" charset="0"/>
              </a:rPr>
              <a:t>Dores de cabeça e do corpo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Pele e olhos amarelados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Náuseas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Vômitos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Utilização de medicamentos que inibem a ação viral.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Vacina – Hepatite B. Medicamentos </a:t>
            </a:r>
            <a:r>
              <a:rPr lang="pt-BR" dirty="0" err="1">
                <a:latin typeface="+mn-lt"/>
                <a:cs typeface="Tahoma" pitchFamily="34" charset="0"/>
              </a:rPr>
              <a:t>antiviruais</a:t>
            </a:r>
            <a:r>
              <a:rPr lang="pt-BR" dirty="0">
                <a:latin typeface="+mn-lt"/>
                <a:cs typeface="Tahoma" pitchFamily="34" charset="0"/>
              </a:rPr>
              <a:t> Hepatite C - Uso de preservativos nas relações sexuais, controle dos bancos de sangue, utilizar somente seringas descartáveis e não as compartilhar.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6DBBA0D-5B65-4ACC-91D8-7A15E1C83C09}"/>
              </a:ext>
            </a:extLst>
          </p:cNvPr>
          <p:cNvSpPr txBox="1"/>
          <p:nvPr/>
        </p:nvSpPr>
        <p:spPr>
          <a:xfrm>
            <a:off x="5560219" y="3643313"/>
            <a:ext cx="5429250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/>
              <a:t>A hepatite C se não tratada rapidamente pode evoluir para o quadro de cirrose.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0CAB4F0-7A6F-4843-9D98-65817141D75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9CB742EF-2590-44B9-A79A-EB25625F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0A3850-84CF-4121-8901-035A5F28B20C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Hepatite B e C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53255" name="Picture 9" descr="http://triovirus.cef.pt/hepatite-B_clip_image002.jpg">
            <a:extLst>
              <a:ext uri="{FF2B5EF4-FFF2-40B4-BE49-F238E27FC236}">
                <a16:creationId xmlns:a16="http://schemas.microsoft.com/office/drawing/2014/main" id="{ACAB5846-E84D-4693-95A9-EF825E5E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8" y="1071563"/>
            <a:ext cx="857249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59AAC2C-F145-4F79-983A-CE2958F51CE9}"/>
              </a:ext>
            </a:extLst>
          </p:cNvPr>
          <p:cNvSpPr txBox="1"/>
          <p:nvPr/>
        </p:nvSpPr>
        <p:spPr>
          <a:xfrm>
            <a:off x="5845969" y="1143000"/>
            <a:ext cx="371475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latin typeface="+mn-lt"/>
              </a:rPr>
              <a:t>Vírus da hepatite B e C</a:t>
            </a:r>
            <a:endParaRPr lang="pt-BR" sz="1600" dirty="0">
              <a:latin typeface="+mn-lt"/>
            </a:endParaRPr>
          </a:p>
          <a:p>
            <a:pPr eaLnBrk="1" hangingPunct="1">
              <a:defRPr/>
            </a:pPr>
            <a:r>
              <a:rPr lang="pt-BR" sz="1600" dirty="0">
                <a:latin typeface="+mn-lt"/>
              </a:rPr>
              <a:t>Vírus Capsulado</a:t>
            </a:r>
          </a:p>
        </p:txBody>
      </p:sp>
      <p:pic>
        <p:nvPicPr>
          <p:cNvPr id="53257" name="Picture 11" descr="http://www.hepcentro.com.br/images/HCV.gif">
            <a:extLst>
              <a:ext uri="{FF2B5EF4-FFF2-40B4-BE49-F238E27FC236}">
                <a16:creationId xmlns:a16="http://schemas.microsoft.com/office/drawing/2014/main" id="{CA0A3C48-AAFC-453B-8879-F8FF394E9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285" y="1071564"/>
            <a:ext cx="86571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Imagem 9" descr="cirrhosis-liver.jpg">
            <a:extLst>
              <a:ext uri="{FF2B5EF4-FFF2-40B4-BE49-F238E27FC236}">
                <a16:creationId xmlns:a16="http://schemas.microsoft.com/office/drawing/2014/main" id="{FAE20BB5-FC09-493F-9BCB-DFB56FB84E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2571750"/>
            <a:ext cx="3333751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3" descr="http://www.virtual.epm.br/material/tis/curr-bio/trab2004/1ano/figado/Imagens/icdef.jpg">
            <a:extLst>
              <a:ext uri="{FF2B5EF4-FFF2-40B4-BE49-F238E27FC236}">
                <a16:creationId xmlns:a16="http://schemas.microsoft.com/office/drawing/2014/main" id="{61D49392-61DD-46DD-A7CD-54E9E1C1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658" y="2643188"/>
            <a:ext cx="4286249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0" name="Picture 15" descr="http://vale9conto.com.br/posts/2007_06_22_vomito.jpg">
            <a:extLst>
              <a:ext uri="{FF2B5EF4-FFF2-40B4-BE49-F238E27FC236}">
                <a16:creationId xmlns:a16="http://schemas.microsoft.com/office/drawing/2014/main" id="{A37B68C3-3C5E-4D5F-AFB5-2E5A5172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97" y="2714626"/>
            <a:ext cx="4296833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404EBC4-6E16-4B99-9B84-FB00D2BD305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D6E9D66E-C4C7-414E-96AC-6F2CC0FBC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E7D1B4-5F7F-40DB-8E27-E20502209C15}"/>
              </a:ext>
            </a:extLst>
          </p:cNvPr>
          <p:cNvSpPr txBox="1"/>
          <p:nvPr/>
        </p:nvSpPr>
        <p:spPr>
          <a:xfrm>
            <a:off x="285751" y="1143001"/>
            <a:ext cx="11620501" cy="521681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AIDS </a:t>
            </a:r>
            <a:r>
              <a:rPr lang="pt-BR" sz="2000" dirty="0">
                <a:latin typeface="+mn-lt"/>
                <a:cs typeface="Tahoma" pitchFamily="34" charset="0"/>
              </a:rPr>
              <a:t> -  </a:t>
            </a:r>
            <a:r>
              <a:rPr lang="pt-BR" sz="2000" i="1" dirty="0">
                <a:latin typeface="+mn-lt"/>
                <a:cs typeface="Tahoma" pitchFamily="34" charset="0"/>
              </a:rPr>
              <a:t>(Síndrome da Imunodeficiência Humana)</a:t>
            </a:r>
            <a:endParaRPr lang="pt-BR" sz="2000" i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dirty="0">
                <a:latin typeface="+mn-lt"/>
                <a:cs typeface="Tahoma" pitchFamily="34" charset="0"/>
              </a:rPr>
              <a:t>Vírus da Imunodeficiência humana (HIV)</a:t>
            </a: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Contato com os seguintes líquidos corporais infectados:</a:t>
            </a:r>
          </a:p>
          <a:p>
            <a:pPr marL="800100" lvl="1" indent="-342900" algn="just" eaLnBrk="1" hangingPunct="1"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Sangue</a:t>
            </a:r>
          </a:p>
          <a:p>
            <a:pPr marL="800100" lvl="1" indent="-342900" algn="just" eaLnBrk="1" hangingPunct="1"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Esperma</a:t>
            </a:r>
          </a:p>
          <a:p>
            <a:pPr marL="800100" lvl="1" indent="-342900" algn="just" eaLnBrk="1" hangingPunct="1"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Secreções vaginais</a:t>
            </a:r>
          </a:p>
          <a:p>
            <a:pPr marL="800100" lvl="1" indent="-342900" algn="just" eaLnBrk="1" hangingPunct="1"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Leite materno</a:t>
            </a:r>
          </a:p>
          <a:p>
            <a:pPr marL="800100" lvl="1" indent="-342900" algn="just" eaLnBrk="1" hangingPunct="1"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Acredita-se que o vírus possa atravessar a placenta e infectar o feto.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Febre, calafrios, dores musculares, aparecimento de ínguas no pescoço, náusea, vômito.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5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há cura – O tratamento consiste na utilização de medicamentos que inibem a reprodução viral e aumentam dessa maneira a sobrevida dos pacientes.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9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Educação sexual, uso de preservativos nas relações sexuais, controle dos bancos de sangue, utilizar somente seringas descartáveis e não as compartilhar, esterilização de instrumentos cirúrgicos e odontológicos, evitar a amamentação quando as mães são soropositivas.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AB82094-9F9A-455A-9652-520463FD6E2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FC8AAB20-C69F-4335-BD32-767E74BE1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8C7EB5-3456-4DC8-B991-B2981427497A}"/>
              </a:ext>
            </a:extLst>
          </p:cNvPr>
          <p:cNvSpPr txBox="1"/>
          <p:nvPr/>
        </p:nvSpPr>
        <p:spPr>
          <a:xfrm>
            <a:off x="285751" y="1143000"/>
            <a:ext cx="11620501" cy="470898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AIDS </a:t>
            </a:r>
            <a:r>
              <a:rPr lang="pt-BR" sz="2000" dirty="0">
                <a:latin typeface="+mn-lt"/>
                <a:cs typeface="Tahoma" pitchFamily="34" charset="0"/>
              </a:rPr>
              <a:t> -  </a:t>
            </a:r>
            <a:r>
              <a:rPr lang="pt-BR" sz="2000" i="1" dirty="0">
                <a:latin typeface="+mn-lt"/>
                <a:cs typeface="Tahoma" pitchFamily="34" charset="0"/>
              </a:rPr>
              <a:t>(Síndrome da Imunodeficiência Humana)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i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dirty="0">
                <a:latin typeface="+mn-lt"/>
                <a:cs typeface="Tahoma" pitchFamily="34" charset="0"/>
              </a:rPr>
              <a:t>O vírus HIV infecta células de defesa do organismo denominadas Linfócitos CD4.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dirty="0">
                <a:latin typeface="+mn-lt"/>
                <a:cs typeface="Tahoma" pitchFamily="34" charset="0"/>
              </a:rPr>
              <a:t>Os linfócitos CD4 são responsáveis por “alertar” o organismo quando há a invasão de agentes estranhos (antígenos).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dirty="0">
                <a:latin typeface="+mn-lt"/>
                <a:cs typeface="Tahoma" pitchFamily="34" charset="0"/>
              </a:rPr>
              <a:t>Com a morte de células CD4 o sistema imune se torna deficiente e começam a surgir doenças oportunistas.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As principais doenças oportunistas são: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Tuberculose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dirty="0" err="1">
                <a:latin typeface="+mn-lt"/>
                <a:cs typeface="Tahoma" pitchFamily="34" charset="0"/>
              </a:rPr>
              <a:t>Candidíase</a:t>
            </a:r>
            <a:endParaRPr lang="pt-BR" dirty="0"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Câncer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pt-BR" dirty="0">
                <a:latin typeface="+mn-lt"/>
                <a:cs typeface="Tahoma" pitchFamily="34" charset="0"/>
              </a:rPr>
              <a:t>Pneumonia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AD2BA1-4A74-4861-B978-416A36899606}"/>
              </a:ext>
            </a:extLst>
          </p:cNvPr>
          <p:cNvSpPr txBox="1"/>
          <p:nvPr/>
        </p:nvSpPr>
        <p:spPr>
          <a:xfrm>
            <a:off x="2440783" y="5572126"/>
            <a:ext cx="8096249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/>
              <a:t>Assim, a maioria das pessoas que adquirem o vírus HIV não morrem de AIDS, mas sim de doenças oportunistas que aproveitam a deficiência do sistema imune para se manifestar.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707876D-E876-40B2-A1EC-CF59F68FDD1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A8B74437-D839-4BA5-B68F-022843798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09BA2E-E26F-4D02-A33C-D967F7ACEFFF}"/>
              </a:ext>
            </a:extLst>
          </p:cNvPr>
          <p:cNvSpPr txBox="1"/>
          <p:nvPr/>
        </p:nvSpPr>
        <p:spPr>
          <a:xfrm>
            <a:off x="285751" y="1143000"/>
            <a:ext cx="11620501" cy="43088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AIDS </a:t>
            </a:r>
            <a:r>
              <a:rPr lang="pt-BR" sz="2000" dirty="0">
                <a:latin typeface="+mn-lt"/>
                <a:cs typeface="Tahoma" pitchFamily="34" charset="0"/>
              </a:rPr>
              <a:t> -  </a:t>
            </a:r>
            <a:r>
              <a:rPr lang="pt-BR" sz="2000" i="1" dirty="0">
                <a:latin typeface="+mn-lt"/>
                <a:cs typeface="Tahoma" pitchFamily="34" charset="0"/>
              </a:rPr>
              <a:t>(Síndrome da Imunodeficiência Humana)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i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dirty="0">
                <a:latin typeface="+mn-lt"/>
                <a:cs typeface="Tahoma" pitchFamily="34" charset="0"/>
              </a:rPr>
              <a:t>Ao entrar no organismo o vírus HIV pode permanecer latente “escondido” no cromossomo dos linfócitos CD4, e dessa maneira, não é detectado pelo sistema imune.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dirty="0">
                <a:latin typeface="+mn-lt"/>
                <a:cs typeface="Tahoma" pitchFamily="34" charset="0"/>
              </a:rPr>
              <a:t>Os vírus HIV podem permanecer “inativos” por cerca de 10 anos no organismo e o paciente nesse período não manifesta nenhum sintoma.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000" dirty="0"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dirty="0">
                <a:latin typeface="+mn-lt"/>
                <a:cs typeface="Tahoma" pitchFamily="34" charset="0"/>
              </a:rPr>
              <a:t>Por motivos ainda inexplicáveis os vírus tornam-se ativos e iniciam a reprodução via ciclo lítico e a partir disso o paciente começa a desenvolver os sintomas da doença.</a:t>
            </a: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t-BR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Todo HIV positivo ou (Soropositivo) é aidético?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D4ABA7C-90B5-407A-B745-17186329360B}"/>
              </a:ext>
            </a:extLst>
          </p:cNvPr>
          <p:cNvSpPr txBox="1"/>
          <p:nvPr/>
        </p:nvSpPr>
        <p:spPr>
          <a:xfrm>
            <a:off x="785813" y="5357814"/>
            <a:ext cx="10477501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dirty="0"/>
              <a:t>Pessoas que possuem o vírus, mas não desenvolveram os sintomas da </a:t>
            </a:r>
            <a:r>
              <a:rPr lang="pt-BR" dirty="0" err="1"/>
              <a:t>AIDs</a:t>
            </a:r>
            <a:r>
              <a:rPr lang="pt-BR" dirty="0"/>
              <a:t>, pelo fato dos vírus ainda estarem em estado latente (ciclo lisogênico) são denominadas Soropositivas ou HIV positivas. </a:t>
            </a:r>
            <a:r>
              <a:rPr lang="pt-BR" b="1" dirty="0"/>
              <a:t>(HIV Positivo = Portador do vírus)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15B878E-7BF9-4072-BBD7-1E2B652F458B}"/>
              </a:ext>
            </a:extLst>
          </p:cNvPr>
          <p:cNvSpPr txBox="1"/>
          <p:nvPr/>
        </p:nvSpPr>
        <p:spPr>
          <a:xfrm>
            <a:off x="785813" y="5357814"/>
            <a:ext cx="10477501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/>
              <a:t>Pessoas que são soropositivas ou HIV positivas, apesar de não manifestarem nenhum sintoma, podem transmitir ao vírus.</a:t>
            </a:r>
          </a:p>
          <a:p>
            <a:pPr algn="ctr" eaLnBrk="1" hangingPunct="1">
              <a:defRPr/>
            </a:pP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8B46C2F-3590-4E8D-8028-D0D54C8C1A23}"/>
              </a:ext>
            </a:extLst>
          </p:cNvPr>
          <p:cNvSpPr txBox="1"/>
          <p:nvPr/>
        </p:nvSpPr>
        <p:spPr>
          <a:xfrm>
            <a:off x="785813" y="5357814"/>
            <a:ext cx="10477501" cy="9239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dirty="0"/>
              <a:t>São chamados de aidéticos aqueles pacientes que já apresentam os sintomas da AIDS (</a:t>
            </a:r>
            <a:r>
              <a:rPr lang="pt-BR" dirty="0">
                <a:cs typeface="Tahoma" pitchFamily="34" charset="0"/>
              </a:rPr>
              <a:t>febre, calafrios, dores musculares, aparecimento de ínguas no pescoço, náusea, vômito) e também sintomas de doenças oportunistas.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F9178E0-F10F-4787-B51D-7E978E78862A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F1B58E72-06F5-4443-B6DA-C2FB66461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6829D93-0A23-4F43-9030-CFFA4698CC91}"/>
              </a:ext>
            </a:extLst>
          </p:cNvPr>
          <p:cNvSpPr txBox="1"/>
          <p:nvPr/>
        </p:nvSpPr>
        <p:spPr>
          <a:xfrm>
            <a:off x="285751" y="1143000"/>
            <a:ext cx="11620501" cy="19389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AIDS </a:t>
            </a:r>
            <a:r>
              <a:rPr lang="pt-BR" sz="2000" dirty="0">
                <a:latin typeface="+mn-lt"/>
                <a:cs typeface="Tahoma" pitchFamily="34" charset="0"/>
              </a:rPr>
              <a:t> -  </a:t>
            </a:r>
            <a:r>
              <a:rPr lang="pt-BR" sz="2000" i="1" dirty="0">
                <a:latin typeface="+mn-lt"/>
                <a:cs typeface="Tahoma" pitchFamily="34" charset="0"/>
              </a:rPr>
              <a:t>(Síndrome da Imunodeficiência Humana)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i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61447" name="Picture 2" descr="http://www.adolescencia.org.br/portal_2005/secoes/saiba/imagens/mapa_aids.gif">
            <a:extLst>
              <a:ext uri="{FF2B5EF4-FFF2-40B4-BE49-F238E27FC236}">
                <a16:creationId xmlns:a16="http://schemas.microsoft.com/office/drawing/2014/main" id="{73293065-94AA-4B06-8C2D-6FEE32375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000250"/>
            <a:ext cx="8191501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A16EFB-D6B0-449E-B0B3-76EBC07F645B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F09EC0FE-F735-4AF3-99B7-60D4A1E1C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A6BBB81-3B1F-4A46-A940-7DDD1F5F7B18}"/>
              </a:ext>
            </a:extLst>
          </p:cNvPr>
          <p:cNvSpPr txBox="1"/>
          <p:nvPr/>
        </p:nvSpPr>
        <p:spPr>
          <a:xfrm>
            <a:off x="285751" y="1143001"/>
            <a:ext cx="11620501" cy="3140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 startAt="2"/>
              <a:defRPr/>
            </a:pPr>
            <a:r>
              <a:rPr lang="pt-BR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Características Gerais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</a:t>
            </a:r>
            <a:r>
              <a:rPr lang="pt-BR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Tamanho dos vírus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Tamanho dos vírus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accent1">
                  <a:lumMod val="50000"/>
                </a:schemeClr>
              </a:solidFill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800100" lvl="1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Blip>
                <a:blip r:embed="rId2"/>
              </a:buBlip>
              <a:defRPr/>
            </a:pP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6149" name="Picture 4" descr="C:\Documents and Settings\Paulinho\Meus documentos\Biologia\Pre-UFMG\Aulas\Vírus\imagens\hemacia.JPG">
            <a:extLst>
              <a:ext uri="{FF2B5EF4-FFF2-40B4-BE49-F238E27FC236}">
                <a16:creationId xmlns:a16="http://schemas.microsoft.com/office/drawing/2014/main" id="{497073D3-12DF-466D-81BA-7724DF1B3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09" y="1018539"/>
            <a:ext cx="4127501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 descr="C:\Documents and Settings\Paulinho\Meus documentos\Biologia\Pre-UFMG\Aulas\Vírus\imagens\2_0_jpgbf4c52d3-924a-4cb9-ae0b-b6a129834a2dLarge_jpg882e2a90-3c0f-4636-9ea1-cb08a05170d1Large.jpg">
            <a:extLst>
              <a:ext uri="{FF2B5EF4-FFF2-40B4-BE49-F238E27FC236}">
                <a16:creationId xmlns:a16="http://schemas.microsoft.com/office/drawing/2014/main" id="{139A80FF-FAB7-41C6-BC62-48FADDF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571750"/>
            <a:ext cx="508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 descr="C:\Documents and Settings\Paulinho\Meus documentos\Biologia\Pre-UFMG\Aulas\Vírus\imagens\1_jpg0f96d89a-7b75-42a4-add1-067a6621121bLarge_jpg9c6882f7-ac2c-4e3c-be01-d9e5e36afb3cLarge.jpg">
            <a:extLst>
              <a:ext uri="{FF2B5EF4-FFF2-40B4-BE49-F238E27FC236}">
                <a16:creationId xmlns:a16="http://schemas.microsoft.com/office/drawing/2014/main" id="{14C772AF-1D5C-452C-B690-0E60AFD9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32" y="1285876"/>
            <a:ext cx="1428751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C:\Documents and Settings\Paulinho\Meus documentos\Biologia\Pre-UFMG\Aulas\Vírus\imagens\HIV_cell_1_1_jpgeeabef11-670a-42e6-aea3-1062b459aa77Large.jpg">
            <a:extLst>
              <a:ext uri="{FF2B5EF4-FFF2-40B4-BE49-F238E27FC236}">
                <a16:creationId xmlns:a16="http://schemas.microsoft.com/office/drawing/2014/main" id="{C2114C9E-CE56-4E0B-99DD-28D06E63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783" y="3714750"/>
            <a:ext cx="85724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2" descr="C:\Documents and Settings\Paulinho\Meus documentos\Biologia\Pre-UFMG\Aulas\Vírus\imagens\bacteria%20cell%201_jpg1d5c704f-789a-4261-b626-47e613fd097eLarge.jpg">
            <a:extLst>
              <a:ext uri="{FF2B5EF4-FFF2-40B4-BE49-F238E27FC236}">
                <a16:creationId xmlns:a16="http://schemas.microsoft.com/office/drawing/2014/main" id="{AFC76B98-D8E6-47A3-BA05-A9B23D46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08500"/>
            <a:ext cx="5334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69D01328-1754-4607-BD8D-AA11D706B8C6}"/>
              </a:ext>
            </a:extLst>
          </p:cNvPr>
          <p:cNvCxnSpPr>
            <a:cxnSpLocks/>
          </p:cNvCxnSpPr>
          <p:nvPr/>
        </p:nvCxnSpPr>
        <p:spPr>
          <a:xfrm flipV="1">
            <a:off x="3548759" y="2423880"/>
            <a:ext cx="0" cy="7587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83667A4-84EC-4797-B4F1-DA5F3082870A}"/>
              </a:ext>
            </a:extLst>
          </p:cNvPr>
          <p:cNvCxnSpPr>
            <a:cxnSpLocks/>
          </p:cNvCxnSpPr>
          <p:nvPr/>
        </p:nvCxnSpPr>
        <p:spPr>
          <a:xfrm flipV="1">
            <a:off x="5569941" y="1436687"/>
            <a:ext cx="0" cy="6810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87411F9E-6741-49D2-AF54-5493E0DEB7ED}"/>
              </a:ext>
            </a:extLst>
          </p:cNvPr>
          <p:cNvCxnSpPr>
            <a:cxnSpLocks/>
          </p:cNvCxnSpPr>
          <p:nvPr/>
        </p:nvCxnSpPr>
        <p:spPr>
          <a:xfrm flipV="1">
            <a:off x="5310188" y="3772616"/>
            <a:ext cx="0" cy="585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A24157E7-8106-414C-B26E-60FA33B44234}"/>
              </a:ext>
            </a:extLst>
          </p:cNvPr>
          <p:cNvCxnSpPr>
            <a:cxnSpLocks/>
          </p:cNvCxnSpPr>
          <p:nvPr/>
        </p:nvCxnSpPr>
        <p:spPr>
          <a:xfrm flipV="1">
            <a:off x="1792548" y="2500314"/>
            <a:ext cx="1" cy="5349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7FB6A6A2-F438-4659-8C11-33C9E68232F8}"/>
              </a:ext>
            </a:extLst>
          </p:cNvPr>
          <p:cNvCxnSpPr/>
          <p:nvPr/>
        </p:nvCxnSpPr>
        <p:spPr>
          <a:xfrm>
            <a:off x="2309813" y="4143376"/>
            <a:ext cx="3643312" cy="1000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159" name="CaixaDeTexto 30">
            <a:extLst>
              <a:ext uri="{FF2B5EF4-FFF2-40B4-BE49-F238E27FC236}">
                <a16:creationId xmlns:a16="http://schemas.microsoft.com/office/drawing/2014/main" id="{30CBB7AC-5E27-43F4-925F-1ED7665B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500314"/>
            <a:ext cx="13335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FFFF00"/>
                </a:solidFill>
              </a:rPr>
              <a:t>225 nm</a:t>
            </a:r>
          </a:p>
        </p:txBody>
      </p:sp>
      <p:sp>
        <p:nvSpPr>
          <p:cNvPr id="6160" name="CaixaDeTexto 31">
            <a:extLst>
              <a:ext uri="{FF2B5EF4-FFF2-40B4-BE49-F238E27FC236}">
                <a16:creationId xmlns:a16="http://schemas.microsoft.com/office/drawing/2014/main" id="{765655CC-AEA6-4789-B0DE-8AE6F522A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1500189"/>
            <a:ext cx="13335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FFFF00"/>
                </a:solidFill>
              </a:rPr>
              <a:t>300 nm</a:t>
            </a:r>
          </a:p>
        </p:txBody>
      </p:sp>
      <p:sp>
        <p:nvSpPr>
          <p:cNvPr id="6161" name="CaixaDeTexto 32">
            <a:extLst>
              <a:ext uri="{FF2B5EF4-FFF2-40B4-BE49-F238E27FC236}">
                <a16:creationId xmlns:a16="http://schemas.microsoft.com/office/drawing/2014/main" id="{92F2B38B-CADF-497B-8391-CB57FB7D8441}"/>
              </a:ext>
            </a:extLst>
          </p:cNvPr>
          <p:cNvSpPr txBox="1">
            <a:spLocks noChangeArrowheads="1"/>
          </p:cNvSpPr>
          <p:nvPr/>
        </p:nvSpPr>
        <p:spPr bwMode="auto">
          <a:xfrm rot="928824">
            <a:off x="3348833" y="4227514"/>
            <a:ext cx="161924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FFFF00"/>
                </a:solidFill>
              </a:rPr>
              <a:t>1.000 nm</a:t>
            </a:r>
          </a:p>
        </p:txBody>
      </p:sp>
      <p:sp>
        <p:nvSpPr>
          <p:cNvPr id="6162" name="CaixaDeTexto 33">
            <a:extLst>
              <a:ext uri="{FF2B5EF4-FFF2-40B4-BE49-F238E27FC236}">
                <a16:creationId xmlns:a16="http://schemas.microsoft.com/office/drawing/2014/main" id="{B1314830-EAF1-46C2-8142-8C01148B0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2571750"/>
            <a:ext cx="1143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>
                <a:solidFill>
                  <a:srgbClr val="FFFF00"/>
                </a:solidFill>
              </a:rPr>
              <a:t>90 nm</a:t>
            </a:r>
          </a:p>
        </p:txBody>
      </p:sp>
      <p:sp>
        <p:nvSpPr>
          <p:cNvPr id="6163" name="CaixaDeTexto 34">
            <a:extLst>
              <a:ext uri="{FF2B5EF4-FFF2-40B4-BE49-F238E27FC236}">
                <a16:creationId xmlns:a16="http://schemas.microsoft.com/office/drawing/2014/main" id="{53A73276-46E2-4C6F-BFC7-B0D99FC3C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3857625"/>
            <a:ext cx="133350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>
                <a:solidFill>
                  <a:srgbClr val="FFFF00"/>
                </a:solidFill>
              </a:rPr>
              <a:t>150 nm</a:t>
            </a:r>
          </a:p>
        </p:txBody>
      </p:sp>
      <p:sp>
        <p:nvSpPr>
          <p:cNvPr id="6164" name="CaixaDeTexto 35">
            <a:extLst>
              <a:ext uri="{FF2B5EF4-FFF2-40B4-BE49-F238E27FC236}">
                <a16:creationId xmlns:a16="http://schemas.microsoft.com/office/drawing/2014/main" id="{5095BA90-32E0-405F-9333-2762FD51F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209" y="3304539"/>
            <a:ext cx="209550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Hemácia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800" b="1"/>
              <a:t>10.000 nm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D2FF108-6F18-43DA-BE2B-3C28AD18CD60}"/>
              </a:ext>
            </a:extLst>
          </p:cNvPr>
          <p:cNvSpPr txBox="1"/>
          <p:nvPr/>
        </p:nvSpPr>
        <p:spPr>
          <a:xfrm>
            <a:off x="2357438" y="6143626"/>
            <a:ext cx="1333501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E. </a:t>
            </a:r>
            <a:r>
              <a:rPr lang="pt-BR" sz="1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Coli</a:t>
            </a:r>
            <a:endParaRPr lang="pt-BR" sz="1400" dirty="0">
              <a:solidFill>
                <a:schemeClr val="tx2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(bactéria)</a:t>
            </a:r>
          </a:p>
        </p:txBody>
      </p:sp>
      <p:pic>
        <p:nvPicPr>
          <p:cNvPr id="6166" name="Picture 13" descr="C:\Documents and Settings\Paulinho\Meus documentos\Biologia\Pre-UFMG\Aulas\Vírus\imagens\virus02_JPGacef9823-24c9-4cfb-a1b4-7448c7db12a2Large.jpg">
            <a:extLst>
              <a:ext uri="{FF2B5EF4-FFF2-40B4-BE49-F238E27FC236}">
                <a16:creationId xmlns:a16="http://schemas.microsoft.com/office/drawing/2014/main" id="{AB9903A8-89C9-4448-A9AC-BE5B53993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83" y="2286000"/>
            <a:ext cx="1238249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14" descr="C:\Documents and Settings\Paulinho\Meus documentos\Biologia\Pre-UFMG\Aulas\Vírus\imagens\2_jpg575a6e08-930b-4b91-a617-e4cd9173b604Large.jpg">
            <a:extLst>
              <a:ext uri="{FF2B5EF4-FFF2-40B4-BE49-F238E27FC236}">
                <a16:creationId xmlns:a16="http://schemas.microsoft.com/office/drawing/2014/main" id="{1B4A058B-B421-44C5-A430-440A14C86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2" y="3500439"/>
            <a:ext cx="285751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8" name="CaixaDeTexto 42">
            <a:extLst>
              <a:ext uri="{FF2B5EF4-FFF2-40B4-BE49-F238E27FC236}">
                <a16:creationId xmlns:a16="http://schemas.microsoft.com/office/drawing/2014/main" id="{04CD1F8C-7869-4954-AC9A-619DA510E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3429001"/>
            <a:ext cx="133350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solidFill>
                  <a:srgbClr val="FFFF00"/>
                </a:solidFill>
              </a:rPr>
              <a:t>24 nm</a:t>
            </a:r>
          </a:p>
        </p:txBody>
      </p:sp>
      <p:cxnSp>
        <p:nvCxnSpPr>
          <p:cNvPr id="44" name="Conector de seta reta 43">
            <a:extLst>
              <a:ext uri="{FF2B5EF4-FFF2-40B4-BE49-F238E27FC236}">
                <a16:creationId xmlns:a16="http://schemas.microsoft.com/office/drawing/2014/main" id="{1EA8C69C-B40E-480A-88BD-542F6CC4207F}"/>
              </a:ext>
            </a:extLst>
          </p:cNvPr>
          <p:cNvCxnSpPr/>
          <p:nvPr/>
        </p:nvCxnSpPr>
        <p:spPr>
          <a:xfrm flipV="1">
            <a:off x="2952485" y="3714751"/>
            <a:ext cx="265" cy="1346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D6B2698B-0F71-414C-B2D5-05D10B10E70C}"/>
              </a:ext>
            </a:extLst>
          </p:cNvPr>
          <p:cNvSpPr txBox="1"/>
          <p:nvPr/>
        </p:nvSpPr>
        <p:spPr>
          <a:xfrm>
            <a:off x="6250783" y="6488114"/>
            <a:ext cx="2762249" cy="36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nm</a:t>
            </a:r>
            <a:r>
              <a:rPr lang="pt-BR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= nanômetro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243518A-9416-4C52-8FD5-3BA4DE7BADBD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E11E1499-8C0E-4B7E-AD53-17A498707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6E8B2FE-E151-4A82-8AF0-FB94FA42A7D7}"/>
              </a:ext>
            </a:extLst>
          </p:cNvPr>
          <p:cNvSpPr txBox="1"/>
          <p:nvPr/>
        </p:nvSpPr>
        <p:spPr>
          <a:xfrm>
            <a:off x="285751" y="1143000"/>
            <a:ext cx="11620501" cy="19389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AIDS </a:t>
            </a:r>
            <a:r>
              <a:rPr lang="pt-BR" sz="2000" dirty="0">
                <a:latin typeface="+mn-lt"/>
                <a:cs typeface="Tahoma" pitchFamily="34" charset="0"/>
              </a:rPr>
              <a:t> -  </a:t>
            </a:r>
            <a:r>
              <a:rPr lang="pt-BR" sz="2000" i="1" dirty="0">
                <a:latin typeface="+mn-lt"/>
                <a:cs typeface="Tahoma" pitchFamily="34" charset="0"/>
              </a:rPr>
              <a:t>Sintomas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i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63495" name="Imagem 5" descr="aids.jpg">
            <a:extLst>
              <a:ext uri="{FF2B5EF4-FFF2-40B4-BE49-F238E27FC236}">
                <a16:creationId xmlns:a16="http://schemas.microsoft.com/office/drawing/2014/main" id="{21B42EF9-114C-409D-BDC7-DB2CE6298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515" y="3786188"/>
            <a:ext cx="469688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2" descr="C:\Documents and Settings\Paulinho\Meus documentos\Biologia\Pre-UFMG\Aulas\Vírus\imagens\cazuza.JPG">
            <a:extLst>
              <a:ext uri="{FF2B5EF4-FFF2-40B4-BE49-F238E27FC236}">
                <a16:creationId xmlns:a16="http://schemas.microsoft.com/office/drawing/2014/main" id="{15CE0894-911D-4D07-841A-12B678D8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2441575"/>
            <a:ext cx="2667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3" descr="C:\Documents and Settings\Paulinho\Meus documentos\Biologia\Pre-UFMG\Aulas\Vírus\imagens\mdf57295.jpg">
            <a:extLst>
              <a:ext uri="{FF2B5EF4-FFF2-40B4-BE49-F238E27FC236}">
                <a16:creationId xmlns:a16="http://schemas.microsoft.com/office/drawing/2014/main" id="{74BB5DA7-34C9-4AB9-8649-0B994376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219" y="1285875"/>
            <a:ext cx="44767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4" descr="C:\Documents and Settings\Paulinho\Meus documentos\Biologia\Pre-UFMG\Aulas\Vírus\imagens\untitled.bmp">
            <a:extLst>
              <a:ext uri="{FF2B5EF4-FFF2-40B4-BE49-F238E27FC236}">
                <a16:creationId xmlns:a16="http://schemas.microsoft.com/office/drawing/2014/main" id="{D632928A-3945-4727-901B-40CA4C2DD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672" y="3786188"/>
            <a:ext cx="368723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E9A22E9-4574-47AD-A4E5-A534FBA1F478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72F42A11-D527-47F3-A506-BC5B46B8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0820B3E-66D6-4AD1-98BE-6F8AB3B72291}"/>
              </a:ext>
            </a:extLst>
          </p:cNvPr>
          <p:cNvSpPr txBox="1"/>
          <p:nvPr/>
        </p:nvSpPr>
        <p:spPr>
          <a:xfrm>
            <a:off x="285751" y="1143001"/>
            <a:ext cx="11620501" cy="437042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Sarampo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dirty="0">
                <a:latin typeface="+mn-lt"/>
                <a:cs typeface="Tahoma" pitchFamily="34" charset="0"/>
              </a:rPr>
              <a:t>Vírus do sarampo</a:t>
            </a: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Vias aéreas (oral e respiratória); contato pessoa-pessoa; contato com objetos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Febre alta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 Tosse seca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 Aparecimento de manchas vermelhas pelo corpo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	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possui. Geralmente o sistema imune consegue eliminar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Vacinação na infância (tríplice viral)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F1BDBF8-7181-4C64-8600-E94285D35AC0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8A84C6B0-C32B-4755-8A80-56E985DE5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8F87DC-F124-4252-98CA-7A0F4149A360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Sarampo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67591" name="Picture 2" descr="C:\Documents and Settings\Paulinho\Meus documentos\Biologia\Pre-UFMG\Aulas\Vírus\imagens\caxumbaspp1.gif">
            <a:extLst>
              <a:ext uri="{FF2B5EF4-FFF2-40B4-BE49-F238E27FC236}">
                <a16:creationId xmlns:a16="http://schemas.microsoft.com/office/drawing/2014/main" id="{E2019638-858D-45FD-8C26-F3F3019B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6" y="1000125"/>
            <a:ext cx="100118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1E5858-1D05-44A9-BE45-7886CA3EEEA0}"/>
              </a:ext>
            </a:extLst>
          </p:cNvPr>
          <p:cNvSpPr txBox="1"/>
          <p:nvPr/>
        </p:nvSpPr>
        <p:spPr>
          <a:xfrm>
            <a:off x="6329099" y="1143000"/>
            <a:ext cx="371475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latin typeface="+mn-lt"/>
              </a:rPr>
              <a:t>Vírus do sarampo</a:t>
            </a:r>
            <a:endParaRPr lang="pt-BR" sz="1600" dirty="0">
              <a:latin typeface="+mn-lt"/>
            </a:endParaRPr>
          </a:p>
          <a:p>
            <a:pPr eaLnBrk="1" hangingPunct="1">
              <a:defRPr/>
            </a:pPr>
            <a:r>
              <a:rPr lang="pt-BR" sz="1600" dirty="0">
                <a:latin typeface="+mn-lt"/>
              </a:rPr>
              <a:t>Vírus Capsulado</a:t>
            </a:r>
          </a:p>
        </p:txBody>
      </p:sp>
      <p:pic>
        <p:nvPicPr>
          <p:cNvPr id="67593" name="Picture 3" descr="C:\Documents and Settings\Paulinho\Meus documentos\Biologia\Pre-UFMG\Aulas\Vírus\imagens\200px-RougeoleDP.jpg">
            <a:extLst>
              <a:ext uri="{FF2B5EF4-FFF2-40B4-BE49-F238E27FC236}">
                <a16:creationId xmlns:a16="http://schemas.microsoft.com/office/drawing/2014/main" id="{C664AB98-8A00-4773-9D75-C7B12B080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1" y="2357439"/>
            <a:ext cx="2501901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4" descr="C:\Documents and Settings\Paulinho\Meus documentos\Biologia\Pre-UFMG\Aulas\Vírus\imagens\PRDownloadServlet.jpg">
            <a:extLst>
              <a:ext uri="{FF2B5EF4-FFF2-40B4-BE49-F238E27FC236}">
                <a16:creationId xmlns:a16="http://schemas.microsoft.com/office/drawing/2014/main" id="{12676120-7F21-44AE-927C-AA326B55A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2357438"/>
            <a:ext cx="6197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77FB9AD-2B46-47F0-A9F4-56E26E9FC979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E2D7ACEB-49C5-4DEE-9D1F-5C4FB930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8136B42-9D5E-4B4A-969F-A06C8837E520}"/>
              </a:ext>
            </a:extLst>
          </p:cNvPr>
          <p:cNvSpPr txBox="1"/>
          <p:nvPr/>
        </p:nvSpPr>
        <p:spPr>
          <a:xfrm>
            <a:off x="285751" y="1143000"/>
            <a:ext cx="11620501" cy="464742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Catapora </a:t>
            </a:r>
            <a:r>
              <a:rPr lang="pt-BR" sz="2000" i="1" dirty="0">
                <a:latin typeface="+mn-lt"/>
                <a:cs typeface="Tahoma" pitchFamily="34" charset="0"/>
              </a:rPr>
              <a:t>– (Varicela)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i="1" u="sng" dirty="0">
                <a:latin typeface="+mn-lt"/>
                <a:cs typeface="Tahoma" pitchFamily="34" charset="0"/>
              </a:rPr>
              <a:t>Varicela zoster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Vias aéreas (oral e respiratória); contato pessoa-pessoa; contato com objetos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Lesões na pele que causam ardor e coceira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Em crianças: catapora ou varicela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Em </a:t>
            </a:r>
            <a:r>
              <a:rPr lang="pt-BR" dirty="0" err="1">
                <a:latin typeface="+mn-lt"/>
                <a:cs typeface="Tahoma" pitchFamily="34" charset="0"/>
              </a:rPr>
              <a:t>aduto</a:t>
            </a:r>
            <a:r>
              <a:rPr lang="pt-BR" dirty="0">
                <a:latin typeface="+mn-lt"/>
                <a:cs typeface="Tahoma" pitchFamily="34" charset="0"/>
              </a:rPr>
              <a:t>: cobreiro</a:t>
            </a:r>
            <a:r>
              <a:rPr lang="pt-BR" sz="1200" b="1" dirty="0">
                <a:latin typeface="+mn-lt"/>
                <a:cs typeface="Tahoma" pitchFamily="34" charset="0"/>
              </a:rPr>
              <a:t>	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possui. Geralmente o sistema imune consegue eliminar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Vacinação na infância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Evitar contato com pessoas contaminadas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2DF6DB2-6976-4FEB-BC1F-5E374805B24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9738F398-0757-4936-83D2-CFD8319CE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17830D7-0762-4057-B5DF-930E367BFA8A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Catapora </a:t>
            </a:r>
            <a:r>
              <a:rPr lang="pt-BR" sz="2000" i="1" dirty="0">
                <a:latin typeface="+mn-lt"/>
                <a:cs typeface="Tahoma" pitchFamily="34" charset="0"/>
              </a:rPr>
              <a:t>– (Varicela)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FC8F8D-B406-4790-8662-7E0BAFFA4DE3}"/>
              </a:ext>
            </a:extLst>
          </p:cNvPr>
          <p:cNvSpPr txBox="1"/>
          <p:nvPr/>
        </p:nvSpPr>
        <p:spPr>
          <a:xfrm>
            <a:off x="5845969" y="1143000"/>
            <a:ext cx="3714750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1600" i="1" dirty="0">
                <a:latin typeface="+mn-lt"/>
              </a:rPr>
              <a:t>Vírus do sarampo</a:t>
            </a:r>
            <a:endParaRPr lang="pt-BR" sz="1600" dirty="0">
              <a:latin typeface="+mn-lt"/>
            </a:endParaRPr>
          </a:p>
          <a:p>
            <a:pPr eaLnBrk="1" hangingPunct="1">
              <a:defRPr/>
            </a:pPr>
            <a:r>
              <a:rPr lang="pt-BR" sz="1600" dirty="0">
                <a:latin typeface="+mn-lt"/>
              </a:rPr>
              <a:t>Vírus Capsulado</a:t>
            </a:r>
          </a:p>
        </p:txBody>
      </p:sp>
      <p:pic>
        <p:nvPicPr>
          <p:cNvPr id="71688" name="Picture 2" descr="C:\Documents and Settings\Paulinho\Meus documentos\Biologia\Pre-UFMG\Aulas\Vírus\imagens\catapora.jpg">
            <a:extLst>
              <a:ext uri="{FF2B5EF4-FFF2-40B4-BE49-F238E27FC236}">
                <a16:creationId xmlns:a16="http://schemas.microsoft.com/office/drawing/2014/main" id="{086F379E-7C83-43C6-B05C-9ABA1BE65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7" y="3000376"/>
            <a:ext cx="4019551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3" descr="C:\Documents and Settings\Paulinho\Meus documentos\Biologia\Pre-UFMG\Aulas\Vírus\imagens\catapora.jpeg">
            <a:extLst>
              <a:ext uri="{FF2B5EF4-FFF2-40B4-BE49-F238E27FC236}">
                <a16:creationId xmlns:a16="http://schemas.microsoft.com/office/drawing/2014/main" id="{AEC06FA2-488F-4D34-8D5E-30EA3FDC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27" y="2714626"/>
            <a:ext cx="4049184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4" descr="C:\Documents and Settings\Paulinho\Meus documentos\Biologia\Pre-UFMG\Aulas\Vírus\imagens\230px-Windpocken.jpg">
            <a:extLst>
              <a:ext uri="{FF2B5EF4-FFF2-40B4-BE49-F238E27FC236}">
                <a16:creationId xmlns:a16="http://schemas.microsoft.com/office/drawing/2014/main" id="{0B64CB75-C284-4C5A-BC80-3B8AF1B0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82" y="3000376"/>
            <a:ext cx="2952751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EE54978-7D6D-4F89-B20F-DC9D2598B461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EE6E7AE9-EB73-43A7-859E-0B7F7644D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F2872A-676F-4E6C-82BE-29987DADE3AE}"/>
              </a:ext>
            </a:extLst>
          </p:cNvPr>
          <p:cNvSpPr txBox="1"/>
          <p:nvPr/>
        </p:nvSpPr>
        <p:spPr>
          <a:xfrm>
            <a:off x="285751" y="1143001"/>
            <a:ext cx="11620501" cy="520142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Raiva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da raiva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Contato com a saliva de animais (mamíferos) doentes, principalmente através de mordidas.</a:t>
            </a:r>
          </a:p>
          <a:p>
            <a:pPr marL="1257300" lvl="2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+mn-lt"/>
                <a:cs typeface="Tahoma" pitchFamily="34" charset="0"/>
              </a:rPr>
              <a:t>Ambiente urbano: cães e gatos.</a:t>
            </a:r>
          </a:p>
          <a:p>
            <a:pPr marL="1257300" lvl="2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dirty="0">
                <a:latin typeface="+mn-lt"/>
                <a:cs typeface="Tahoma" pitchFamily="34" charset="0"/>
              </a:rPr>
              <a:t>Ambiente rural: morcegos hematófagos.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 nos animais doentes: </a:t>
            </a:r>
            <a:r>
              <a:rPr lang="pt-BR" dirty="0">
                <a:latin typeface="+mn-lt"/>
                <a:cs typeface="Tahoma" pitchFamily="34" charset="0"/>
              </a:rPr>
              <a:t>Encefalite, agressividade excessiva, aumento da salivação, incapacidade de deglutição (hidrofobia).</a:t>
            </a:r>
            <a:r>
              <a:rPr lang="pt-BR" sz="1200" b="1" dirty="0">
                <a:latin typeface="+mn-lt"/>
                <a:cs typeface="Tahoma" pitchFamily="34" charset="0"/>
              </a:rPr>
              <a:t>	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 no homem: </a:t>
            </a:r>
            <a:r>
              <a:rPr lang="pt-BR" dirty="0">
                <a:latin typeface="+mn-lt"/>
                <a:cs typeface="Tahoma" pitchFamily="34" charset="0"/>
              </a:rPr>
              <a:t>Insônia, dor de cabeça, convulsões, salivação excessiva, febre, espasmo dos músculos da glote, dificuldade de deglutição (hidrofobia).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Não possui cura.</a:t>
            </a:r>
            <a:endParaRPr lang="pt-BR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 </a:t>
            </a:r>
            <a:r>
              <a:rPr lang="pt-BR" dirty="0">
                <a:latin typeface="+mn-lt"/>
                <a:cs typeface="Tahoma" pitchFamily="34" charset="0"/>
              </a:rPr>
              <a:t>Vacinação dos animais domésticos.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 Vacina anti-rábica para seres humanos.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6F03CC6-A254-439B-8F59-E18CE69A4F71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C6D3C47D-0AE6-4FD7-BB53-EE2E48B2C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ADB3C33-E725-4832-A996-215112C618DF}"/>
              </a:ext>
            </a:extLst>
          </p:cNvPr>
          <p:cNvSpPr txBox="1"/>
          <p:nvPr/>
        </p:nvSpPr>
        <p:spPr>
          <a:xfrm>
            <a:off x="285720" y="1142984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Raiva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75783" name="Picture 4" descr="C:\Documents and Settings\Paulinho\Meus documentos\Biologia\Pre-UFMG\Aulas\Vírus\imagens\cao.bmp">
            <a:extLst>
              <a:ext uri="{FF2B5EF4-FFF2-40B4-BE49-F238E27FC236}">
                <a16:creationId xmlns:a16="http://schemas.microsoft.com/office/drawing/2014/main" id="{2A10E4C3-808B-45AB-8D71-A58402D4E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571625"/>
            <a:ext cx="22860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5" descr="C:\Documents and Settings\Paulinho\Meus documentos\Biologia\Pre-UFMG\Aulas\Vírus\imagens\Morcego1.jpg">
            <a:extLst>
              <a:ext uri="{FF2B5EF4-FFF2-40B4-BE49-F238E27FC236}">
                <a16:creationId xmlns:a16="http://schemas.microsoft.com/office/drawing/2014/main" id="{AC3EA359-2132-4B96-8D0B-291BDA2E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41" y="1500188"/>
            <a:ext cx="382058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6" descr="C:\Documents and Settings\Paulinho\Meus documentos\Biologia\Pre-UFMG\Aulas\Vírus\imagens\rabies2.jpg">
            <a:extLst>
              <a:ext uri="{FF2B5EF4-FFF2-40B4-BE49-F238E27FC236}">
                <a16:creationId xmlns:a16="http://schemas.microsoft.com/office/drawing/2014/main" id="{1A15BDF6-D2AB-4CF6-B0DF-43C2B4E3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10" y="1571626"/>
            <a:ext cx="2034118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7" descr="C:\Documents and Settings\Paulinho\Meus documentos\Biologia\Pre-UFMG\Aulas\Vírus\imagens\hidrofobia.JPG">
            <a:extLst>
              <a:ext uri="{FF2B5EF4-FFF2-40B4-BE49-F238E27FC236}">
                <a16:creationId xmlns:a16="http://schemas.microsoft.com/office/drawing/2014/main" id="{ACCBE8CC-1BFA-48B8-AAF4-6CDF4877F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07" y="4164014"/>
            <a:ext cx="4476751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8" descr="C:\Documents and Settings\Paulinho\Meus documentos\Biologia\Pre-UFMG\Aulas\Vírus\imagens\hidrofobia2.JPG">
            <a:extLst>
              <a:ext uri="{FF2B5EF4-FFF2-40B4-BE49-F238E27FC236}">
                <a16:creationId xmlns:a16="http://schemas.microsoft.com/office/drawing/2014/main" id="{316BAD91-D5E1-4F79-AEAB-D02BDD4C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4143375"/>
            <a:ext cx="4286249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AEEED81-7E05-47A8-AF38-2FE601445D6D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F4418805-9630-4EF3-A6C7-3FC790571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9485C0-FABF-4EA5-9681-9350C9588BD1}"/>
              </a:ext>
            </a:extLst>
          </p:cNvPr>
          <p:cNvSpPr txBox="1"/>
          <p:nvPr/>
        </p:nvSpPr>
        <p:spPr>
          <a:xfrm>
            <a:off x="285751" y="1143001"/>
            <a:ext cx="11620501" cy="375487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Poliomielite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 err="1">
                <a:latin typeface="+mn-lt"/>
                <a:cs typeface="Tahoma" pitchFamily="34" charset="0"/>
              </a:rPr>
              <a:t>Poliovírus</a:t>
            </a:r>
            <a:r>
              <a:rPr lang="pt-BR" dirty="0">
                <a:latin typeface="+mn-lt"/>
                <a:cs typeface="Tahoma" pitchFamily="34" charset="0"/>
              </a:rPr>
              <a:t> (vírus da paralisia infantil)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Ingestão de água e alimentos contaminados com o vírus e contato pessoa-pessoa.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O vírus atinge o sistema nervoso, onde sua multiplicação pode levar à destruição de neurônios motores, levando a paralisia de membros.</a:t>
            </a: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possui tratamento específico.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Não possui cura.</a:t>
            </a:r>
            <a:endParaRPr lang="pt-BR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 </a:t>
            </a:r>
            <a:r>
              <a:rPr lang="pt-BR" dirty="0">
                <a:latin typeface="+mn-lt"/>
                <a:cs typeface="Tahoma" pitchFamily="34" charset="0"/>
              </a:rPr>
              <a:t>Vacinas Sabin e Salk	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C862AC-B199-4830-806A-266582D39B30}"/>
              </a:ext>
            </a:extLst>
          </p:cNvPr>
          <p:cNvSpPr txBox="1"/>
          <p:nvPr/>
        </p:nvSpPr>
        <p:spPr>
          <a:xfrm>
            <a:off x="5924816" y="1285875"/>
            <a:ext cx="4226983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dirty="0"/>
              <a:t>Erradicada no Brasil desde 1989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F24F032-B2EA-4311-B326-75A2D45CE754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08C2AAB0-AF15-4F7D-B66A-343A26886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C4BD6F3-7A70-4298-A7A5-51CDD99E7770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Poliomielite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79879" name="Picture 2" descr="C:\Documents and Settings\Paulinho\Meus documentos\Biologia\Pre-UFMG\Aulas\Vírus\imagens\180px-Polio_sequelle.jpg">
            <a:extLst>
              <a:ext uri="{FF2B5EF4-FFF2-40B4-BE49-F238E27FC236}">
                <a16:creationId xmlns:a16="http://schemas.microsoft.com/office/drawing/2014/main" id="{99CCADAF-A32E-4266-BA0F-0573D20C6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61" y="1643063"/>
            <a:ext cx="247861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3" descr="C:\Documents and Settings\Paulinho\Meus documentos\Biologia\Pre-UFMG\Aulas\Vírus\imagens\1234110793_02ab524c15.jpg">
            <a:extLst>
              <a:ext uri="{FF2B5EF4-FFF2-40B4-BE49-F238E27FC236}">
                <a16:creationId xmlns:a16="http://schemas.microsoft.com/office/drawing/2014/main" id="{FE7A7FBB-E76B-49DD-9146-02F45BC3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324" y="2571751"/>
            <a:ext cx="386291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1" name="Picture 4" descr="C:\Documents and Settings\Paulinho\Meus documentos\Biologia\Pre-UFMG\Aulas\Vírus\imagens\slide_01_polio.jpg">
            <a:extLst>
              <a:ext uri="{FF2B5EF4-FFF2-40B4-BE49-F238E27FC236}">
                <a16:creationId xmlns:a16="http://schemas.microsoft.com/office/drawing/2014/main" id="{DB89F46E-832E-4C49-9926-AA628200B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080" y="1643063"/>
            <a:ext cx="2764367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2" name="Picture 5" descr="C:\Documents and Settings\Paulinho\Meus documentos\Biologia\Pre-UFMG\Aulas\Vírus\imagens\1.jpg">
            <a:extLst>
              <a:ext uri="{FF2B5EF4-FFF2-40B4-BE49-F238E27FC236}">
                <a16:creationId xmlns:a16="http://schemas.microsoft.com/office/drawing/2014/main" id="{5201C3FE-5B90-4F3B-B564-43E6C2589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4643439"/>
            <a:ext cx="4064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3" name="Picture 7" descr="C:\Documents and Settings\Paulinho\Meus documentos\Biologia\Pre-UFMG\Aulas\Vírus\imagens\polio.jpg">
            <a:extLst>
              <a:ext uri="{FF2B5EF4-FFF2-40B4-BE49-F238E27FC236}">
                <a16:creationId xmlns:a16="http://schemas.microsoft.com/office/drawing/2014/main" id="{93FC85CA-166B-469A-BBF1-D20C9D48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4643438"/>
            <a:ext cx="3619501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9BD3EB0-75DB-4E29-A796-9AB5BCE4FC15}"/>
              </a:ext>
            </a:extLst>
          </p:cNvPr>
          <p:cNvSpPr/>
          <p:nvPr/>
        </p:nvSpPr>
        <p:spPr>
          <a:xfrm>
            <a:off x="8544272" y="1916832"/>
            <a:ext cx="360040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2A71B17-A581-4461-BFBD-7294952CC0A2}"/>
              </a:ext>
            </a:extLst>
          </p:cNvPr>
          <p:cNvSpPr/>
          <p:nvPr/>
        </p:nvSpPr>
        <p:spPr>
          <a:xfrm>
            <a:off x="6240016" y="2096852"/>
            <a:ext cx="340172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5175AF9-12EA-443B-BFC8-3A9CA77565DD}"/>
              </a:ext>
            </a:extLst>
          </p:cNvPr>
          <p:cNvSpPr/>
          <p:nvPr/>
        </p:nvSpPr>
        <p:spPr>
          <a:xfrm>
            <a:off x="4378102" y="5013176"/>
            <a:ext cx="340172" cy="1080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D65D00D-E537-4F63-88F2-93F8229A9BCE}"/>
              </a:ext>
            </a:extLst>
          </p:cNvPr>
          <p:cNvSpPr/>
          <p:nvPr/>
        </p:nvSpPr>
        <p:spPr>
          <a:xfrm>
            <a:off x="1449462" y="3068960"/>
            <a:ext cx="1066725" cy="4140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B88F17D-E719-4F5A-80FE-D7D08F8A0B9B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4998C015-3C45-4F12-A16B-C85F37CB0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63E7CDC-CF11-4CAC-A400-F9D7EE9B8B7E}"/>
              </a:ext>
            </a:extLst>
          </p:cNvPr>
          <p:cNvSpPr txBox="1"/>
          <p:nvPr/>
        </p:nvSpPr>
        <p:spPr>
          <a:xfrm>
            <a:off x="285751" y="1143000"/>
            <a:ext cx="11620501" cy="513986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Dengue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da dengue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Através da picada da fêmea do mosquito </a:t>
            </a:r>
            <a:r>
              <a:rPr lang="pt-BR" i="1" dirty="0" err="1">
                <a:latin typeface="+mn-lt"/>
                <a:cs typeface="Tahoma" pitchFamily="34" charset="0"/>
              </a:rPr>
              <a:t>Aedes</a:t>
            </a:r>
            <a:r>
              <a:rPr lang="pt-BR" i="1" dirty="0">
                <a:latin typeface="+mn-lt"/>
                <a:cs typeface="Tahoma" pitchFamily="34" charset="0"/>
              </a:rPr>
              <a:t> </a:t>
            </a:r>
            <a:r>
              <a:rPr lang="pt-BR" i="1" dirty="0" err="1">
                <a:latin typeface="+mn-lt"/>
                <a:cs typeface="Tahoma" pitchFamily="34" charset="0"/>
              </a:rPr>
              <a:t>aegypti</a:t>
            </a:r>
            <a:r>
              <a:rPr lang="pt-BR" i="1" dirty="0">
                <a:latin typeface="+mn-lt"/>
                <a:cs typeface="Tahoma" pitchFamily="34" charset="0"/>
              </a:rPr>
              <a:t> </a:t>
            </a:r>
            <a:r>
              <a:rPr lang="pt-BR" dirty="0">
                <a:latin typeface="+mn-lt"/>
                <a:cs typeface="Tahoma" pitchFamily="34" charset="0"/>
              </a:rPr>
              <a:t>e </a:t>
            </a:r>
            <a:r>
              <a:rPr lang="pt-BR" i="1" dirty="0" err="1">
                <a:latin typeface="+mn-lt"/>
                <a:cs typeface="Tahoma" pitchFamily="34" charset="0"/>
              </a:rPr>
              <a:t>Aedes</a:t>
            </a:r>
            <a:r>
              <a:rPr lang="pt-BR" i="1" dirty="0">
                <a:latin typeface="+mn-lt"/>
                <a:cs typeface="Tahoma" pitchFamily="34" charset="0"/>
              </a:rPr>
              <a:t> </a:t>
            </a:r>
            <a:r>
              <a:rPr lang="pt-BR" i="1" dirty="0" err="1">
                <a:latin typeface="+mn-lt"/>
                <a:cs typeface="Tahoma" pitchFamily="34" charset="0"/>
              </a:rPr>
              <a:t>Abopictus</a:t>
            </a:r>
            <a:r>
              <a:rPr lang="pt-BR" dirty="0">
                <a:latin typeface="+mn-lt"/>
                <a:cs typeface="Tahoma" pitchFamily="34" charset="0"/>
              </a:rPr>
              <a:t>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Dores lombares, tonteiras, desmaios e febre aguda.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O tratamento consistem apenas na tentativa de remediar os sintomas. A aspirina é contra-indicado por interferir na coagulação sanguínea.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Não possui cura.</a:t>
            </a:r>
            <a:endParaRPr lang="pt-BR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	         </a:t>
            </a:r>
            <a:r>
              <a:rPr lang="pt-BR" dirty="0">
                <a:latin typeface="+mn-lt"/>
                <a:cs typeface="Tahoma" pitchFamily="34" charset="0"/>
              </a:rPr>
              <a:t>Eliminação de criadouros do mosquito (objetos que acumulem água parada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         Utilização de inseticidas e repelentes.</a:t>
            </a:r>
            <a:r>
              <a:rPr lang="pt-BR" b="1" dirty="0">
                <a:latin typeface="+mn-lt"/>
                <a:cs typeface="Tahoma" pitchFamily="34" charset="0"/>
              </a:rPr>
              <a:t>       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2B79AB-48A3-4BDF-82D5-A98AF17E8A38}"/>
              </a:ext>
            </a:extLst>
          </p:cNvPr>
          <p:cNvSpPr txBox="1"/>
          <p:nvPr/>
        </p:nvSpPr>
        <p:spPr>
          <a:xfrm>
            <a:off x="797719" y="3786189"/>
            <a:ext cx="1095375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dirty="0"/>
              <a:t>Na forma hemorrágica, além dos sintomas acima, ocorre alterações no sistema de coagulação sanguínea onde pequenos vasos podem sangrar na pele e em órgãos internos, levando a hemorragias.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2936B5B-5A02-46CD-848D-C4338EE287D6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4317E0-3B48-4154-96E8-A744C4F2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90" y="-21222"/>
            <a:ext cx="10972800" cy="1143000"/>
          </a:xfrm>
        </p:spPr>
        <p:txBody>
          <a:bodyPr/>
          <a:lstStyle/>
          <a:p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descoberta dos vírus: </a:t>
            </a:r>
            <a:r>
              <a:rPr lang="pt-BR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pesquisa científica</a:t>
            </a:r>
            <a:endParaRPr lang="pt-BR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A35560-7EA1-4095-89B3-904F03D81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908919"/>
          </a:xfrm>
        </p:spPr>
        <p:txBody>
          <a:bodyPr/>
          <a:lstStyle/>
          <a:p>
            <a:r>
              <a:rPr lang="pt-BR" dirty="0"/>
              <a:t>Adolf Mayer  (1883)- transmissão da doença de planta para planta esfregando a seiva extraída de uma folha doente em uma planta sadia. CONCLUSÃO: Bactéria incomum. </a:t>
            </a:r>
          </a:p>
          <a:p>
            <a:r>
              <a:rPr lang="pt-BR" dirty="0"/>
              <a:t>Dimitri </a:t>
            </a:r>
            <a:r>
              <a:rPr lang="pt-BR" dirty="0" err="1"/>
              <a:t>Ivanowsky</a:t>
            </a:r>
            <a:r>
              <a:rPr lang="pt-BR" dirty="0"/>
              <a:t> (1893) – mesma conclusão de Mayer</a:t>
            </a:r>
          </a:p>
          <a:p>
            <a:r>
              <a:rPr lang="pt-BR" dirty="0"/>
              <a:t>Martinus </a:t>
            </a:r>
            <a:r>
              <a:rPr lang="pt-BR" dirty="0" err="1"/>
              <a:t>Beijerinck</a:t>
            </a:r>
            <a:r>
              <a:rPr lang="pt-BR" dirty="0"/>
              <a:t> 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995D8E-2D4F-48E3-AF60-B2EF107FB15D}"/>
              </a:ext>
            </a:extLst>
          </p:cNvPr>
          <p:cNvSpPr txBox="1"/>
          <p:nvPr/>
        </p:nvSpPr>
        <p:spPr>
          <a:xfrm>
            <a:off x="5159896" y="3933056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O patógeno só se reproduzia no hospedeiro (Não se desenvolvia em placas de </a:t>
            </a:r>
            <a:r>
              <a:rPr lang="pt-BR" sz="2400" b="1" dirty="0" err="1"/>
              <a:t>petri</a:t>
            </a:r>
            <a:r>
              <a:rPr lang="pt-BR" sz="2400" b="1" dirty="0"/>
              <a:t>).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377D8AD-BF54-4CE2-A295-07F4B7E3D292}"/>
              </a:ext>
            </a:extLst>
          </p:cNvPr>
          <p:cNvSpPr txBox="1"/>
          <p:nvPr/>
        </p:nvSpPr>
        <p:spPr>
          <a:xfrm>
            <a:off x="5159896" y="5288631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Partícula menor e mais simples</a:t>
            </a:r>
          </a:p>
        </p:txBody>
      </p: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EA514F3-FB23-4F62-8658-73D8F6AF39A1}"/>
              </a:ext>
            </a:extLst>
          </p:cNvPr>
          <p:cNvCxnSpPr/>
          <p:nvPr/>
        </p:nvCxnSpPr>
        <p:spPr>
          <a:xfrm>
            <a:off x="4511824" y="4149080"/>
            <a:ext cx="6480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9A9D0149-A8DC-45A6-8B4E-102E63A3EEA6}"/>
              </a:ext>
            </a:extLst>
          </p:cNvPr>
          <p:cNvCxnSpPr/>
          <p:nvPr/>
        </p:nvCxnSpPr>
        <p:spPr>
          <a:xfrm>
            <a:off x="4511824" y="5486287"/>
            <a:ext cx="6480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BF55908-13EC-445D-B581-D8E6C84FD18E}"/>
              </a:ext>
            </a:extLst>
          </p:cNvPr>
          <p:cNvCxnSpPr>
            <a:cxnSpLocks/>
          </p:cNvCxnSpPr>
          <p:nvPr/>
        </p:nvCxnSpPr>
        <p:spPr>
          <a:xfrm>
            <a:off x="4511824" y="4146849"/>
            <a:ext cx="0" cy="133943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EB1AB8F4-A298-4E8D-8DA9-FE669DF5D4C3}"/>
              </a:ext>
            </a:extLst>
          </p:cNvPr>
          <p:cNvSpPr txBox="1">
            <a:spLocks/>
          </p:cNvSpPr>
          <p:nvPr/>
        </p:nvSpPr>
        <p:spPr bwMode="auto">
          <a:xfrm>
            <a:off x="609600" y="5797759"/>
            <a:ext cx="10972800" cy="9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Wendell Stanley (1953) – cristalizou o vírus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083C64E-E9CE-4FC7-BCB6-E003367DD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462" y="955575"/>
            <a:ext cx="5541538" cy="56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0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A2F7D4C-F126-484D-92D7-2D9048B0F3E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3617534E-7249-41CF-9EE8-70F146610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E72B1B3-A93C-44FF-A0F3-C0211B11B1F1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Dengue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83975" name="Picture 2" descr="C:\Documents and Settings\Paulinho\Meus documentos\Biologia\Pre-UFMG\Aulas\Vírus\imagens\dengue1.gif">
            <a:extLst>
              <a:ext uri="{FF2B5EF4-FFF2-40B4-BE49-F238E27FC236}">
                <a16:creationId xmlns:a16="http://schemas.microsoft.com/office/drawing/2014/main" id="{91EBC0E1-8E7D-435A-9B67-45F9C28ED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33" y="2143125"/>
            <a:ext cx="4004734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3" descr="C:\Documents and Settings\Paulinho\Meus documentos\Biologia\Pre-UFMG\Aulas\Vírus\imagens\dengue-hemo.jpg">
            <a:extLst>
              <a:ext uri="{FF2B5EF4-FFF2-40B4-BE49-F238E27FC236}">
                <a16:creationId xmlns:a16="http://schemas.microsoft.com/office/drawing/2014/main" id="{F7DBBDE0-34D5-4931-B159-61CCC448C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80" y="4357689"/>
            <a:ext cx="398356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7" name="Picture 4" descr="C:\Documents and Settings\Paulinho\Meus documentos\Biologia\Pre-UFMG\Aulas\Vírus\imagens\1102077086--sintomas.gif">
            <a:extLst>
              <a:ext uri="{FF2B5EF4-FFF2-40B4-BE49-F238E27FC236}">
                <a16:creationId xmlns:a16="http://schemas.microsoft.com/office/drawing/2014/main" id="{301788A3-BF78-4DE0-AA3B-B3C90FD6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143125"/>
            <a:ext cx="7048501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E7C2B56-7BE0-45A8-A40D-41638CEE055E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81D09A3F-4D55-4A5A-9027-7B61A3E6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687627A-D4F0-4F22-B04D-FFF9A29E49BC}"/>
              </a:ext>
            </a:extLst>
          </p:cNvPr>
          <p:cNvSpPr txBox="1"/>
          <p:nvPr/>
        </p:nvSpPr>
        <p:spPr>
          <a:xfrm>
            <a:off x="285751" y="1143001"/>
            <a:ext cx="11620501" cy="421653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Caxumba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da Parótida infecciosa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Vias aéreas (oral e respiratória); contato pessoa-pessoa; contato com objetos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Aumento das glândulas parótidas (salivares).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possui.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Vacinação (tríplice viral)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135367-F531-4CC8-93BA-B7F026B5462E}"/>
              </a:ext>
            </a:extLst>
          </p:cNvPr>
          <p:cNvSpPr txBox="1"/>
          <p:nvPr/>
        </p:nvSpPr>
        <p:spPr>
          <a:xfrm>
            <a:off x="2083594" y="3857625"/>
            <a:ext cx="809625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/>
              <a:t>Raramente pode acometer o sistema nervoso e os testículos.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47DF25F-B5BB-4AE3-BEF1-09227DD7A230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9F0E8ABF-4FEC-4454-A116-F8A310867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DFE3666-4AB6-42B3-AF68-328C0C899C5A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Caxumba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88071" name="Picture 2" descr="C:\Documents and Settings\Paulinho\Meus documentos\Biologia\Pre-UFMG\Aulas\Vírus\imagens\vacina-contra-caxumba.jpg">
            <a:extLst>
              <a:ext uri="{FF2B5EF4-FFF2-40B4-BE49-F238E27FC236}">
                <a16:creationId xmlns:a16="http://schemas.microsoft.com/office/drawing/2014/main" id="{979861D3-53D1-4132-9CFC-2ABA611CA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8" y="2143125"/>
            <a:ext cx="3143249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Documents and Settings\Paulinho\Meus documentos\Biologia\Pre-UFMG\Aulas\Vírus\imagens\caxumba_glands_image.gif">
            <a:extLst>
              <a:ext uri="{FF2B5EF4-FFF2-40B4-BE49-F238E27FC236}">
                <a16:creationId xmlns:a16="http://schemas.microsoft.com/office/drawing/2014/main" id="{55FAB38C-4827-4CF0-A0E9-970B5C702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69" y="2071688"/>
            <a:ext cx="33337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Documents and Settings\Paulinho\Meus documentos\Biologia\Pre-UFMG\Aulas\Vírus\imagens\caxumba.JPG">
            <a:extLst>
              <a:ext uri="{FF2B5EF4-FFF2-40B4-BE49-F238E27FC236}">
                <a16:creationId xmlns:a16="http://schemas.microsoft.com/office/drawing/2014/main" id="{17D1ABA3-8D47-42A6-8845-D85D9B07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94" y="2071688"/>
            <a:ext cx="33337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3A77B51-23A9-450B-90FA-D2DC9727EAE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7C53C8E0-6B8C-4DD1-B2B5-F008DFC6F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8702DC9-2D54-4361-B18F-97ABE74E357F}"/>
              </a:ext>
            </a:extLst>
          </p:cNvPr>
          <p:cNvSpPr txBox="1"/>
          <p:nvPr/>
        </p:nvSpPr>
        <p:spPr>
          <a:xfrm>
            <a:off x="285751" y="1143001"/>
            <a:ext cx="11620501" cy="477053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Rubéola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da Rubéola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Vias aéreas (oral e respiratória); contato pessoa-pessoa; contato com objetos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Surgimento de manchas vermelhas na pele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Soro.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Vacinação (tríplice viral), Exame pré-natal em mulheres grávidas. Vacinação de mulheres que estão no período fértil, mas que ainda não estão imunes ao vírus.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CDF30F4-2915-4BBD-B896-6B82FC4269EB}"/>
              </a:ext>
            </a:extLst>
          </p:cNvPr>
          <p:cNvSpPr txBox="1"/>
          <p:nvPr/>
        </p:nvSpPr>
        <p:spPr>
          <a:xfrm>
            <a:off x="904875" y="3857626"/>
            <a:ext cx="106680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dirty="0"/>
              <a:t>Perigo! O vírus da Rubéola em mulheres grávidas é capaz de atravessar a barreira placentária e infectar o feto, causando cegueira, surdez e retardo mental.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23B5E5F-B992-4271-BF22-53101CC98BD8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352A9AF1-A78E-4A36-8CD2-96D37AF6C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82C37F5-07FA-4FE2-8CD4-12D07813E669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Rubéola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92167" name="Picture 2" descr="C:\Documents and Settings\Paulinho\Meus documentos\Biologia\Pre-UFMG\Aulas\Vírus\imagens\rubeola-def_clip_image004.jpg">
            <a:extLst>
              <a:ext uri="{FF2B5EF4-FFF2-40B4-BE49-F238E27FC236}">
                <a16:creationId xmlns:a16="http://schemas.microsoft.com/office/drawing/2014/main" id="{0FA6CBB5-17CE-4E3D-8549-EC250642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8" y="2286000"/>
            <a:ext cx="3143249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3" descr="C:\Documents and Settings\Paulinho\Meus documentos\Biologia\Pre-UFMG\Aulas\Vírus\imagens\img_rubeola9168_p.jpg">
            <a:extLst>
              <a:ext uri="{FF2B5EF4-FFF2-40B4-BE49-F238E27FC236}">
                <a16:creationId xmlns:a16="http://schemas.microsoft.com/office/drawing/2014/main" id="{7BFF2AAF-E3DD-431C-9B8A-79AEFF099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18" y="2286001"/>
            <a:ext cx="4440767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4" descr="C:\Documents and Settings\Paulinho\Meus documentos\Biologia\Pre-UFMG\Aulas\Vírus\imagens\h7o002.jpg">
            <a:extLst>
              <a:ext uri="{FF2B5EF4-FFF2-40B4-BE49-F238E27FC236}">
                <a16:creationId xmlns:a16="http://schemas.microsoft.com/office/drawing/2014/main" id="{0982540D-3488-4187-AB26-128CE6991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403" y="2286001"/>
            <a:ext cx="269028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3571AF58-DF9A-4B57-9503-51096F9A4453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903B10BC-FA02-4011-AF47-7D28BA7E1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C5A7E92-1341-4FE4-8B8D-ADCCCC2E87C4}"/>
              </a:ext>
            </a:extLst>
          </p:cNvPr>
          <p:cNvSpPr txBox="1"/>
          <p:nvPr/>
        </p:nvSpPr>
        <p:spPr>
          <a:xfrm>
            <a:off x="285751" y="1143000"/>
            <a:ext cx="11620501" cy="375487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Gripe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Influenza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Vias aéreas (oral e respiratória); contato pessoa-pessoa; contato com objetos contaminados com o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Febre, calafrios, dores de cabeça e musculares.</a:t>
            </a: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existe. Há medicamentos que aliviam os sintomas.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Evitar o contato com pessoas infectadas, evitar permanecer por longos períodos em ambientes fechados, vacina.</a:t>
            </a:r>
          </a:p>
        </p:txBody>
      </p:sp>
      <p:pic>
        <p:nvPicPr>
          <p:cNvPr id="94215" name="Picture 2" descr="C:\Documents and Settings\Paulinho\Meus documentos\Biologia\Pre-UFMG\Aulas\Vírus\imagens\gripe.gif">
            <a:extLst>
              <a:ext uri="{FF2B5EF4-FFF2-40B4-BE49-F238E27FC236}">
                <a16:creationId xmlns:a16="http://schemas.microsoft.com/office/drawing/2014/main" id="{D9A1D019-C955-4826-BDA4-324F1664F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16" y="4857750"/>
            <a:ext cx="2194983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3" descr="C:\Documents and Settings\Paulinho\Meus documentos\Biologia\Pre-UFMG\Aulas\Vírus\imagens\gripe.jpg">
            <a:extLst>
              <a:ext uri="{FF2B5EF4-FFF2-40B4-BE49-F238E27FC236}">
                <a16:creationId xmlns:a16="http://schemas.microsoft.com/office/drawing/2014/main" id="{41FA9EA1-8361-44B5-AC80-C88A06942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05" y="4857751"/>
            <a:ext cx="2103967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5" descr="C:\Documents and Settings\Paulinho\Meus documentos\Biologia\Pre-UFMG\Aulas\Vírus\imagens\gripe1.jpg">
            <a:extLst>
              <a:ext uri="{FF2B5EF4-FFF2-40B4-BE49-F238E27FC236}">
                <a16:creationId xmlns:a16="http://schemas.microsoft.com/office/drawing/2014/main" id="{FAC4BE54-2E62-4B82-AC24-567699B21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233" y="4929188"/>
            <a:ext cx="2279649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636F841-3E02-47E6-9CF3-D4C2CD38872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11F6D289-9FEE-493C-A7D3-B9DD37F5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1B57B44-3AE5-4A11-B16F-F68BC8FC10F2}"/>
              </a:ext>
            </a:extLst>
          </p:cNvPr>
          <p:cNvSpPr txBox="1"/>
          <p:nvPr/>
        </p:nvSpPr>
        <p:spPr>
          <a:xfrm>
            <a:off x="285751" y="1143001"/>
            <a:ext cx="11620501" cy="458587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Gripe Aviária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Influenza H5N1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Contato direto com secreções de aves infectadas pelo vírus através do ar, água, alimentos ou roupas contaminadas.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</a:t>
            </a:r>
            <a:r>
              <a:rPr lang="pt-BR" dirty="0">
                <a:latin typeface="+mn-lt"/>
                <a:cs typeface="Tahoma" pitchFamily="34" charset="0"/>
              </a:rPr>
              <a:t>Febre alta, dores musculares, dificuldades e problemas respiratórios.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Não existe.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Sacrificar todos os animais que possam estar infectadas pelo vírus.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9629E1-DDE1-40A0-B22A-A377B429C9BF}"/>
              </a:ext>
            </a:extLst>
          </p:cNvPr>
          <p:cNvSpPr txBox="1"/>
          <p:nvPr/>
        </p:nvSpPr>
        <p:spPr>
          <a:xfrm>
            <a:off x="726282" y="3786189"/>
            <a:ext cx="10953751" cy="923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dirty="0"/>
              <a:t>A maioria das aves morrem 24 horas após o contágio. O vírus atualmente só é transmitido de aves para seres humanos. O grande perigo consiste no vírus sofrer alguma mutação que o permita ser transmitido de humano para humano.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ACB22A0-B7E4-41D4-BE79-7208F15EFCA7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350AAC51-B27F-469B-9BCD-F19B92B5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A986EFF-8D77-4256-952C-365904CD2C18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Gripe Aviária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98311" name="Picture 2" descr="C:\Documents and Settings\Paulinho\Meus documentos\Biologia\Pre-UFMG\Aulas\Vírus\imagens\5105347_gripe05.jpg">
            <a:extLst>
              <a:ext uri="{FF2B5EF4-FFF2-40B4-BE49-F238E27FC236}">
                <a16:creationId xmlns:a16="http://schemas.microsoft.com/office/drawing/2014/main" id="{EE290987-3F57-4666-B39F-DD5C21E73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19" y="2286000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3" descr="C:\Documents and Settings\Paulinho\Meus documentos\Biologia\Pre-UFMG\Aulas\Vírus\imagens\gripeav.jpg">
            <a:extLst>
              <a:ext uri="{FF2B5EF4-FFF2-40B4-BE49-F238E27FC236}">
                <a16:creationId xmlns:a16="http://schemas.microsoft.com/office/drawing/2014/main" id="{07893F0B-868A-4CB2-9B04-528E3D20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817" y="2214564"/>
            <a:ext cx="2675466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4" descr="C:\Documents and Settings\Paulinho\Meus documentos\Biologia\Pre-UFMG\Aulas\Vírus\imagens\epidemias_05.jpg">
            <a:extLst>
              <a:ext uri="{FF2B5EF4-FFF2-40B4-BE49-F238E27FC236}">
                <a16:creationId xmlns:a16="http://schemas.microsoft.com/office/drawing/2014/main" id="{E853F9CA-2152-4EF2-BD66-F6347FAA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43" y="2214564"/>
            <a:ext cx="408516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84D8477-D6F5-419E-8146-18473F35D5F7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CD8735D0-467F-4605-86D9-8D4D6A296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1609BD8-3A40-45BD-BFD1-76842538FAF1}"/>
              </a:ext>
            </a:extLst>
          </p:cNvPr>
          <p:cNvSpPr txBox="1"/>
          <p:nvPr/>
        </p:nvSpPr>
        <p:spPr>
          <a:xfrm>
            <a:off x="285751" y="1143000"/>
            <a:ext cx="11620501" cy="486287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HPV </a:t>
            </a:r>
            <a:r>
              <a:rPr lang="pt-BR" sz="2000" i="1" dirty="0">
                <a:latin typeface="+mn-lt"/>
                <a:cs typeface="Tahoma" pitchFamily="34" charset="0"/>
              </a:rPr>
              <a:t>– (Papiloma Vírus Humano)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Agente Etiológico: </a:t>
            </a:r>
            <a:r>
              <a:rPr lang="pt-BR" dirty="0">
                <a:latin typeface="+mn-lt"/>
                <a:cs typeface="Tahoma" pitchFamily="34" charset="0"/>
              </a:rPr>
              <a:t>Vírus HPV</a:t>
            </a:r>
            <a:endParaRPr lang="pt-BR" u="sng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Forma de transmissão: </a:t>
            </a:r>
            <a:r>
              <a:rPr lang="pt-BR" dirty="0">
                <a:latin typeface="+mn-lt"/>
                <a:cs typeface="Tahoma" pitchFamily="34" charset="0"/>
              </a:rPr>
              <a:t>Contato sexual.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8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Sintomas: </a:t>
            </a:r>
            <a:r>
              <a:rPr lang="pt-BR" dirty="0">
                <a:latin typeface="+mn-lt"/>
                <a:cs typeface="Tahoma" pitchFamily="34" charset="0"/>
              </a:rPr>
              <a:t>Lesões precursoras do câncer no colo uterino, aparecimento de verrugas na pele e principalmente nos órgãos genitais.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latin typeface="+mn-lt"/>
                <a:cs typeface="Tahoma" pitchFamily="34" charset="0"/>
              </a:rPr>
              <a:t>            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Tratamento: </a:t>
            </a:r>
            <a:r>
              <a:rPr lang="pt-BR" dirty="0">
                <a:latin typeface="+mn-lt"/>
                <a:cs typeface="Tahoma" pitchFamily="34" charset="0"/>
              </a:rPr>
              <a:t>Retirada das lesões através de procedimentos cirúrgicos.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Profilaxia: </a:t>
            </a:r>
            <a:r>
              <a:rPr lang="pt-BR" dirty="0">
                <a:latin typeface="+mn-lt"/>
                <a:cs typeface="Tahoma" pitchFamily="34" charset="0"/>
              </a:rPr>
              <a:t> Uso de preservativos nas relações sexuais, realização de exames periódicos (</a:t>
            </a:r>
            <a:r>
              <a:rPr lang="pt-BR" dirty="0" err="1">
                <a:latin typeface="+mn-lt"/>
                <a:cs typeface="Tahoma" pitchFamily="34" charset="0"/>
              </a:rPr>
              <a:t>papanicolau</a:t>
            </a:r>
            <a:r>
              <a:rPr lang="pt-BR" dirty="0">
                <a:latin typeface="+mn-lt"/>
                <a:cs typeface="Tahoma" pitchFamily="34" charset="0"/>
              </a:rPr>
              <a:t>) para detecção de lesões no útero.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081C0C7-B1CD-4E6F-A3A1-1BB3B8D0F738}"/>
              </a:ext>
            </a:extLst>
          </p:cNvPr>
          <p:cNvSpPr txBox="1"/>
          <p:nvPr/>
        </p:nvSpPr>
        <p:spPr>
          <a:xfrm>
            <a:off x="726282" y="3786189"/>
            <a:ext cx="1095375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pt-BR" dirty="0"/>
              <a:t>O HPV pode permanecer durante anos em estado de latência no organismo, suas manifestações podem aparecer ou reaparecer em qualquer momento da vida sem um motivo aparente.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46FD21A-177C-4812-8394-4266017EE0E5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48D7DE72-F2DF-4205-A4AD-C8785160D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A478F9-636A-4D53-A3F4-470A54FA9002}"/>
              </a:ext>
            </a:extLst>
          </p:cNvPr>
          <p:cNvSpPr txBox="1"/>
          <p:nvPr/>
        </p:nvSpPr>
        <p:spPr>
          <a:xfrm>
            <a:off x="285751" y="1143000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9) Principais Viroses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HPV </a:t>
            </a:r>
            <a:r>
              <a:rPr lang="pt-BR" sz="2000" i="1" dirty="0">
                <a:latin typeface="+mn-lt"/>
                <a:cs typeface="Tahoma" pitchFamily="34" charset="0"/>
              </a:rPr>
              <a:t>– (Papiloma Vírus Humano)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102407" name="Picture 2" descr="C:\Documents and Settings\Paulinho\Meus documentos\Biologia\Pre-UFMG\Aulas\Vírus\imagens\hpv_fig2.jpg">
            <a:extLst>
              <a:ext uri="{FF2B5EF4-FFF2-40B4-BE49-F238E27FC236}">
                <a16:creationId xmlns:a16="http://schemas.microsoft.com/office/drawing/2014/main" id="{5182AD91-987D-469F-94B3-5B3727456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6" y="2857501"/>
            <a:ext cx="3619501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3" descr="C:\Documents and Settings\Paulinho\Meus documentos\Biologia\Pre-UFMG\Aulas\Vírus\imagens\imagem47.jpg">
            <a:extLst>
              <a:ext uri="{FF2B5EF4-FFF2-40B4-BE49-F238E27FC236}">
                <a16:creationId xmlns:a16="http://schemas.microsoft.com/office/drawing/2014/main" id="{6899BA0F-739A-4754-A567-B0E641834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40" y="3000376"/>
            <a:ext cx="439208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Imagem 9" descr="hpvleucoplasia.jpg">
            <a:extLst>
              <a:ext uri="{FF2B5EF4-FFF2-40B4-BE49-F238E27FC236}">
                <a16:creationId xmlns:a16="http://schemas.microsoft.com/office/drawing/2014/main" id="{DE564668-BE06-4739-A6BD-4A14CA658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28939"/>
            <a:ext cx="32004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0" name="CaixaDeTexto 10">
            <a:extLst>
              <a:ext uri="{FF2B5EF4-FFF2-40B4-BE49-F238E27FC236}">
                <a16:creationId xmlns:a16="http://schemas.microsoft.com/office/drawing/2014/main" id="{7FFB9B0F-F3EB-4E65-ADEF-4826121ED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783" y="5357814"/>
            <a:ext cx="314324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>
                <a:latin typeface="Arial" panose="020B0604020202020204" pitchFamily="34" charset="0"/>
              </a:rPr>
              <a:t>Lesão causada pelo HPV na  parede do colo uterino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63CBA3B-0097-410A-AA7A-FEC2091EFE4E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CD767313-7B4B-4709-9D11-6D5102BBE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D82EA76-FB48-4867-9F4D-F423065E1F88}"/>
              </a:ext>
            </a:extLst>
          </p:cNvPr>
          <p:cNvSpPr txBox="1"/>
          <p:nvPr/>
        </p:nvSpPr>
        <p:spPr>
          <a:xfrm>
            <a:off x="285751" y="1143000"/>
            <a:ext cx="11620501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2)  Características Gerais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  <a:r>
              <a:rPr lang="pt-BR" b="1" dirty="0">
                <a:latin typeface="+mn-lt"/>
                <a:cs typeface="Tahoma" pitchFamily="34" charset="0"/>
              </a:rPr>
              <a:t>Os vírus são organismos vivos?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700" dirty="0">
                <a:latin typeface="+mn-lt"/>
                <a:cs typeface="Tahoma" pitchFamily="34" charset="0"/>
              </a:rPr>
              <a:t>	</a:t>
            </a:r>
            <a:r>
              <a:rPr lang="pt-BR" sz="2000" dirty="0">
                <a:latin typeface="+mn-lt"/>
                <a:cs typeface="Tahoma" pitchFamily="34" charset="0"/>
              </a:rPr>
              <a:t>A </a:t>
            </a:r>
            <a:r>
              <a:rPr lang="pt-BR" sz="2400" b="1" dirty="0">
                <a:solidFill>
                  <a:srgbClr val="0070C0"/>
                </a:solidFill>
                <a:latin typeface="+mn-lt"/>
                <a:cs typeface="Tahoma" pitchFamily="34" charset="0"/>
              </a:rPr>
              <a:t>vida</a:t>
            </a:r>
            <a:r>
              <a:rPr lang="pt-BR" sz="2000" dirty="0">
                <a:latin typeface="+mn-lt"/>
                <a:cs typeface="Tahoma" pitchFamily="34" charset="0"/>
              </a:rPr>
              <a:t> pode ser definida como um complexo de processos resultantes da ação de proteínas codificadas por ácidos nucléicos. Os ácidos nucléicos das células vivas estão em constante atividade.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	Dessa maneira, os vírus </a:t>
            </a:r>
            <a:r>
              <a:rPr lang="pt-BR" sz="2000" b="1" dirty="0">
                <a:latin typeface="+mn-lt"/>
                <a:cs typeface="Tahoma" pitchFamily="34" charset="0"/>
              </a:rPr>
              <a:t>não</a:t>
            </a:r>
            <a:r>
              <a:rPr lang="pt-BR" sz="2000" dirty="0">
                <a:latin typeface="+mn-lt"/>
                <a:cs typeface="Tahoma" pitchFamily="34" charset="0"/>
              </a:rPr>
              <a:t> são considerados organismos vivos porque são inertes fora das células hospedeiras.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	No entanto, quando penetram em uma célula hospedeira, o ácido nucléico vitral torna-se ativo e funcional.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600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	Sob este ponto de vista, os vírus </a:t>
            </a:r>
            <a:r>
              <a:rPr lang="pt-BR" sz="2000" b="1" dirty="0">
                <a:latin typeface="+mn-lt"/>
                <a:cs typeface="Tahoma" pitchFamily="34" charset="0"/>
              </a:rPr>
              <a:t>estão vivos </a:t>
            </a:r>
            <a:r>
              <a:rPr lang="pt-BR" sz="2000" dirty="0">
                <a:latin typeface="+mn-lt"/>
                <a:cs typeface="Tahoma" pitchFamily="34" charset="0"/>
              </a:rPr>
              <a:t>quando proliferam dentro da célula hospedeira infectada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7173" name="Picture 2" descr="C:\Documents and Settings\Paulinho\Meus documentos\Biologia\Pre-UFMG\Aulas\Vírus\imagens\avian_flu_image.jpg">
            <a:extLst>
              <a:ext uri="{FF2B5EF4-FFF2-40B4-BE49-F238E27FC236}">
                <a16:creationId xmlns:a16="http://schemas.microsoft.com/office/drawing/2014/main" id="{AE6CB76E-CFE8-429D-9A16-02DC5B98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0001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91FB665-7D8B-4D1E-8B48-096763E1199B}"/>
              </a:ext>
            </a:extLst>
          </p:cNvPr>
          <p:cNvSpPr txBox="1"/>
          <p:nvPr/>
        </p:nvSpPr>
        <p:spPr>
          <a:xfrm>
            <a:off x="2881313" y="5715001"/>
            <a:ext cx="6286501" cy="6461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/>
              <a:t>Considerar ou não os vírus como organismos vivos é uma questão de gosto.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628C8FA-56B1-4185-BF37-149830EFA734}"/>
              </a:ext>
            </a:extLst>
          </p:cNvPr>
          <p:cNvSpPr/>
          <p:nvPr/>
        </p:nvSpPr>
        <p:spPr>
          <a:xfrm>
            <a:off x="263352" y="-5956"/>
            <a:ext cx="11928648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589521CE-CAD4-4CEA-9564-FE48F9AC0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10" y="-5955"/>
            <a:ext cx="1090352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C487029-6BFE-4092-9476-6D2B8670025B}"/>
              </a:ext>
            </a:extLst>
          </p:cNvPr>
          <p:cNvSpPr txBox="1"/>
          <p:nvPr/>
        </p:nvSpPr>
        <p:spPr>
          <a:xfrm>
            <a:off x="549103" y="1137044"/>
            <a:ext cx="11369493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10) Exercícios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104455" name="Picture 2" descr="C:\Documents and Settings\Paulinho\Meus documentos\Biologia\Pre-UFMG\Aulas\Vírus\imagens\ex1.JPG">
            <a:extLst>
              <a:ext uri="{FF2B5EF4-FFF2-40B4-BE49-F238E27FC236}">
                <a16:creationId xmlns:a16="http://schemas.microsoft.com/office/drawing/2014/main" id="{AE669B80-6D0F-4C9A-8759-52AD045F8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7" y="1994294"/>
            <a:ext cx="1124109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3CC1597-2A0F-4D7A-927E-30079BC3220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C87F61B3-247D-402C-A7DD-6813D1208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8AF21E-A428-4730-9474-B4D2FA52B187}"/>
              </a:ext>
            </a:extLst>
          </p:cNvPr>
          <p:cNvSpPr txBox="1"/>
          <p:nvPr/>
        </p:nvSpPr>
        <p:spPr>
          <a:xfrm>
            <a:off x="285720" y="1142984"/>
            <a:ext cx="11620501" cy="141577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10) Exercícios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sz="2000" i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1200" b="1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</a:t>
            </a:r>
            <a:endParaRPr lang="pt-BR" dirty="0">
              <a:latin typeface="+mn-lt"/>
              <a:cs typeface="Tahoma" pitchFamily="34" charset="0"/>
            </a:endParaRPr>
          </a:p>
        </p:txBody>
      </p:sp>
      <p:pic>
        <p:nvPicPr>
          <p:cNvPr id="106503" name="Imagem 5" descr="ex4.bmp">
            <a:extLst>
              <a:ext uri="{FF2B5EF4-FFF2-40B4-BE49-F238E27FC236}">
                <a16:creationId xmlns:a16="http://schemas.microsoft.com/office/drawing/2014/main" id="{FE72DCCF-C027-4E87-93BC-3203C46A4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000126"/>
            <a:ext cx="60198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F11-1a">
            <a:extLst>
              <a:ext uri="{FF2B5EF4-FFF2-40B4-BE49-F238E27FC236}">
                <a16:creationId xmlns:a16="http://schemas.microsoft.com/office/drawing/2014/main" id="{BBF4C605-A8A6-4000-A327-37F364D68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857501"/>
            <a:ext cx="4229101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F87B233-6459-4761-84E3-0B85281A8DA3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55CAA19F-C6C9-4197-BB23-DEE586B5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0E6F82-6CF0-48E8-B2B5-DF161FCDEB66}"/>
              </a:ext>
            </a:extLst>
          </p:cNvPr>
          <p:cNvSpPr txBox="1"/>
          <p:nvPr/>
        </p:nvSpPr>
        <p:spPr>
          <a:xfrm>
            <a:off x="1" y="1143000"/>
            <a:ext cx="1286475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3)  Estrutura dos vírus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  <a:r>
              <a:rPr lang="pt-BR" sz="2000" b="1" dirty="0" err="1">
                <a:latin typeface="+mn-lt"/>
                <a:cs typeface="Tahoma" pitchFamily="34" charset="0"/>
              </a:rPr>
              <a:t>Vírion</a:t>
            </a:r>
            <a:r>
              <a:rPr lang="pt-BR" sz="2000" b="1" dirty="0">
                <a:latin typeface="+mn-lt"/>
                <a:cs typeface="Tahoma" pitchFamily="34" charset="0"/>
              </a:rPr>
              <a:t> </a:t>
            </a:r>
            <a:r>
              <a:rPr lang="pt-BR" sz="2000" dirty="0">
                <a:latin typeface="+mn-lt"/>
                <a:cs typeface="Tahoma" pitchFamily="34" charset="0"/>
              </a:rPr>
              <a:t>= Partícula viral completa (</a:t>
            </a:r>
            <a:r>
              <a:rPr lang="pt-BR" sz="2000" dirty="0">
                <a:solidFill>
                  <a:srgbClr val="FF0000"/>
                </a:solidFill>
                <a:latin typeface="+mn-lt"/>
                <a:cs typeface="Tahoma" pitchFamily="34" charset="0"/>
              </a:rPr>
              <a:t>ácido nucléico </a:t>
            </a:r>
            <a:r>
              <a:rPr lang="pt-BR" sz="2000" dirty="0">
                <a:latin typeface="+mn-lt"/>
                <a:cs typeface="Tahoma" pitchFamily="34" charset="0"/>
              </a:rPr>
              <a:t>+ </a:t>
            </a:r>
            <a:r>
              <a:rPr lang="pt-BR" sz="2000" dirty="0" err="1">
                <a:solidFill>
                  <a:srgbClr val="0070C0"/>
                </a:solidFill>
                <a:latin typeface="+mn-lt"/>
                <a:cs typeface="Tahoma" pitchFamily="34" charset="0"/>
              </a:rPr>
              <a:t>capsídeo</a:t>
            </a:r>
            <a:r>
              <a:rPr lang="pt-BR" sz="2000" dirty="0">
                <a:solidFill>
                  <a:srgbClr val="0070C0"/>
                </a:solidFill>
                <a:latin typeface="+mn-lt"/>
                <a:cs typeface="Tahoma" pitchFamily="34" charset="0"/>
              </a:rPr>
              <a:t> protéico</a:t>
            </a:r>
            <a:r>
              <a:rPr lang="pt-BR" sz="2000" dirty="0">
                <a:latin typeface="+mn-lt"/>
                <a:cs typeface="Tahoma" pitchFamily="34" charset="0"/>
              </a:rPr>
              <a:t>).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latin typeface="+mn-lt"/>
                <a:cs typeface="Tahoma" pitchFamily="34" charset="0"/>
              </a:rPr>
              <a:t>		    Serve como veículo na transmissão de um hospedeiro para o outro.</a:t>
            </a:r>
          </a:p>
        </p:txBody>
      </p:sp>
      <p:pic>
        <p:nvPicPr>
          <p:cNvPr id="8198" name="Picture 9" descr="F11-1b">
            <a:extLst>
              <a:ext uri="{FF2B5EF4-FFF2-40B4-BE49-F238E27FC236}">
                <a16:creationId xmlns:a16="http://schemas.microsoft.com/office/drawing/2014/main" id="{49447941-DA62-49CC-8D5A-77AEB99AB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1" y="3286126"/>
            <a:ext cx="3187701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F11-1c">
            <a:extLst>
              <a:ext uri="{FF2B5EF4-FFF2-40B4-BE49-F238E27FC236}">
                <a16:creationId xmlns:a16="http://schemas.microsoft.com/office/drawing/2014/main" id="{A701AE50-365E-4569-84CF-90F2F395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319" y="3357564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1" descr="F11-1d">
            <a:extLst>
              <a:ext uri="{FF2B5EF4-FFF2-40B4-BE49-F238E27FC236}">
                <a16:creationId xmlns:a16="http://schemas.microsoft.com/office/drawing/2014/main" id="{EAC77C46-F52B-42B7-B275-AEDEB46B0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44" y="2857500"/>
            <a:ext cx="31559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6F5471D-974F-463A-A760-5969B958DE68}"/>
              </a:ext>
            </a:extLst>
          </p:cNvPr>
          <p:cNvSpPr txBox="1"/>
          <p:nvPr/>
        </p:nvSpPr>
        <p:spPr>
          <a:xfrm>
            <a:off x="3476626" y="5857876"/>
            <a:ext cx="552450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Existem vírus de diferentes formas geométricas (helicoidais, poliédricos, </a:t>
            </a:r>
            <a:r>
              <a:rPr lang="pt-BR" sz="1600" dirty="0" err="1"/>
              <a:t>icosaédricos</a:t>
            </a:r>
            <a:r>
              <a:rPr lang="pt-BR" sz="1600" dirty="0"/>
              <a:t>, cilíndricos...)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E7DAFF3-F218-4F40-A958-7A40616DE8DA}"/>
              </a:ext>
            </a:extLst>
          </p:cNvPr>
          <p:cNvSpPr txBox="1"/>
          <p:nvPr/>
        </p:nvSpPr>
        <p:spPr>
          <a:xfrm>
            <a:off x="3476626" y="5857876"/>
            <a:ext cx="552450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Podemos classificar os vírus em dois grandes grupos: o grupo dos </a:t>
            </a:r>
            <a:r>
              <a:rPr lang="pt-BR" sz="1600" b="1" dirty="0"/>
              <a:t>vírus Envelopados </a:t>
            </a:r>
            <a:r>
              <a:rPr lang="pt-BR" sz="1600" dirty="0"/>
              <a:t>e o dos </a:t>
            </a:r>
            <a:r>
              <a:rPr lang="pt-BR" sz="1600" b="1" dirty="0"/>
              <a:t>não Envelopados.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27C35A3-7DA9-4EAB-9B7C-EF531CC23BE0}"/>
              </a:ext>
            </a:extLst>
          </p:cNvPr>
          <p:cNvSpPr txBox="1"/>
          <p:nvPr/>
        </p:nvSpPr>
        <p:spPr>
          <a:xfrm>
            <a:off x="3476626" y="5857876"/>
            <a:ext cx="5524501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No grupo dos </a:t>
            </a:r>
            <a:r>
              <a:rPr lang="pt-BR" sz="1600" b="1" dirty="0"/>
              <a:t>vírus envelopados </a:t>
            </a:r>
            <a:r>
              <a:rPr lang="pt-BR" sz="1600" dirty="0"/>
              <a:t>o </a:t>
            </a:r>
            <a:r>
              <a:rPr lang="pt-BR" sz="1600" dirty="0" err="1"/>
              <a:t>capsídeo</a:t>
            </a:r>
            <a:r>
              <a:rPr lang="pt-BR" sz="1600" dirty="0"/>
              <a:t> é coberto pelo envelope que é formado quando o vírus é </a:t>
            </a:r>
            <a:r>
              <a:rPr lang="pt-BR" sz="1600" b="1" dirty="0" err="1"/>
              <a:t>exocitado</a:t>
            </a:r>
            <a:r>
              <a:rPr lang="pt-BR" sz="1600" dirty="0"/>
              <a:t> da célula hospedeira.</a:t>
            </a:r>
            <a:endParaRPr lang="pt-BR" sz="1600" b="1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C88DEC2-5DD8-4ABA-9772-A92A6A7CB552}"/>
              </a:ext>
            </a:extLst>
          </p:cNvPr>
          <p:cNvSpPr txBox="1"/>
          <p:nvPr/>
        </p:nvSpPr>
        <p:spPr>
          <a:xfrm>
            <a:off x="3476626" y="5857876"/>
            <a:ext cx="5524501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Dessa maneira, o </a:t>
            </a:r>
            <a:r>
              <a:rPr lang="pt-BR" sz="1600" b="1" dirty="0"/>
              <a:t>envelope</a:t>
            </a:r>
            <a:r>
              <a:rPr lang="pt-BR" sz="1600" dirty="0"/>
              <a:t> é formado por uma porção da </a:t>
            </a:r>
            <a:r>
              <a:rPr lang="pt-BR" sz="1600" b="1" dirty="0"/>
              <a:t>membrana citoplasmática </a:t>
            </a:r>
            <a:r>
              <a:rPr lang="pt-BR" sz="1600" dirty="0"/>
              <a:t>da célula hospedeira.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A46187-A715-4F58-AF22-CBF9D4377143}"/>
              </a:ext>
            </a:extLst>
          </p:cNvPr>
          <p:cNvSpPr txBox="1"/>
          <p:nvPr/>
        </p:nvSpPr>
        <p:spPr>
          <a:xfrm>
            <a:off x="3476626" y="5857876"/>
            <a:ext cx="5524501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No grupo dos </a:t>
            </a:r>
            <a:r>
              <a:rPr lang="pt-BR" sz="1600" b="1" dirty="0"/>
              <a:t>não envelopados</a:t>
            </a:r>
            <a:r>
              <a:rPr lang="pt-BR" sz="1600" dirty="0"/>
              <a:t> o </a:t>
            </a:r>
            <a:r>
              <a:rPr lang="pt-BR" sz="1600" dirty="0" err="1"/>
              <a:t>capsídeo</a:t>
            </a:r>
            <a:r>
              <a:rPr lang="pt-BR" sz="1600" dirty="0"/>
              <a:t> </a:t>
            </a:r>
            <a:r>
              <a:rPr lang="pt-BR" sz="1600" b="1" dirty="0"/>
              <a:t>não </a:t>
            </a:r>
            <a:r>
              <a:rPr lang="pt-BR" sz="1600" dirty="0"/>
              <a:t>se encontra envolvido pelo </a:t>
            </a:r>
            <a:r>
              <a:rPr lang="pt-BR" sz="1600" b="1" dirty="0"/>
              <a:t>envelope</a:t>
            </a:r>
            <a:r>
              <a:rPr lang="pt-BR" sz="1600" dirty="0"/>
              <a:t>, dessa maneira dizemos que o vírus é nu.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C44151A-E587-4A26-98AC-482080B0D7A9}"/>
              </a:ext>
            </a:extLst>
          </p:cNvPr>
          <p:cNvSpPr txBox="1"/>
          <p:nvPr/>
        </p:nvSpPr>
        <p:spPr>
          <a:xfrm>
            <a:off x="5881688" y="2571751"/>
            <a:ext cx="400050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/>
              <a:t>O vírus da gripe é um exemplo de vírus envelopado.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DE72790-A518-4790-83C2-06DCBFADE5DE}"/>
              </a:ext>
            </a:extLst>
          </p:cNvPr>
          <p:cNvSpPr txBox="1"/>
          <p:nvPr/>
        </p:nvSpPr>
        <p:spPr>
          <a:xfrm>
            <a:off x="2166938" y="2428876"/>
            <a:ext cx="400050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/>
              <a:t>Os demais são exemplos de vírus não envelopados.</a:t>
            </a: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F2BE1F66-1EEB-4DC4-9340-6CBA056C732A}"/>
              </a:ext>
            </a:extLst>
          </p:cNvPr>
          <p:cNvCxnSpPr/>
          <p:nvPr/>
        </p:nvCxnSpPr>
        <p:spPr>
          <a:xfrm flipH="1">
            <a:off x="3881441" y="3000376"/>
            <a:ext cx="428625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B910A97C-1CC1-4CAA-8DB7-DBEE7B7AF546}"/>
              </a:ext>
            </a:extLst>
          </p:cNvPr>
          <p:cNvCxnSpPr/>
          <p:nvPr/>
        </p:nvCxnSpPr>
        <p:spPr>
          <a:xfrm>
            <a:off x="4381501" y="3000376"/>
            <a:ext cx="428625" cy="5000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FB73FD4D-3E73-46FC-80E4-927CC9BDBF9D}"/>
              </a:ext>
            </a:extLst>
          </p:cNvPr>
          <p:cNvCxnSpPr/>
          <p:nvPr/>
        </p:nvCxnSpPr>
        <p:spPr>
          <a:xfrm flipH="1">
            <a:off x="7453315" y="3143251"/>
            <a:ext cx="357187" cy="642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45B76CA-8EDC-4D28-87D5-03D8E75D5C5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2174FD57-A87C-4C39-B3BD-FF65806FF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24847C-CA87-45DB-97DA-F520E2BC766F}"/>
              </a:ext>
            </a:extLst>
          </p:cNvPr>
          <p:cNvSpPr txBox="1"/>
          <p:nvPr/>
        </p:nvSpPr>
        <p:spPr>
          <a:xfrm>
            <a:off x="285751" y="1143000"/>
            <a:ext cx="116205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4)  Quem são os hospedeiros dos vírus?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  <a:r>
              <a:rPr lang="pt-BR" b="1" dirty="0">
                <a:latin typeface="+mn-lt"/>
                <a:cs typeface="Tahoma" pitchFamily="34" charset="0"/>
              </a:rPr>
              <a:t>Praticamente todos os organismos vivos podem ser infectados pelos vírus.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latin typeface="+mn-lt"/>
                <a:cs typeface="Tahoma" pitchFamily="34" charset="0"/>
              </a:rPr>
              <a:t>	Os vírus podem infectar células de animais, vegetais, fungos, bactérias e protistas.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latin typeface="+mn-lt"/>
              <a:cs typeface="Tahoma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pic>
        <p:nvPicPr>
          <p:cNvPr id="9221" name="Imagem 34" descr="celula animal.jpg">
            <a:extLst>
              <a:ext uri="{FF2B5EF4-FFF2-40B4-BE49-F238E27FC236}">
                <a16:creationId xmlns:a16="http://schemas.microsoft.com/office/drawing/2014/main" id="{EEA66EA8-2227-44F9-AEBF-2AE668AE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773118"/>
            <a:ext cx="4086350" cy="179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m 35" descr="celulavegetal.jpg">
            <a:extLst>
              <a:ext uri="{FF2B5EF4-FFF2-40B4-BE49-F238E27FC236}">
                <a16:creationId xmlns:a16="http://schemas.microsoft.com/office/drawing/2014/main" id="{0EADF0A4-D79A-4AF5-A646-E4AF588A9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4" y="4572000"/>
            <a:ext cx="37147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m 36" descr="paramecium.gif">
            <a:extLst>
              <a:ext uri="{FF2B5EF4-FFF2-40B4-BE49-F238E27FC236}">
                <a16:creationId xmlns:a16="http://schemas.microsoft.com/office/drawing/2014/main" id="{0C3A8C4E-11CE-4BFA-9A7D-9DDCA8BFB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92" y="2909255"/>
            <a:ext cx="1664151" cy="170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" descr="C:\Documents and Settings\Paulinho\Meus documentos\Biologia\Pre-UFMG\Aulas\Vírus\imagens\avian_flu_image.jpg">
            <a:extLst>
              <a:ext uri="{FF2B5EF4-FFF2-40B4-BE49-F238E27FC236}">
                <a16:creationId xmlns:a16="http://schemas.microsoft.com/office/drawing/2014/main" id="{CDDC8EC7-372D-4C09-AD15-BDDCDD090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44" y="2504518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3" descr="C:\Documents and Settings\Paulinho\Meus documentos\Biologia\Pre-UFMG\Aulas\Vírus\imagens\celula bacteria.gif">
            <a:extLst>
              <a:ext uri="{FF2B5EF4-FFF2-40B4-BE49-F238E27FC236}">
                <a16:creationId xmlns:a16="http://schemas.microsoft.com/office/drawing/2014/main" id="{5C47B486-BAD2-48A5-91BD-CA7D04E9C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42" y="4903198"/>
            <a:ext cx="1687841" cy="161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C:\Documents and Settings\Paulinho\Meus documentos\Biologia\Pre-UFMG\Aulas\Vírus\imagens\basidiomicetos.gif">
            <a:extLst>
              <a:ext uri="{FF2B5EF4-FFF2-40B4-BE49-F238E27FC236}">
                <a16:creationId xmlns:a16="http://schemas.microsoft.com/office/drawing/2014/main" id="{05DB9C18-C05D-437E-86D2-FF1DCB4C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969" y="4757739"/>
            <a:ext cx="2000250" cy="18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orma livre 37">
            <a:extLst>
              <a:ext uri="{FF2B5EF4-FFF2-40B4-BE49-F238E27FC236}">
                <a16:creationId xmlns:a16="http://schemas.microsoft.com/office/drawing/2014/main" id="{4626F283-130F-4107-8B44-7319B84AA896}"/>
              </a:ext>
            </a:extLst>
          </p:cNvPr>
          <p:cNvSpPr/>
          <p:nvPr/>
        </p:nvSpPr>
        <p:spPr>
          <a:xfrm>
            <a:off x="4723274" y="3450177"/>
            <a:ext cx="1585186" cy="336012"/>
          </a:xfrm>
          <a:custGeom>
            <a:avLst/>
            <a:gdLst>
              <a:gd name="connsiteX0" fmla="*/ 1159098 w 1159098"/>
              <a:gd name="connsiteY0" fmla="*/ 0 h 540913"/>
              <a:gd name="connsiteX1" fmla="*/ 785611 w 1159098"/>
              <a:gd name="connsiteY1" fmla="*/ 450761 h 540913"/>
              <a:gd name="connsiteX2" fmla="*/ 0 w 1159098"/>
              <a:gd name="connsiteY2" fmla="*/ 540913 h 54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9098" h="540913">
                <a:moveTo>
                  <a:pt x="1159098" y="0"/>
                </a:moveTo>
                <a:cubicBezTo>
                  <a:pt x="1068946" y="180304"/>
                  <a:pt x="978794" y="360609"/>
                  <a:pt x="785611" y="450761"/>
                </a:cubicBezTo>
                <a:cubicBezTo>
                  <a:pt x="592428" y="540913"/>
                  <a:pt x="296214" y="540913"/>
                  <a:pt x="0" y="540913"/>
                </a:cubicBezTo>
              </a:path>
            </a:pathLst>
          </a:cu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9" name="Forma livre 38">
            <a:extLst>
              <a:ext uri="{FF2B5EF4-FFF2-40B4-BE49-F238E27FC236}">
                <a16:creationId xmlns:a16="http://schemas.microsoft.com/office/drawing/2014/main" id="{69C84DB1-E5FB-4B8E-BD39-8C8275ED0AAF}"/>
              </a:ext>
            </a:extLst>
          </p:cNvPr>
          <p:cNvSpPr/>
          <p:nvPr/>
        </p:nvSpPr>
        <p:spPr>
          <a:xfrm>
            <a:off x="5743129" y="3716707"/>
            <a:ext cx="700798" cy="1009282"/>
          </a:xfrm>
          <a:custGeom>
            <a:avLst/>
            <a:gdLst>
              <a:gd name="connsiteX0" fmla="*/ 515155 w 562377"/>
              <a:gd name="connsiteY0" fmla="*/ 0 h 1287887"/>
              <a:gd name="connsiteX1" fmla="*/ 476518 w 562377"/>
              <a:gd name="connsiteY1" fmla="*/ 592428 h 1287887"/>
              <a:gd name="connsiteX2" fmla="*/ 0 w 562377"/>
              <a:gd name="connsiteY2" fmla="*/ 1287887 h 128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377" h="1287887">
                <a:moveTo>
                  <a:pt x="515155" y="0"/>
                </a:moveTo>
                <a:cubicBezTo>
                  <a:pt x="538766" y="188890"/>
                  <a:pt x="562377" y="377780"/>
                  <a:pt x="476518" y="592428"/>
                </a:cubicBezTo>
                <a:cubicBezTo>
                  <a:pt x="390659" y="807076"/>
                  <a:pt x="195329" y="1047481"/>
                  <a:pt x="0" y="1287887"/>
                </a:cubicBezTo>
              </a:path>
            </a:pathLst>
          </a:cu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0" name="Forma livre 39">
            <a:extLst>
              <a:ext uri="{FF2B5EF4-FFF2-40B4-BE49-F238E27FC236}">
                <a16:creationId xmlns:a16="http://schemas.microsoft.com/office/drawing/2014/main" id="{5F05C472-F5B9-420A-A02B-E86F75957AC6}"/>
              </a:ext>
            </a:extLst>
          </p:cNvPr>
          <p:cNvSpPr/>
          <p:nvPr/>
        </p:nvSpPr>
        <p:spPr>
          <a:xfrm>
            <a:off x="6621479" y="3736619"/>
            <a:ext cx="256631" cy="989370"/>
          </a:xfrm>
          <a:custGeom>
            <a:avLst/>
            <a:gdLst>
              <a:gd name="connsiteX0" fmla="*/ 0 w 206062"/>
              <a:gd name="connsiteY0" fmla="*/ 0 h 1262129"/>
              <a:gd name="connsiteX1" fmla="*/ 206062 w 206062"/>
              <a:gd name="connsiteY1" fmla="*/ 1262129 h 12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6062" h="1262129">
                <a:moveTo>
                  <a:pt x="0" y="0"/>
                </a:moveTo>
                <a:lnTo>
                  <a:pt x="206062" y="1262129"/>
                </a:lnTo>
              </a:path>
            </a:pathLst>
          </a:cu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1" name="Forma livre 40">
            <a:extLst>
              <a:ext uri="{FF2B5EF4-FFF2-40B4-BE49-F238E27FC236}">
                <a16:creationId xmlns:a16="http://schemas.microsoft.com/office/drawing/2014/main" id="{6B8BC92A-AC56-4E5A-9596-F5422D8F771E}"/>
              </a:ext>
            </a:extLst>
          </p:cNvPr>
          <p:cNvSpPr/>
          <p:nvPr/>
        </p:nvSpPr>
        <p:spPr>
          <a:xfrm>
            <a:off x="6764085" y="3659069"/>
            <a:ext cx="1904989" cy="1093906"/>
          </a:xfrm>
          <a:custGeom>
            <a:avLst/>
            <a:gdLst>
              <a:gd name="connsiteX0" fmla="*/ 0 w 1468191"/>
              <a:gd name="connsiteY0" fmla="*/ 0 h 1481070"/>
              <a:gd name="connsiteX1" fmla="*/ 476518 w 1468191"/>
              <a:gd name="connsiteY1" fmla="*/ 875763 h 1481070"/>
              <a:gd name="connsiteX2" fmla="*/ 1468191 w 1468191"/>
              <a:gd name="connsiteY2" fmla="*/ 1481070 h 148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8191" h="1481070">
                <a:moveTo>
                  <a:pt x="0" y="0"/>
                </a:moveTo>
                <a:cubicBezTo>
                  <a:pt x="115909" y="314459"/>
                  <a:pt x="231819" y="628918"/>
                  <a:pt x="476518" y="875763"/>
                </a:cubicBezTo>
                <a:cubicBezTo>
                  <a:pt x="721217" y="1122608"/>
                  <a:pt x="1094704" y="1301839"/>
                  <a:pt x="1468191" y="1481070"/>
                </a:cubicBezTo>
              </a:path>
            </a:pathLst>
          </a:cu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3" name="Forma livre 42">
            <a:extLst>
              <a:ext uri="{FF2B5EF4-FFF2-40B4-BE49-F238E27FC236}">
                <a16:creationId xmlns:a16="http://schemas.microsoft.com/office/drawing/2014/main" id="{DF47F123-FF46-439A-B496-4523076B4C23}"/>
              </a:ext>
            </a:extLst>
          </p:cNvPr>
          <p:cNvSpPr/>
          <p:nvPr/>
        </p:nvSpPr>
        <p:spPr>
          <a:xfrm>
            <a:off x="6948262" y="3343660"/>
            <a:ext cx="2392587" cy="467928"/>
          </a:xfrm>
          <a:custGeom>
            <a:avLst/>
            <a:gdLst>
              <a:gd name="connsiteX0" fmla="*/ 0 w 1931831"/>
              <a:gd name="connsiteY0" fmla="*/ 0 h 785611"/>
              <a:gd name="connsiteX1" fmla="*/ 553792 w 1931831"/>
              <a:gd name="connsiteY1" fmla="*/ 579550 h 785611"/>
              <a:gd name="connsiteX2" fmla="*/ 1931831 w 1931831"/>
              <a:gd name="connsiteY2" fmla="*/ 785611 h 78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1831" h="785611">
                <a:moveTo>
                  <a:pt x="0" y="0"/>
                </a:moveTo>
                <a:cubicBezTo>
                  <a:pt x="115910" y="224307"/>
                  <a:pt x="231820" y="448615"/>
                  <a:pt x="553792" y="579550"/>
                </a:cubicBezTo>
                <a:cubicBezTo>
                  <a:pt x="875764" y="710485"/>
                  <a:pt x="1403797" y="748048"/>
                  <a:pt x="1931831" y="785611"/>
                </a:cubicBezTo>
              </a:path>
            </a:pathLst>
          </a:cu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232" name="CaixaDeTexto 43">
            <a:extLst>
              <a:ext uri="{FF2B5EF4-FFF2-40B4-BE49-F238E27FC236}">
                <a16:creationId xmlns:a16="http://schemas.microsoft.com/office/drawing/2014/main" id="{182B8C12-5347-4823-B460-3FCADD8CF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066" y="4645060"/>
            <a:ext cx="22208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Célula Animal</a:t>
            </a:r>
          </a:p>
        </p:txBody>
      </p:sp>
      <p:sp>
        <p:nvSpPr>
          <p:cNvPr id="9233" name="CaixaDeTexto 44">
            <a:extLst>
              <a:ext uri="{FF2B5EF4-FFF2-40B4-BE49-F238E27FC236}">
                <a16:creationId xmlns:a16="http://schemas.microsoft.com/office/drawing/2014/main" id="{769EF540-982E-4136-A469-43D7BDCC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658" y="6286500"/>
            <a:ext cx="2381249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Célula Vegetal</a:t>
            </a:r>
          </a:p>
        </p:txBody>
      </p:sp>
      <p:sp>
        <p:nvSpPr>
          <p:cNvPr id="9234" name="CaixaDeTexto 45">
            <a:extLst>
              <a:ext uri="{FF2B5EF4-FFF2-40B4-BE49-F238E27FC236}">
                <a16:creationId xmlns:a16="http://schemas.microsoft.com/office/drawing/2014/main" id="{F7237B4B-8EA3-4C1F-B511-522E67C3E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283" y="6357939"/>
            <a:ext cx="2381249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Bactéria</a:t>
            </a:r>
          </a:p>
        </p:txBody>
      </p:sp>
      <p:sp>
        <p:nvSpPr>
          <p:cNvPr id="9235" name="CaixaDeTexto 46">
            <a:extLst>
              <a:ext uri="{FF2B5EF4-FFF2-40B4-BE49-F238E27FC236}">
                <a16:creationId xmlns:a16="http://schemas.microsoft.com/office/drawing/2014/main" id="{859B798D-7556-438D-A93C-4B9831D89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941" y="5859500"/>
            <a:ext cx="222084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Fungo</a:t>
            </a:r>
          </a:p>
        </p:txBody>
      </p:sp>
      <p:sp>
        <p:nvSpPr>
          <p:cNvPr id="9236" name="CaixaDeTexto 47">
            <a:extLst>
              <a:ext uri="{FF2B5EF4-FFF2-40B4-BE49-F238E27FC236}">
                <a16:creationId xmlns:a16="http://schemas.microsoft.com/office/drawing/2014/main" id="{34A614B4-E1B1-4C2F-AA6B-4DBD6CDC6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002" y="2930560"/>
            <a:ext cx="222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600"/>
              <a:t>Protozoário</a:t>
            </a:r>
          </a:p>
        </p:txBody>
      </p:sp>
      <p:sp>
        <p:nvSpPr>
          <p:cNvPr id="9237" name="CaixaDeTexto 48">
            <a:extLst>
              <a:ext uri="{FF2B5EF4-FFF2-40B4-BE49-F238E27FC236}">
                <a16:creationId xmlns:a16="http://schemas.microsoft.com/office/drawing/2014/main" id="{5D05CF09-7CC4-4DA4-B0F9-29FAB039E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867" y="3299818"/>
            <a:ext cx="22208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rgbClr val="FF0000"/>
                </a:solidFill>
              </a:rPr>
              <a:t>Vírus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D45B76CA-8EDC-4D28-87D5-03D8E75D5C5C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52" name="CaixaDeTexto 6">
            <a:extLst>
              <a:ext uri="{FF2B5EF4-FFF2-40B4-BE49-F238E27FC236}">
                <a16:creationId xmlns:a16="http://schemas.microsoft.com/office/drawing/2014/main" id="{2174FD57-A87C-4C39-B3BD-FF65806FF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8" y="1"/>
            <a:ext cx="11144249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Vírus e Doenças Associadas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024847C-CA87-45DB-97DA-F520E2BC766F}"/>
              </a:ext>
            </a:extLst>
          </p:cNvPr>
          <p:cNvSpPr txBox="1"/>
          <p:nvPr/>
        </p:nvSpPr>
        <p:spPr>
          <a:xfrm>
            <a:off x="285751" y="1143000"/>
            <a:ext cx="11620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4)  Classificação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	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  <a:cs typeface="Tahoma" pitchFamily="34" charset="0"/>
              </a:rPr>
              <a:t>	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8005AB-7611-4B14-AF00-A9E31F03B789}"/>
              </a:ext>
            </a:extLst>
          </p:cNvPr>
          <p:cNvSpPr txBox="1"/>
          <p:nvPr/>
        </p:nvSpPr>
        <p:spPr>
          <a:xfrm>
            <a:off x="767407" y="2066330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DNA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A0FFE5D-4D5E-4575-B1D4-BD1295EDDE09}"/>
              </a:ext>
            </a:extLst>
          </p:cNvPr>
          <p:cNvSpPr txBox="1"/>
          <p:nvPr/>
        </p:nvSpPr>
        <p:spPr>
          <a:xfrm>
            <a:off x="792573" y="4237673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RNA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31AFD48-D21A-448F-BFD3-526FAEE4F3B3}"/>
              </a:ext>
            </a:extLst>
          </p:cNvPr>
          <p:cNvSpPr txBox="1"/>
          <p:nvPr/>
        </p:nvSpPr>
        <p:spPr>
          <a:xfrm>
            <a:off x="2783631" y="2066330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Envelopado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282252E-DED4-49D4-AB25-345ECE4E6AA0}"/>
              </a:ext>
            </a:extLst>
          </p:cNvPr>
          <p:cNvSpPr txBox="1"/>
          <p:nvPr/>
        </p:nvSpPr>
        <p:spPr>
          <a:xfrm>
            <a:off x="2755826" y="3174326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Capsídeo desnudo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D37B45-B12E-4689-A7BF-84B975B96DE2}"/>
              </a:ext>
            </a:extLst>
          </p:cNvPr>
          <p:cNvSpPr txBox="1"/>
          <p:nvPr/>
        </p:nvSpPr>
        <p:spPr>
          <a:xfrm>
            <a:off x="2755825" y="4237673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Cadeia positiva (+)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DEB8318-DE50-48E6-9F8D-305A38E0E044}"/>
              </a:ext>
            </a:extLst>
          </p:cNvPr>
          <p:cNvSpPr txBox="1"/>
          <p:nvPr/>
        </p:nvSpPr>
        <p:spPr>
          <a:xfrm>
            <a:off x="2783631" y="5191780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Cadeia negativa (-)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E9923109-C533-4FEF-9A2B-72528352ADF1}"/>
              </a:ext>
            </a:extLst>
          </p:cNvPr>
          <p:cNvCxnSpPr/>
          <p:nvPr/>
        </p:nvCxnSpPr>
        <p:spPr>
          <a:xfrm>
            <a:off x="1919536" y="2348880"/>
            <a:ext cx="8362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02EA7B3E-DDD1-451E-9BED-C6CF45A87DFB}"/>
              </a:ext>
            </a:extLst>
          </p:cNvPr>
          <p:cNvCxnSpPr>
            <a:cxnSpLocks/>
          </p:cNvCxnSpPr>
          <p:nvPr/>
        </p:nvCxnSpPr>
        <p:spPr>
          <a:xfrm>
            <a:off x="1919535" y="3409434"/>
            <a:ext cx="86409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C63110FA-01EA-465D-A6B9-57552E1E7674}"/>
              </a:ext>
            </a:extLst>
          </p:cNvPr>
          <p:cNvCxnSpPr/>
          <p:nvPr/>
        </p:nvCxnSpPr>
        <p:spPr>
          <a:xfrm>
            <a:off x="1919535" y="4509120"/>
            <a:ext cx="8362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C0AD8C54-FDC7-44A2-BFC6-6EA3B518D7E1}"/>
              </a:ext>
            </a:extLst>
          </p:cNvPr>
          <p:cNvCxnSpPr>
            <a:cxnSpLocks/>
          </p:cNvCxnSpPr>
          <p:nvPr/>
        </p:nvCxnSpPr>
        <p:spPr>
          <a:xfrm>
            <a:off x="1947341" y="5445224"/>
            <a:ext cx="8084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C4B90C7-7DBD-4C19-871C-7C06B1E06201}"/>
              </a:ext>
            </a:extLst>
          </p:cNvPr>
          <p:cNvCxnSpPr/>
          <p:nvPr/>
        </p:nvCxnSpPr>
        <p:spPr>
          <a:xfrm>
            <a:off x="1919535" y="2348880"/>
            <a:ext cx="0" cy="1060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128297EA-81F7-4263-83E5-DC7886A924C2}"/>
              </a:ext>
            </a:extLst>
          </p:cNvPr>
          <p:cNvCxnSpPr>
            <a:cxnSpLocks/>
          </p:cNvCxnSpPr>
          <p:nvPr/>
        </p:nvCxnSpPr>
        <p:spPr>
          <a:xfrm>
            <a:off x="1935319" y="4509120"/>
            <a:ext cx="24400" cy="18998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311C4D5-CB14-4595-9CEE-7E1FED124B16}"/>
              </a:ext>
            </a:extLst>
          </p:cNvPr>
          <p:cNvSpPr txBox="1"/>
          <p:nvPr/>
        </p:nvSpPr>
        <p:spPr>
          <a:xfrm>
            <a:off x="2750301" y="6137721"/>
            <a:ext cx="355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Retrovírus</a:t>
            </a:r>
          </a:p>
        </p:txBody>
      </p:sp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id="{28F3729E-4157-4FB7-8E2F-C66C1885757A}"/>
              </a:ext>
            </a:extLst>
          </p:cNvPr>
          <p:cNvCxnSpPr>
            <a:cxnSpLocks/>
          </p:cNvCxnSpPr>
          <p:nvPr/>
        </p:nvCxnSpPr>
        <p:spPr>
          <a:xfrm>
            <a:off x="1975147" y="6399331"/>
            <a:ext cx="8084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851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3758</Words>
  <Application>Microsoft Office PowerPoint</Application>
  <PresentationFormat>Widescreen</PresentationFormat>
  <Paragraphs>720</Paragraphs>
  <Slides>61</Slides>
  <Notes>50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Courier New</vt:lpstr>
      <vt:lpstr>Eras Demi ITC</vt:lpstr>
      <vt:lpstr>Mufferaw</vt:lpstr>
      <vt:lpstr>Tahoma</vt:lpstr>
      <vt:lpstr>TimesNewRomanPSMT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 descoberta dos vírus: pesquisa científica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Henrique Bezerra de Oliveira</dc:creator>
  <cp:lastModifiedBy>Carlos Henrique Bezerra de Oliveira</cp:lastModifiedBy>
  <cp:revision>29</cp:revision>
  <dcterms:created xsi:type="dcterms:W3CDTF">2020-05-14T13:41:03Z</dcterms:created>
  <dcterms:modified xsi:type="dcterms:W3CDTF">2020-05-15T21:00:35Z</dcterms:modified>
</cp:coreProperties>
</file>