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58" r:id="rId5"/>
    <p:sldId id="268" r:id="rId6"/>
    <p:sldId id="269" r:id="rId7"/>
    <p:sldId id="259" r:id="rId8"/>
    <p:sldId id="260" r:id="rId9"/>
    <p:sldId id="261" r:id="rId10"/>
    <p:sldId id="262" r:id="rId11"/>
    <p:sldId id="263" r:id="rId12"/>
    <p:sldId id="265" r:id="rId13"/>
    <p:sldId id="266" r:id="rId14"/>
    <p:sldId id="273" r:id="rId15"/>
    <p:sldId id="264" r:id="rId16"/>
    <p:sldId id="270" r:id="rId17"/>
    <p:sldId id="271" r:id="rId18"/>
    <p:sldId id="272" r:id="rId1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7B07C8-50CE-493F-941B-F0C3922193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8A24CD1-F958-4F40-9CEA-EED9B7557A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822198F-25B4-4BE2-A904-67B7C369F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B893E-8E91-44AC-A1A3-08FEC657733F}" type="datetimeFigureOut">
              <a:rPr lang="pt-BR" smtClean="0"/>
              <a:t>21/05/2020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49D547D-9733-4D42-BA51-659A12349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118BF6E-A1D8-4416-BD50-58A11E02A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E8F54-4E00-4DC1-A1DA-9B7158D3EB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0696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8FEBBE-1F8C-46D2-85F9-2368B3FCF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52F583C-55CA-4CBB-BA05-23C3944214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8E70227-3986-412B-80B5-FBDD9CDED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B893E-8E91-44AC-A1A3-08FEC657733F}" type="datetimeFigureOut">
              <a:rPr lang="pt-BR" smtClean="0"/>
              <a:t>21/05/2020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D8B7724-A7B7-464C-89E6-569894886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557D936-8856-4F2F-B18E-0DDB6DD51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E8F54-4E00-4DC1-A1DA-9B7158D3EB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6190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8A8158B-54B2-4C9C-AE68-E1E88E0DD5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F43D6B1-950F-455C-9DAE-804E7E091C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7F9C3C5-4F77-4C11-BF1C-1FBD051AE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B893E-8E91-44AC-A1A3-08FEC657733F}" type="datetimeFigureOut">
              <a:rPr lang="pt-BR" smtClean="0"/>
              <a:t>21/05/2020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6EFD0E9-346F-41C7-8E3B-068C33ABE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A3947A6-D361-4125-AD60-5CEAECC1D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E8F54-4E00-4DC1-A1DA-9B7158D3EB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414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7CE102-4D2E-4B40-9810-BF81DF0EA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80A9914-7B80-4C07-BF93-A3FA4E7CD6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A3F493E-4E27-434A-B4FB-9E23F833F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B893E-8E91-44AC-A1A3-08FEC657733F}" type="datetimeFigureOut">
              <a:rPr lang="pt-BR" smtClean="0"/>
              <a:t>21/05/2020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83F5F70-632F-4C3F-BB66-6D415DA91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1293FD9-0B36-400E-9ED2-C6B75B584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E8F54-4E00-4DC1-A1DA-9B7158D3EB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1106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4FE1E2-C700-4325-9C66-1E7453076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8B825A4-A711-4E23-8A65-AF2A9E639D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DBC02BA-8D5F-477F-B2FC-2A7A8E4D3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B893E-8E91-44AC-A1A3-08FEC657733F}" type="datetimeFigureOut">
              <a:rPr lang="pt-BR" smtClean="0"/>
              <a:t>21/05/2020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279FB9D-8DC3-42F3-90D0-EC4FECDE3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6A01AD4-9A27-41E2-AA6C-FAD4C2844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E8F54-4E00-4DC1-A1DA-9B7158D3EB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0313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F7410E-10C3-4EAA-AF0D-1CF9D6DFA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23B258A-065E-482D-8F56-8069A63519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47F61FD-BB93-4701-8751-883F359487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C0E8A33-37ED-41C5-89D4-CFCDC94FB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B893E-8E91-44AC-A1A3-08FEC657733F}" type="datetimeFigureOut">
              <a:rPr lang="pt-BR" smtClean="0"/>
              <a:t>21/05/2020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3168FA4-8671-47FB-BB36-9EB008E07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3A52735-C6A0-4F1B-9CF9-80DC89200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E8F54-4E00-4DC1-A1DA-9B7158D3EB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3331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48CA89-DA20-41DC-B2D7-1BC409F59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C24A0DA-2A86-4091-A691-9B31664541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9F4BDCB-E94F-4B49-9224-D3143914E7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B468A675-39B6-439F-A6A1-EA99F2D466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4724C17E-3A49-4518-A035-07BB24007D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22D09FAF-E2DD-4DB9-9D44-35DD1673D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B893E-8E91-44AC-A1A3-08FEC657733F}" type="datetimeFigureOut">
              <a:rPr lang="pt-BR" smtClean="0"/>
              <a:t>21/05/2020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B467D57E-8130-435F-A8F4-879DBC5EA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50C2D2FC-AD5D-477A-AEBB-567FAE2E8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E8F54-4E00-4DC1-A1DA-9B7158D3EB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4348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299370-D529-4088-881C-E7B79FCB4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24A9C47-3E85-45A9-B1FB-A976F0E2E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B893E-8E91-44AC-A1A3-08FEC657733F}" type="datetimeFigureOut">
              <a:rPr lang="pt-BR" smtClean="0"/>
              <a:t>21/05/2020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4A529D4-5E69-404A-8D74-5BC72E5B0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BA778CB1-6D06-4F92-9C3E-4F6E289D2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E8F54-4E00-4DC1-A1DA-9B7158D3EB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9575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460B1412-9C9E-4FAE-A754-3C5F05C27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B893E-8E91-44AC-A1A3-08FEC657733F}" type="datetimeFigureOut">
              <a:rPr lang="pt-BR" smtClean="0"/>
              <a:t>21/05/2020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3371A9D-908B-48E3-B43F-F76CE52A8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9620F42-1CE6-4195-9DE2-17F1498FF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E8F54-4E00-4DC1-A1DA-9B7158D3EB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2370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4C268D-D83E-418F-81F4-7F2A0BBC2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D7129E2-2570-4387-9E4D-46401DA93D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1A3B620-5A64-4273-9E24-73AC4F002B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F167993-EBFE-424C-B089-3536EEC00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B893E-8E91-44AC-A1A3-08FEC657733F}" type="datetimeFigureOut">
              <a:rPr lang="pt-BR" smtClean="0"/>
              <a:t>21/05/2020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DCAABC5-E881-4EB7-9DB3-7890BAA6E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A15267A-F450-48C6-BB19-533C8D3D8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E8F54-4E00-4DC1-A1DA-9B7158D3EB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9118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E78EC4-97DD-4AC0-9A4A-14E99536F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3634E4F2-D7D0-4C9D-950B-4F2DB46E3C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EB984AA-5D70-4E9C-98F6-F65928B2F9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F8FBCA4-942F-4060-96BD-9F5BAF797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B893E-8E91-44AC-A1A3-08FEC657733F}" type="datetimeFigureOut">
              <a:rPr lang="pt-BR" smtClean="0"/>
              <a:t>21/05/2020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3B36958-5141-4BC3-A30B-8D98C86BC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049ACA2-8441-4F3A-A75B-98A20D57F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E8F54-4E00-4DC1-A1DA-9B7158D3EB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3406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21E88F83-7208-4080-9627-4E0C20316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FFC98FC-079F-44C1-8DA4-5AA3E7B8C3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087FA19-0117-4F45-9A29-95D264F1EA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5B893E-8E91-44AC-A1A3-08FEC657733F}" type="datetimeFigureOut">
              <a:rPr lang="pt-BR" smtClean="0"/>
              <a:t>21/05/2020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A244AB9-9B52-4397-87D0-7ABC80248D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E9CB7E4-26C8-4E95-BA76-1E6713B839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E8F54-4E00-4DC1-A1DA-9B7158D3EB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9356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7.png"/><Relationship Id="rId7" Type="http://schemas.openxmlformats.org/officeDocument/2006/relationships/image" Target="../media/image11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D9F32CEA-298D-4F81-A3AD-BB87130CF8D6}"/>
              </a:ext>
            </a:extLst>
          </p:cNvPr>
          <p:cNvSpPr/>
          <p:nvPr/>
        </p:nvSpPr>
        <p:spPr>
          <a:xfrm>
            <a:off x="-1" y="928688"/>
            <a:ext cx="2762251" cy="592931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1B74107-61F4-438E-9A36-6940E901869F}"/>
              </a:ext>
            </a:extLst>
          </p:cNvPr>
          <p:cNvSpPr txBox="1"/>
          <p:nvPr/>
        </p:nvSpPr>
        <p:spPr>
          <a:xfrm>
            <a:off x="0" y="0"/>
            <a:ext cx="12192000" cy="138499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6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Reino Monera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  <p:pic>
        <p:nvPicPr>
          <p:cNvPr id="1026" name="Picture 2" descr="Resultado de imagem para bactÃ©rias">
            <a:extLst>
              <a:ext uri="{FF2B5EF4-FFF2-40B4-BE49-F238E27FC236}">
                <a16:creationId xmlns:a16="http://schemas.microsoft.com/office/drawing/2014/main" id="{F532F6D4-40B7-40A1-9BA4-A24077D354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1384995"/>
            <a:ext cx="9429750" cy="5473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m para ifrn">
            <a:extLst>
              <a:ext uri="{FF2B5EF4-FFF2-40B4-BE49-F238E27FC236}">
                <a16:creationId xmlns:a16="http://schemas.microsoft.com/office/drawing/2014/main" id="{3ED32EF3-BA37-44F8-8D1D-B2CC17206F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14" y="1397497"/>
            <a:ext cx="2900656" cy="281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sultado de imagem para biologia simbolo">
            <a:extLst>
              <a:ext uri="{FF2B5EF4-FFF2-40B4-BE49-F238E27FC236}">
                <a16:creationId xmlns:a16="http://schemas.microsoft.com/office/drawing/2014/main" id="{29119894-4C33-4E12-8429-C6F3512281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77" y="4361379"/>
            <a:ext cx="2316810" cy="2198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789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D93234DB-E203-4017-977D-32FE57897716}"/>
              </a:ext>
            </a:extLst>
          </p:cNvPr>
          <p:cNvSpPr/>
          <p:nvPr/>
        </p:nvSpPr>
        <p:spPr>
          <a:xfrm>
            <a:off x="0" y="0"/>
            <a:ext cx="12192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5" name="CaixaDeTexto 6">
            <a:extLst>
              <a:ext uri="{FF2B5EF4-FFF2-40B4-BE49-F238E27FC236}">
                <a16:creationId xmlns:a16="http://schemas.microsoft.com/office/drawing/2014/main" id="{A0E09AC7-C43B-43EB-852F-BB69CADFC0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731" y="0"/>
            <a:ext cx="11144249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Diversidade metabólica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67DC6A2A-BD9C-4934-A9CC-EA0831E0437B}"/>
              </a:ext>
            </a:extLst>
          </p:cNvPr>
          <p:cNvSpPr/>
          <p:nvPr/>
        </p:nvSpPr>
        <p:spPr>
          <a:xfrm>
            <a:off x="4977619" y="1019350"/>
            <a:ext cx="2236763" cy="3907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A923EA0D-E61F-4637-8B5E-6ACA86C439A7}"/>
              </a:ext>
            </a:extLst>
          </p:cNvPr>
          <p:cNvSpPr txBox="1"/>
          <p:nvPr/>
        </p:nvSpPr>
        <p:spPr>
          <a:xfrm>
            <a:off x="5156982" y="1016000"/>
            <a:ext cx="1878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Fonte de energia</a:t>
            </a:r>
          </a:p>
        </p:txBody>
      </p: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9F5803FC-CB61-410B-913C-1BCCD11120F6}"/>
              </a:ext>
            </a:extLst>
          </p:cNvPr>
          <p:cNvCxnSpPr>
            <a:cxnSpLocks/>
          </p:cNvCxnSpPr>
          <p:nvPr/>
        </p:nvCxnSpPr>
        <p:spPr>
          <a:xfrm flipH="1">
            <a:off x="1216530" y="3416002"/>
            <a:ext cx="567191" cy="6693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EEB0AD0D-FAF5-4CD7-AEF9-BEC6B4BDE8F4}"/>
              </a:ext>
            </a:extLst>
          </p:cNvPr>
          <p:cNvCxnSpPr>
            <a:cxnSpLocks/>
          </p:cNvCxnSpPr>
          <p:nvPr/>
        </p:nvCxnSpPr>
        <p:spPr>
          <a:xfrm flipH="1" flipV="1">
            <a:off x="7229667" y="1209822"/>
            <a:ext cx="2150013" cy="4913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de Seta Reta 15">
            <a:extLst>
              <a:ext uri="{FF2B5EF4-FFF2-40B4-BE49-F238E27FC236}">
                <a16:creationId xmlns:a16="http://schemas.microsoft.com/office/drawing/2014/main" id="{39746730-4706-4E85-8294-6166365B3D66}"/>
              </a:ext>
            </a:extLst>
          </p:cNvPr>
          <p:cNvCxnSpPr/>
          <p:nvPr/>
        </p:nvCxnSpPr>
        <p:spPr>
          <a:xfrm>
            <a:off x="2827606" y="1209822"/>
            <a:ext cx="0" cy="942535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16">
            <a:extLst>
              <a:ext uri="{FF2B5EF4-FFF2-40B4-BE49-F238E27FC236}">
                <a16:creationId xmlns:a16="http://schemas.microsoft.com/office/drawing/2014/main" id="{526EB89B-0FB0-438D-B6A0-39EECE0E960D}"/>
              </a:ext>
            </a:extLst>
          </p:cNvPr>
          <p:cNvCxnSpPr/>
          <p:nvPr/>
        </p:nvCxnSpPr>
        <p:spPr>
          <a:xfrm>
            <a:off x="9379680" y="1209822"/>
            <a:ext cx="0" cy="942535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C390B9E6-7233-4F6C-BBD9-1F3998793220}"/>
              </a:ext>
            </a:extLst>
          </p:cNvPr>
          <p:cNvSpPr txBox="1"/>
          <p:nvPr/>
        </p:nvSpPr>
        <p:spPr>
          <a:xfrm>
            <a:off x="-57375" y="1486336"/>
            <a:ext cx="34325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Reações de oxidação - redução</a:t>
            </a: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CB832AF3-8D90-4210-92DF-758A4A688BEB}"/>
              </a:ext>
            </a:extLst>
          </p:cNvPr>
          <p:cNvSpPr/>
          <p:nvPr/>
        </p:nvSpPr>
        <p:spPr>
          <a:xfrm>
            <a:off x="1709224" y="2216888"/>
            <a:ext cx="2236763" cy="39076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AFD70CFA-479F-45B9-8D48-15602516B93A}"/>
              </a:ext>
            </a:extLst>
          </p:cNvPr>
          <p:cNvSpPr/>
          <p:nvPr/>
        </p:nvSpPr>
        <p:spPr>
          <a:xfrm>
            <a:off x="8261298" y="2216888"/>
            <a:ext cx="2236763" cy="39076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D449B9FA-0194-41EE-9C21-F4CFB916B6A9}"/>
              </a:ext>
            </a:extLst>
          </p:cNvPr>
          <p:cNvSpPr txBox="1"/>
          <p:nvPr/>
        </p:nvSpPr>
        <p:spPr>
          <a:xfrm>
            <a:off x="1876475" y="2227606"/>
            <a:ext cx="1902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Quimiotróficos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B653ED49-5368-424C-8FCB-94AD08EC60CA}"/>
              </a:ext>
            </a:extLst>
          </p:cNvPr>
          <p:cNvSpPr txBox="1"/>
          <p:nvPr/>
        </p:nvSpPr>
        <p:spPr>
          <a:xfrm>
            <a:off x="8413266" y="2216888"/>
            <a:ext cx="1902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Fototróficos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7C46839E-5E4A-4B06-B4D3-BC5C392CBA6B}"/>
              </a:ext>
            </a:extLst>
          </p:cNvPr>
          <p:cNvSpPr txBox="1"/>
          <p:nvPr/>
        </p:nvSpPr>
        <p:spPr>
          <a:xfrm>
            <a:off x="9093525" y="1474651"/>
            <a:ext cx="9787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Luz</a:t>
            </a: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6CF73E3C-70EF-4F99-9294-6A14549FF0CE}"/>
              </a:ext>
            </a:extLst>
          </p:cNvPr>
          <p:cNvSpPr/>
          <p:nvPr/>
        </p:nvSpPr>
        <p:spPr>
          <a:xfrm>
            <a:off x="1709224" y="3214648"/>
            <a:ext cx="2236763" cy="39076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Fonte de carbono</a:t>
            </a: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12DD559A-6782-4878-81C4-34D1D8CDA603}"/>
              </a:ext>
            </a:extLst>
          </p:cNvPr>
          <p:cNvSpPr/>
          <p:nvPr/>
        </p:nvSpPr>
        <p:spPr>
          <a:xfrm>
            <a:off x="8261298" y="3214649"/>
            <a:ext cx="2236763" cy="40973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Fonte de carbono</a:t>
            </a:r>
          </a:p>
        </p:txBody>
      </p:sp>
      <p:cxnSp>
        <p:nvCxnSpPr>
          <p:cNvPr id="27" name="Conector reto 26">
            <a:extLst>
              <a:ext uri="{FF2B5EF4-FFF2-40B4-BE49-F238E27FC236}">
                <a16:creationId xmlns:a16="http://schemas.microsoft.com/office/drawing/2014/main" id="{F8919232-285F-4A7C-BF7D-025C0ED1E525}"/>
              </a:ext>
            </a:extLst>
          </p:cNvPr>
          <p:cNvCxnSpPr>
            <a:stCxn id="19" idx="2"/>
          </p:cNvCxnSpPr>
          <p:nvPr/>
        </p:nvCxnSpPr>
        <p:spPr>
          <a:xfrm flipH="1">
            <a:off x="2827604" y="2607657"/>
            <a:ext cx="2" cy="606991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to 27">
            <a:extLst>
              <a:ext uri="{FF2B5EF4-FFF2-40B4-BE49-F238E27FC236}">
                <a16:creationId xmlns:a16="http://schemas.microsoft.com/office/drawing/2014/main" id="{9184358F-1857-4D7E-84F5-3CD35AC0A9A5}"/>
              </a:ext>
            </a:extLst>
          </p:cNvPr>
          <p:cNvCxnSpPr>
            <a:cxnSpLocks/>
          </p:cNvCxnSpPr>
          <p:nvPr/>
        </p:nvCxnSpPr>
        <p:spPr>
          <a:xfrm>
            <a:off x="9364396" y="2615248"/>
            <a:ext cx="15283" cy="614733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>
            <a:extLst>
              <a:ext uri="{FF2B5EF4-FFF2-40B4-BE49-F238E27FC236}">
                <a16:creationId xmlns:a16="http://schemas.microsoft.com/office/drawing/2014/main" id="{8AD25E9E-213C-4748-98A5-48D9F589036B}"/>
              </a:ext>
            </a:extLst>
          </p:cNvPr>
          <p:cNvCxnSpPr>
            <a:cxnSpLocks/>
          </p:cNvCxnSpPr>
          <p:nvPr/>
        </p:nvCxnSpPr>
        <p:spPr>
          <a:xfrm flipH="1" flipV="1">
            <a:off x="2812321" y="1195791"/>
            <a:ext cx="2150013" cy="4913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de Seta Reta 36">
            <a:extLst>
              <a:ext uri="{FF2B5EF4-FFF2-40B4-BE49-F238E27FC236}">
                <a16:creationId xmlns:a16="http://schemas.microsoft.com/office/drawing/2014/main" id="{99F17DEA-ECF3-46B7-9312-AF5F2A05433B}"/>
              </a:ext>
            </a:extLst>
          </p:cNvPr>
          <p:cNvCxnSpPr>
            <a:cxnSpLocks/>
          </p:cNvCxnSpPr>
          <p:nvPr/>
        </p:nvCxnSpPr>
        <p:spPr>
          <a:xfrm>
            <a:off x="1213850" y="3415079"/>
            <a:ext cx="0" cy="558348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de Seta Reta 38">
            <a:extLst>
              <a:ext uri="{FF2B5EF4-FFF2-40B4-BE49-F238E27FC236}">
                <a16:creationId xmlns:a16="http://schemas.microsoft.com/office/drawing/2014/main" id="{B98BC3BC-8F0E-49A3-8868-A8B45E5A19F6}"/>
              </a:ext>
            </a:extLst>
          </p:cNvPr>
          <p:cNvCxnSpPr/>
          <p:nvPr/>
        </p:nvCxnSpPr>
        <p:spPr>
          <a:xfrm>
            <a:off x="7672335" y="3427484"/>
            <a:ext cx="0" cy="942535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de Seta Reta 39">
            <a:extLst>
              <a:ext uri="{FF2B5EF4-FFF2-40B4-BE49-F238E27FC236}">
                <a16:creationId xmlns:a16="http://schemas.microsoft.com/office/drawing/2014/main" id="{948AD01F-82AD-4650-B829-F9EC15ECA1EC}"/>
              </a:ext>
            </a:extLst>
          </p:cNvPr>
          <p:cNvCxnSpPr/>
          <p:nvPr/>
        </p:nvCxnSpPr>
        <p:spPr>
          <a:xfrm>
            <a:off x="11049967" y="3400567"/>
            <a:ext cx="0" cy="942535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to 43">
            <a:extLst>
              <a:ext uri="{FF2B5EF4-FFF2-40B4-BE49-F238E27FC236}">
                <a16:creationId xmlns:a16="http://schemas.microsoft.com/office/drawing/2014/main" id="{31219C88-6FEB-4D92-AEBA-CBC424C4613B}"/>
              </a:ext>
            </a:extLst>
          </p:cNvPr>
          <p:cNvCxnSpPr>
            <a:cxnSpLocks/>
          </p:cNvCxnSpPr>
          <p:nvPr/>
        </p:nvCxnSpPr>
        <p:spPr>
          <a:xfrm flipH="1">
            <a:off x="3934700" y="3386053"/>
            <a:ext cx="567191" cy="6693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to 44">
            <a:extLst>
              <a:ext uri="{FF2B5EF4-FFF2-40B4-BE49-F238E27FC236}">
                <a16:creationId xmlns:a16="http://schemas.microsoft.com/office/drawing/2014/main" id="{B25470C4-1247-4EF5-A9AC-34E2C9F78A7B}"/>
              </a:ext>
            </a:extLst>
          </p:cNvPr>
          <p:cNvCxnSpPr>
            <a:cxnSpLocks/>
          </p:cNvCxnSpPr>
          <p:nvPr/>
        </p:nvCxnSpPr>
        <p:spPr>
          <a:xfrm flipH="1">
            <a:off x="7672343" y="3429000"/>
            <a:ext cx="567191" cy="6693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to 45">
            <a:extLst>
              <a:ext uri="{FF2B5EF4-FFF2-40B4-BE49-F238E27FC236}">
                <a16:creationId xmlns:a16="http://schemas.microsoft.com/office/drawing/2014/main" id="{5F0F702C-2F3D-49FE-A425-5B49E412CD4D}"/>
              </a:ext>
            </a:extLst>
          </p:cNvPr>
          <p:cNvCxnSpPr>
            <a:cxnSpLocks/>
          </p:cNvCxnSpPr>
          <p:nvPr/>
        </p:nvCxnSpPr>
        <p:spPr>
          <a:xfrm flipH="1">
            <a:off x="10497290" y="3416001"/>
            <a:ext cx="567191" cy="6693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aixaDeTexto 47">
            <a:extLst>
              <a:ext uri="{FF2B5EF4-FFF2-40B4-BE49-F238E27FC236}">
                <a16:creationId xmlns:a16="http://schemas.microsoft.com/office/drawing/2014/main" id="{D2AF898E-F3B8-49FA-9085-3F6BD282A846}"/>
              </a:ext>
            </a:extLst>
          </p:cNvPr>
          <p:cNvSpPr txBox="1"/>
          <p:nvPr/>
        </p:nvSpPr>
        <p:spPr>
          <a:xfrm>
            <a:off x="6263621" y="3146441"/>
            <a:ext cx="14972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Compostos orgânicos</a:t>
            </a:r>
          </a:p>
        </p:txBody>
      </p:sp>
      <p:sp>
        <p:nvSpPr>
          <p:cNvPr id="49" name="CaixaDeTexto 48">
            <a:extLst>
              <a:ext uri="{FF2B5EF4-FFF2-40B4-BE49-F238E27FC236}">
                <a16:creationId xmlns:a16="http://schemas.microsoft.com/office/drawing/2014/main" id="{C4335B9B-3CA2-490D-9E5F-9A3E67FE7C6A}"/>
              </a:ext>
            </a:extLst>
          </p:cNvPr>
          <p:cNvSpPr txBox="1"/>
          <p:nvPr/>
        </p:nvSpPr>
        <p:spPr>
          <a:xfrm>
            <a:off x="11017515" y="3392662"/>
            <a:ext cx="855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CO2</a:t>
            </a:r>
            <a:endParaRPr lang="pt-B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" name="Retângulo 49">
            <a:extLst>
              <a:ext uri="{FF2B5EF4-FFF2-40B4-BE49-F238E27FC236}">
                <a16:creationId xmlns:a16="http://schemas.microsoft.com/office/drawing/2014/main" id="{B5505C0C-9FFA-4E49-A5BA-D3290A660756}"/>
              </a:ext>
            </a:extLst>
          </p:cNvPr>
          <p:cNvSpPr/>
          <p:nvPr/>
        </p:nvSpPr>
        <p:spPr>
          <a:xfrm>
            <a:off x="112429" y="3970381"/>
            <a:ext cx="2236763" cy="39076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1" name="Retângulo 50">
            <a:extLst>
              <a:ext uri="{FF2B5EF4-FFF2-40B4-BE49-F238E27FC236}">
                <a16:creationId xmlns:a16="http://schemas.microsoft.com/office/drawing/2014/main" id="{66788E91-56DC-42E5-AFBB-86A028312DC6}"/>
              </a:ext>
            </a:extLst>
          </p:cNvPr>
          <p:cNvSpPr/>
          <p:nvPr/>
        </p:nvSpPr>
        <p:spPr>
          <a:xfrm>
            <a:off x="3214317" y="3971623"/>
            <a:ext cx="2236763" cy="39076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2" name="Retângulo 51">
            <a:extLst>
              <a:ext uri="{FF2B5EF4-FFF2-40B4-BE49-F238E27FC236}">
                <a16:creationId xmlns:a16="http://schemas.microsoft.com/office/drawing/2014/main" id="{E7BEE539-0AD7-4B5A-AAE4-7F240D242B2C}"/>
              </a:ext>
            </a:extLst>
          </p:cNvPr>
          <p:cNvSpPr/>
          <p:nvPr/>
        </p:nvSpPr>
        <p:spPr>
          <a:xfrm>
            <a:off x="6778917" y="4380176"/>
            <a:ext cx="2236763" cy="390769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3" name="Retângulo 52">
            <a:extLst>
              <a:ext uri="{FF2B5EF4-FFF2-40B4-BE49-F238E27FC236}">
                <a16:creationId xmlns:a16="http://schemas.microsoft.com/office/drawing/2014/main" id="{D66CE746-8CCE-4571-86C3-F0FB6216788B}"/>
              </a:ext>
            </a:extLst>
          </p:cNvPr>
          <p:cNvSpPr/>
          <p:nvPr/>
        </p:nvSpPr>
        <p:spPr>
          <a:xfrm>
            <a:off x="9824608" y="4379833"/>
            <a:ext cx="2236763" cy="39076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4" name="CaixaDeTexto 53">
            <a:extLst>
              <a:ext uri="{FF2B5EF4-FFF2-40B4-BE49-F238E27FC236}">
                <a16:creationId xmlns:a16="http://schemas.microsoft.com/office/drawing/2014/main" id="{4A72CE07-4F7F-4991-A847-3BD41957E725}"/>
              </a:ext>
            </a:extLst>
          </p:cNvPr>
          <p:cNvSpPr txBox="1"/>
          <p:nvPr/>
        </p:nvSpPr>
        <p:spPr>
          <a:xfrm>
            <a:off x="-3221" y="3957593"/>
            <a:ext cx="2386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Quimioheterotrófico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" name="CaixaDeTexto 54">
            <a:extLst>
              <a:ext uri="{FF2B5EF4-FFF2-40B4-BE49-F238E27FC236}">
                <a16:creationId xmlns:a16="http://schemas.microsoft.com/office/drawing/2014/main" id="{8B16477C-FF8B-4388-A224-858168BB22D7}"/>
              </a:ext>
            </a:extLst>
          </p:cNvPr>
          <p:cNvSpPr txBox="1"/>
          <p:nvPr/>
        </p:nvSpPr>
        <p:spPr>
          <a:xfrm>
            <a:off x="3117432" y="3957593"/>
            <a:ext cx="2386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Quimioautorófico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" name="CaixaDeTexto 55">
            <a:extLst>
              <a:ext uri="{FF2B5EF4-FFF2-40B4-BE49-F238E27FC236}">
                <a16:creationId xmlns:a16="http://schemas.microsoft.com/office/drawing/2014/main" id="{669BD25D-9AAC-4310-9167-55D1DE87FB8C}"/>
              </a:ext>
            </a:extLst>
          </p:cNvPr>
          <p:cNvSpPr txBox="1"/>
          <p:nvPr/>
        </p:nvSpPr>
        <p:spPr>
          <a:xfrm>
            <a:off x="6682698" y="4403313"/>
            <a:ext cx="2386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Fotoheterotrófico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" name="CaixaDeTexto 56">
            <a:extLst>
              <a:ext uri="{FF2B5EF4-FFF2-40B4-BE49-F238E27FC236}">
                <a16:creationId xmlns:a16="http://schemas.microsoft.com/office/drawing/2014/main" id="{A70B599E-84FE-46AE-A3D4-1FAF3592B36F}"/>
              </a:ext>
            </a:extLst>
          </p:cNvPr>
          <p:cNvSpPr txBox="1"/>
          <p:nvPr/>
        </p:nvSpPr>
        <p:spPr>
          <a:xfrm>
            <a:off x="9728391" y="4389991"/>
            <a:ext cx="2386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Fotoautorófico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" name="Retângulo 57">
            <a:extLst>
              <a:ext uri="{FF2B5EF4-FFF2-40B4-BE49-F238E27FC236}">
                <a16:creationId xmlns:a16="http://schemas.microsoft.com/office/drawing/2014/main" id="{E1F7DE83-6C07-4528-9294-4D75032697ED}"/>
              </a:ext>
            </a:extLst>
          </p:cNvPr>
          <p:cNvSpPr/>
          <p:nvPr/>
        </p:nvSpPr>
        <p:spPr>
          <a:xfrm>
            <a:off x="130629" y="4789120"/>
            <a:ext cx="2236763" cy="39076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59" name="Conector de Seta Reta 58">
            <a:extLst>
              <a:ext uri="{FF2B5EF4-FFF2-40B4-BE49-F238E27FC236}">
                <a16:creationId xmlns:a16="http://schemas.microsoft.com/office/drawing/2014/main" id="{63ED1F86-F1F0-452B-BBF5-D323522DE82A}"/>
              </a:ext>
            </a:extLst>
          </p:cNvPr>
          <p:cNvCxnSpPr>
            <a:cxnSpLocks/>
          </p:cNvCxnSpPr>
          <p:nvPr/>
        </p:nvCxnSpPr>
        <p:spPr>
          <a:xfrm>
            <a:off x="1234446" y="4361150"/>
            <a:ext cx="0" cy="398173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CaixaDeTexto 61">
            <a:extLst>
              <a:ext uri="{FF2B5EF4-FFF2-40B4-BE49-F238E27FC236}">
                <a16:creationId xmlns:a16="http://schemas.microsoft.com/office/drawing/2014/main" id="{E338E5E3-3315-4E74-9939-9EE6BF36CFEF}"/>
              </a:ext>
            </a:extLst>
          </p:cNvPr>
          <p:cNvSpPr txBox="1"/>
          <p:nvPr/>
        </p:nvSpPr>
        <p:spPr>
          <a:xfrm>
            <a:off x="0" y="4791141"/>
            <a:ext cx="26004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Aceptor final de elétrons</a:t>
            </a:r>
          </a:p>
        </p:txBody>
      </p:sp>
      <p:cxnSp>
        <p:nvCxnSpPr>
          <p:cNvPr id="65" name="Conector de Seta Reta 64">
            <a:extLst>
              <a:ext uri="{FF2B5EF4-FFF2-40B4-BE49-F238E27FC236}">
                <a16:creationId xmlns:a16="http://schemas.microsoft.com/office/drawing/2014/main" id="{C26B1C13-24F6-4667-937D-2FDCAE173AD3}"/>
              </a:ext>
            </a:extLst>
          </p:cNvPr>
          <p:cNvCxnSpPr>
            <a:cxnSpLocks/>
          </p:cNvCxnSpPr>
          <p:nvPr/>
        </p:nvCxnSpPr>
        <p:spPr>
          <a:xfrm>
            <a:off x="4487377" y="3386053"/>
            <a:ext cx="0" cy="558348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CaixaDeTexto 66">
            <a:extLst>
              <a:ext uri="{FF2B5EF4-FFF2-40B4-BE49-F238E27FC236}">
                <a16:creationId xmlns:a16="http://schemas.microsoft.com/office/drawing/2014/main" id="{25AEA6E6-83F5-4EDD-ADF7-9F54352A6462}"/>
              </a:ext>
            </a:extLst>
          </p:cNvPr>
          <p:cNvSpPr txBox="1"/>
          <p:nvPr/>
        </p:nvSpPr>
        <p:spPr>
          <a:xfrm>
            <a:off x="1287038" y="4319791"/>
            <a:ext cx="1080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O2</a:t>
            </a:r>
            <a:endParaRPr lang="pt-B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" name="CaixaDeTexto 67">
            <a:extLst>
              <a:ext uri="{FF2B5EF4-FFF2-40B4-BE49-F238E27FC236}">
                <a16:creationId xmlns:a16="http://schemas.microsoft.com/office/drawing/2014/main" id="{891B7558-6453-4CBA-83E4-F3E040F88845}"/>
              </a:ext>
            </a:extLst>
          </p:cNvPr>
          <p:cNvSpPr txBox="1"/>
          <p:nvPr/>
        </p:nvSpPr>
        <p:spPr>
          <a:xfrm>
            <a:off x="-32885" y="3161271"/>
            <a:ext cx="1497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Compostos orgânicos</a:t>
            </a:r>
          </a:p>
        </p:txBody>
      </p:sp>
      <p:sp>
        <p:nvSpPr>
          <p:cNvPr id="69" name="CaixaDeTexto 68">
            <a:extLst>
              <a:ext uri="{FF2B5EF4-FFF2-40B4-BE49-F238E27FC236}">
                <a16:creationId xmlns:a16="http://schemas.microsoft.com/office/drawing/2014/main" id="{DA4EF228-5976-437D-B01A-04C61D380AF6}"/>
              </a:ext>
            </a:extLst>
          </p:cNvPr>
          <p:cNvSpPr txBox="1"/>
          <p:nvPr/>
        </p:nvSpPr>
        <p:spPr>
          <a:xfrm>
            <a:off x="4527586" y="3332641"/>
            <a:ext cx="855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CO2</a:t>
            </a:r>
            <a:endParaRPr lang="pt-B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0" name="Conector de Seta Reta 69">
            <a:extLst>
              <a:ext uri="{FF2B5EF4-FFF2-40B4-BE49-F238E27FC236}">
                <a16:creationId xmlns:a16="http://schemas.microsoft.com/office/drawing/2014/main" id="{9DAE91FE-9E23-44AC-9D3B-1C7834E89157}"/>
              </a:ext>
            </a:extLst>
          </p:cNvPr>
          <p:cNvCxnSpPr>
            <a:cxnSpLocks/>
          </p:cNvCxnSpPr>
          <p:nvPr/>
        </p:nvCxnSpPr>
        <p:spPr>
          <a:xfrm>
            <a:off x="1213850" y="5179889"/>
            <a:ext cx="0" cy="398173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tângulo 72">
            <a:extLst>
              <a:ext uri="{FF2B5EF4-FFF2-40B4-BE49-F238E27FC236}">
                <a16:creationId xmlns:a16="http://schemas.microsoft.com/office/drawing/2014/main" id="{7F208821-CDFD-49B9-B433-AC4433C6B74B}"/>
              </a:ext>
            </a:extLst>
          </p:cNvPr>
          <p:cNvSpPr/>
          <p:nvPr/>
        </p:nvSpPr>
        <p:spPr>
          <a:xfrm>
            <a:off x="181839" y="5649758"/>
            <a:ext cx="2236763" cy="86715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Animais, fungos, vários protozoários e bactérias</a:t>
            </a:r>
          </a:p>
        </p:txBody>
      </p:sp>
      <p:cxnSp>
        <p:nvCxnSpPr>
          <p:cNvPr id="75" name="Conector reto 74">
            <a:extLst>
              <a:ext uri="{FF2B5EF4-FFF2-40B4-BE49-F238E27FC236}">
                <a16:creationId xmlns:a16="http://schemas.microsoft.com/office/drawing/2014/main" id="{0E141F59-1FCB-49D8-BF79-1B7D9F2E21DF}"/>
              </a:ext>
            </a:extLst>
          </p:cNvPr>
          <p:cNvCxnSpPr/>
          <p:nvPr/>
        </p:nvCxnSpPr>
        <p:spPr>
          <a:xfrm flipH="1">
            <a:off x="4476932" y="4389991"/>
            <a:ext cx="2" cy="606991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CaixaDeTexto 75">
            <a:extLst>
              <a:ext uri="{FF2B5EF4-FFF2-40B4-BE49-F238E27FC236}">
                <a16:creationId xmlns:a16="http://schemas.microsoft.com/office/drawing/2014/main" id="{73030254-5342-4AD1-B3D2-DDE58FAEA88F}"/>
              </a:ext>
            </a:extLst>
          </p:cNvPr>
          <p:cNvSpPr txBox="1"/>
          <p:nvPr/>
        </p:nvSpPr>
        <p:spPr>
          <a:xfrm>
            <a:off x="3334243" y="4945029"/>
            <a:ext cx="2386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 O2</a:t>
            </a:r>
          </a:p>
        </p:txBody>
      </p:sp>
      <p:cxnSp>
        <p:nvCxnSpPr>
          <p:cNvPr id="79" name="Conector reto 78">
            <a:extLst>
              <a:ext uri="{FF2B5EF4-FFF2-40B4-BE49-F238E27FC236}">
                <a16:creationId xmlns:a16="http://schemas.microsoft.com/office/drawing/2014/main" id="{1F84058E-57F2-4E44-BDC6-92D751FB613C}"/>
              </a:ext>
            </a:extLst>
          </p:cNvPr>
          <p:cNvCxnSpPr>
            <a:cxnSpLocks/>
          </p:cNvCxnSpPr>
          <p:nvPr/>
        </p:nvCxnSpPr>
        <p:spPr>
          <a:xfrm flipH="1">
            <a:off x="4980383" y="5130898"/>
            <a:ext cx="567191" cy="6693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ector reto 79">
            <a:extLst>
              <a:ext uri="{FF2B5EF4-FFF2-40B4-BE49-F238E27FC236}">
                <a16:creationId xmlns:a16="http://schemas.microsoft.com/office/drawing/2014/main" id="{74015EB1-6835-4953-B115-63D3061FE553}"/>
              </a:ext>
            </a:extLst>
          </p:cNvPr>
          <p:cNvCxnSpPr>
            <a:cxnSpLocks/>
          </p:cNvCxnSpPr>
          <p:nvPr/>
        </p:nvCxnSpPr>
        <p:spPr>
          <a:xfrm flipH="1">
            <a:off x="3503962" y="5173196"/>
            <a:ext cx="567191" cy="6693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ector de Seta Reta 80">
            <a:extLst>
              <a:ext uri="{FF2B5EF4-FFF2-40B4-BE49-F238E27FC236}">
                <a16:creationId xmlns:a16="http://schemas.microsoft.com/office/drawing/2014/main" id="{1FEB980E-6EEB-40ED-8C75-54A8EC1EBC80}"/>
              </a:ext>
            </a:extLst>
          </p:cNvPr>
          <p:cNvCxnSpPr>
            <a:cxnSpLocks/>
          </p:cNvCxnSpPr>
          <p:nvPr/>
        </p:nvCxnSpPr>
        <p:spPr>
          <a:xfrm flipH="1">
            <a:off x="3503962" y="5165375"/>
            <a:ext cx="14514" cy="484383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ector de Seta Reta 82">
            <a:extLst>
              <a:ext uri="{FF2B5EF4-FFF2-40B4-BE49-F238E27FC236}">
                <a16:creationId xmlns:a16="http://schemas.microsoft.com/office/drawing/2014/main" id="{5B0C3541-C267-4DCF-971B-E0E78370324E}"/>
              </a:ext>
            </a:extLst>
          </p:cNvPr>
          <p:cNvCxnSpPr>
            <a:cxnSpLocks/>
          </p:cNvCxnSpPr>
          <p:nvPr/>
        </p:nvCxnSpPr>
        <p:spPr>
          <a:xfrm flipH="1">
            <a:off x="5521172" y="5154815"/>
            <a:ext cx="14514" cy="484383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etângulo 83">
            <a:extLst>
              <a:ext uri="{FF2B5EF4-FFF2-40B4-BE49-F238E27FC236}">
                <a16:creationId xmlns:a16="http://schemas.microsoft.com/office/drawing/2014/main" id="{A5B199DE-4F9F-4FC3-AF9C-C24178AEAA54}"/>
              </a:ext>
            </a:extLst>
          </p:cNvPr>
          <p:cNvSpPr/>
          <p:nvPr/>
        </p:nvSpPr>
        <p:spPr>
          <a:xfrm>
            <a:off x="2567547" y="5747799"/>
            <a:ext cx="1872830" cy="68493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Várias bactérias e algumas </a:t>
            </a:r>
            <a:r>
              <a:rPr lang="pt-BR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Archeas</a:t>
            </a:r>
            <a:endParaRPr lang="pt-BR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5" name="Retângulo 84">
            <a:extLst>
              <a:ext uri="{FF2B5EF4-FFF2-40B4-BE49-F238E27FC236}">
                <a16:creationId xmlns:a16="http://schemas.microsoft.com/office/drawing/2014/main" id="{30CA2230-4025-405C-BD83-05A39A5BE9A4}"/>
              </a:ext>
            </a:extLst>
          </p:cNvPr>
          <p:cNvSpPr/>
          <p:nvPr/>
        </p:nvSpPr>
        <p:spPr>
          <a:xfrm>
            <a:off x="4599271" y="5747799"/>
            <a:ext cx="1872830" cy="68493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</a:t>
            </a:r>
            <a:r>
              <a:rPr lang="pt-BR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Clostridium</a:t>
            </a:r>
          </a:p>
        </p:txBody>
      </p:sp>
      <p:sp>
        <p:nvSpPr>
          <p:cNvPr id="86" name="Retângulo 85">
            <a:extLst>
              <a:ext uri="{FF2B5EF4-FFF2-40B4-BE49-F238E27FC236}">
                <a16:creationId xmlns:a16="http://schemas.microsoft.com/office/drawing/2014/main" id="{F2F70EA6-62BF-4FD4-BD0E-420B981AB622}"/>
              </a:ext>
            </a:extLst>
          </p:cNvPr>
          <p:cNvSpPr/>
          <p:nvPr/>
        </p:nvSpPr>
        <p:spPr>
          <a:xfrm>
            <a:off x="6682698" y="5093158"/>
            <a:ext cx="2236763" cy="86715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Bactérias verdes e púrpuras não-sulfurosas</a:t>
            </a:r>
          </a:p>
        </p:txBody>
      </p:sp>
      <p:sp>
        <p:nvSpPr>
          <p:cNvPr id="87" name="Retângulo 86">
            <a:extLst>
              <a:ext uri="{FF2B5EF4-FFF2-40B4-BE49-F238E27FC236}">
                <a16:creationId xmlns:a16="http://schemas.microsoft.com/office/drawing/2014/main" id="{214B4265-C033-4510-8132-6EA3DF93D64D}"/>
              </a:ext>
            </a:extLst>
          </p:cNvPr>
          <p:cNvSpPr/>
          <p:nvPr/>
        </p:nvSpPr>
        <p:spPr>
          <a:xfrm>
            <a:off x="9824608" y="5132723"/>
            <a:ext cx="2236763" cy="56451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Utilizam H2O para reduzir CO2</a:t>
            </a:r>
          </a:p>
        </p:txBody>
      </p:sp>
      <p:cxnSp>
        <p:nvCxnSpPr>
          <p:cNvPr id="88" name="Conector de Seta Reta 87">
            <a:extLst>
              <a:ext uri="{FF2B5EF4-FFF2-40B4-BE49-F238E27FC236}">
                <a16:creationId xmlns:a16="http://schemas.microsoft.com/office/drawing/2014/main" id="{1B54568D-9E55-4B28-B240-38DB3F909B9A}"/>
              </a:ext>
            </a:extLst>
          </p:cNvPr>
          <p:cNvCxnSpPr>
            <a:cxnSpLocks/>
          </p:cNvCxnSpPr>
          <p:nvPr/>
        </p:nvCxnSpPr>
        <p:spPr>
          <a:xfrm>
            <a:off x="7660283" y="4759323"/>
            <a:ext cx="0" cy="333835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ector de Seta Reta 89">
            <a:extLst>
              <a:ext uri="{FF2B5EF4-FFF2-40B4-BE49-F238E27FC236}">
                <a16:creationId xmlns:a16="http://schemas.microsoft.com/office/drawing/2014/main" id="{3FB62D1D-422B-48F1-911C-52302004B7DF}"/>
              </a:ext>
            </a:extLst>
          </p:cNvPr>
          <p:cNvCxnSpPr>
            <a:cxnSpLocks/>
          </p:cNvCxnSpPr>
          <p:nvPr/>
        </p:nvCxnSpPr>
        <p:spPr>
          <a:xfrm>
            <a:off x="11061221" y="4803756"/>
            <a:ext cx="0" cy="333835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ector de Seta Reta 90">
            <a:extLst>
              <a:ext uri="{FF2B5EF4-FFF2-40B4-BE49-F238E27FC236}">
                <a16:creationId xmlns:a16="http://schemas.microsoft.com/office/drawing/2014/main" id="{BFB79716-CFA1-408A-AEFC-BB7193287DAF}"/>
              </a:ext>
            </a:extLst>
          </p:cNvPr>
          <p:cNvCxnSpPr>
            <a:cxnSpLocks/>
          </p:cNvCxnSpPr>
          <p:nvPr/>
        </p:nvCxnSpPr>
        <p:spPr>
          <a:xfrm>
            <a:off x="9856758" y="5697234"/>
            <a:ext cx="0" cy="333835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ector de Seta Reta 91">
            <a:extLst>
              <a:ext uri="{FF2B5EF4-FFF2-40B4-BE49-F238E27FC236}">
                <a16:creationId xmlns:a16="http://schemas.microsoft.com/office/drawing/2014/main" id="{7D7DB216-0BE9-419C-B7F2-34720E313A4E}"/>
              </a:ext>
            </a:extLst>
          </p:cNvPr>
          <p:cNvCxnSpPr>
            <a:cxnSpLocks/>
          </p:cNvCxnSpPr>
          <p:nvPr/>
        </p:nvCxnSpPr>
        <p:spPr>
          <a:xfrm>
            <a:off x="11554353" y="5697234"/>
            <a:ext cx="0" cy="333835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Retângulo 92">
            <a:extLst>
              <a:ext uri="{FF2B5EF4-FFF2-40B4-BE49-F238E27FC236}">
                <a16:creationId xmlns:a16="http://schemas.microsoft.com/office/drawing/2014/main" id="{A0DF9DBE-2EE0-4551-8376-DAC3B1D86E67}"/>
              </a:ext>
            </a:extLst>
          </p:cNvPr>
          <p:cNvSpPr/>
          <p:nvPr/>
        </p:nvSpPr>
        <p:spPr>
          <a:xfrm>
            <a:off x="9093526" y="5990844"/>
            <a:ext cx="1403764" cy="52607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Fotossíntese </a:t>
            </a:r>
            <a:r>
              <a:rPr lang="pt-BR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oxigênica</a:t>
            </a:r>
            <a:endParaRPr lang="pt-BR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4" name="Retângulo 93">
            <a:extLst>
              <a:ext uri="{FF2B5EF4-FFF2-40B4-BE49-F238E27FC236}">
                <a16:creationId xmlns:a16="http://schemas.microsoft.com/office/drawing/2014/main" id="{2DF8004E-54B7-4368-AB58-F7D9DA0AD86B}"/>
              </a:ext>
            </a:extLst>
          </p:cNvPr>
          <p:cNvSpPr/>
          <p:nvPr/>
        </p:nvSpPr>
        <p:spPr>
          <a:xfrm>
            <a:off x="10711312" y="5998710"/>
            <a:ext cx="1403764" cy="52607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Fotossíntese </a:t>
            </a:r>
            <a:r>
              <a:rPr lang="pt-BR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anoxigênica</a:t>
            </a:r>
            <a:endParaRPr lang="pt-BR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5" name="CaixaDeTexto 94">
            <a:extLst>
              <a:ext uri="{FF2B5EF4-FFF2-40B4-BE49-F238E27FC236}">
                <a16:creationId xmlns:a16="http://schemas.microsoft.com/office/drawing/2014/main" id="{A77A6673-551B-4DF7-BC43-8CC00E261DFE}"/>
              </a:ext>
            </a:extLst>
          </p:cNvPr>
          <p:cNvSpPr txBox="1"/>
          <p:nvPr/>
        </p:nvSpPr>
        <p:spPr>
          <a:xfrm>
            <a:off x="9321729" y="5632164"/>
            <a:ext cx="605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</a:t>
            </a:r>
          </a:p>
        </p:txBody>
      </p:sp>
      <p:sp>
        <p:nvSpPr>
          <p:cNvPr id="96" name="CaixaDeTexto 95">
            <a:extLst>
              <a:ext uri="{FF2B5EF4-FFF2-40B4-BE49-F238E27FC236}">
                <a16:creationId xmlns:a16="http://schemas.microsoft.com/office/drawing/2014/main" id="{226E2D64-2213-45ED-A49E-4D392C417BCB}"/>
              </a:ext>
            </a:extLst>
          </p:cNvPr>
          <p:cNvSpPr txBox="1"/>
          <p:nvPr/>
        </p:nvSpPr>
        <p:spPr>
          <a:xfrm>
            <a:off x="10913346" y="5649758"/>
            <a:ext cx="605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Não</a:t>
            </a:r>
          </a:p>
        </p:txBody>
      </p:sp>
      <p:pic>
        <p:nvPicPr>
          <p:cNvPr id="64" name="Picture 4" descr="Resultado de imagem para ifrn">
            <a:extLst>
              <a:ext uri="{FF2B5EF4-FFF2-40B4-BE49-F238E27FC236}">
                <a16:creationId xmlns:a16="http://schemas.microsoft.com/office/drawing/2014/main" id="{F1C7E997-907F-468A-BC9A-2D69F9DE21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3346" y="190202"/>
            <a:ext cx="1327489" cy="1289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1618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9B0D99FE-FF43-4338-A88F-94C4C39A2FBC}"/>
              </a:ext>
            </a:extLst>
          </p:cNvPr>
          <p:cNvSpPr/>
          <p:nvPr/>
        </p:nvSpPr>
        <p:spPr>
          <a:xfrm>
            <a:off x="0" y="0"/>
            <a:ext cx="12192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5" name="CaixaDeTexto 6">
            <a:extLst>
              <a:ext uri="{FF2B5EF4-FFF2-40B4-BE49-F238E27FC236}">
                <a16:creationId xmlns:a16="http://schemas.microsoft.com/office/drawing/2014/main" id="{7BA8B0E0-17F1-4A04-8F47-54A9CABB66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731" y="0"/>
            <a:ext cx="1114424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Fatores necessários para o crescimento microbiano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B79EB215-3F9C-4188-9A7F-718E91CA91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712" y="1454902"/>
            <a:ext cx="5149424" cy="240075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A5E4DEC6-595C-4139-8D9C-C33B3D9293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50" y="4188660"/>
            <a:ext cx="5353050" cy="2428875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1E02C999-7BBE-4B3D-826F-40630D4801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1051" y="1454902"/>
            <a:ext cx="4813929" cy="2982717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DE2518A9-0678-4402-8038-09EAE82360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1051" y="2192574"/>
            <a:ext cx="5149424" cy="4194007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2C1ADA65-4226-4BBC-B8CC-E17D321B16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72300" y="2777330"/>
            <a:ext cx="4476750" cy="2924175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53424484-D0E0-4208-B444-F234F0CD39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1" y="3937069"/>
            <a:ext cx="5914894" cy="2449512"/>
          </a:xfrm>
          <a:prstGeom prst="rect">
            <a:avLst/>
          </a:prstGeom>
        </p:spPr>
      </p:pic>
      <p:pic>
        <p:nvPicPr>
          <p:cNvPr id="12" name="Picture 4" descr="Resultado de imagem para ifrn">
            <a:extLst>
              <a:ext uri="{FF2B5EF4-FFF2-40B4-BE49-F238E27FC236}">
                <a16:creationId xmlns:a16="http://schemas.microsoft.com/office/drawing/2014/main" id="{600FC452-2B90-4AF2-B6C2-1CDA96B94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76240"/>
            <a:ext cx="1327489" cy="1289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341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196AF1B-FAA5-41C3-85FD-0429E17493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Bacilos</a:t>
            </a:r>
          </a:p>
          <a:p>
            <a:r>
              <a:rPr lang="pt-BR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Cocos</a:t>
            </a:r>
          </a:p>
          <a:p>
            <a:r>
              <a:rPr lang="pt-BR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Vibrião 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1EA8EAA0-4060-456E-A1B7-C6D5F6D574E3}"/>
              </a:ext>
            </a:extLst>
          </p:cNvPr>
          <p:cNvSpPr/>
          <p:nvPr/>
        </p:nvSpPr>
        <p:spPr>
          <a:xfrm>
            <a:off x="0" y="0"/>
            <a:ext cx="12192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5" name="CaixaDeTexto 6">
            <a:extLst>
              <a:ext uri="{FF2B5EF4-FFF2-40B4-BE49-F238E27FC236}">
                <a16:creationId xmlns:a16="http://schemas.microsoft.com/office/drawing/2014/main" id="{CA28BFE7-8CE7-467C-877F-E171628AA4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731" y="0"/>
            <a:ext cx="11144249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FORMAS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1B4EE22B-0FB8-419F-9182-004E7BB47F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4297" y="1016000"/>
            <a:ext cx="7789503" cy="4328771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805039BE-3473-407D-B716-C3E4A7B5CB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4296" y="1103312"/>
            <a:ext cx="7789503" cy="443633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25D2F5BB-612B-4587-B9C3-49928813FA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6455" y="1016000"/>
            <a:ext cx="3971925" cy="5238750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30950C65-340C-4249-B491-FFF1CE8539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5126" y="1513229"/>
            <a:ext cx="4000500" cy="4436330"/>
          </a:xfrm>
          <a:prstGeom prst="rect">
            <a:avLst/>
          </a:prstGeom>
        </p:spPr>
      </p:pic>
      <p:pic>
        <p:nvPicPr>
          <p:cNvPr id="12" name="Picture 4" descr="Resultado de imagem para ifrn">
            <a:extLst>
              <a:ext uri="{FF2B5EF4-FFF2-40B4-BE49-F238E27FC236}">
                <a16:creationId xmlns:a16="http://schemas.microsoft.com/office/drawing/2014/main" id="{42F4681A-54CE-4BCF-A2D5-8522B580B7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76240"/>
            <a:ext cx="1327489" cy="1289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086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8A713C4-818D-4C3E-B0D7-900749920F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731" y="1253330"/>
            <a:ext cx="10953069" cy="5161537"/>
          </a:xfrm>
        </p:spPr>
        <p:txBody>
          <a:bodyPr/>
          <a:lstStyle/>
          <a:p>
            <a:pPr algn="just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bactérias Gram-positivas retém o cristal violeta devido à presença de uma espessa camada de </a:t>
            </a:r>
            <a:r>
              <a:rPr lang="pt-B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peptidoglicano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(polímero constituído por açúcares e aminoácidos que originam uma espécie de malha na região exterior à membrana celular das bactérias) em suas paredes celulares, apresentando-se na cor roxa.</a:t>
            </a:r>
          </a:p>
          <a:p>
            <a:pPr marL="0" indent="0" algn="just">
              <a:buNone/>
            </a:pP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bactérias Gram-negativas possuem uma parede de </a:t>
            </a:r>
            <a:r>
              <a:rPr lang="pt-B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peptidoglicano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mais fina  que não retém o cristal violeta durante o processo de descoloração e recebem a cor vermelha no processo de coloração final.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BD9EFCEF-232C-49D1-B178-94A8E0141496}"/>
              </a:ext>
            </a:extLst>
          </p:cNvPr>
          <p:cNvSpPr/>
          <p:nvPr/>
        </p:nvSpPr>
        <p:spPr>
          <a:xfrm>
            <a:off x="0" y="0"/>
            <a:ext cx="12192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5" name="CaixaDeTexto 6">
            <a:extLst>
              <a:ext uri="{FF2B5EF4-FFF2-40B4-BE49-F238E27FC236}">
                <a16:creationId xmlns:a16="http://schemas.microsoft.com/office/drawing/2014/main" id="{E28AB653-EE80-4DC7-A10B-19D6FBF8DE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731" y="0"/>
            <a:ext cx="11144249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Coloração de Gram</a:t>
            </a:r>
          </a:p>
        </p:txBody>
      </p:sp>
      <p:pic>
        <p:nvPicPr>
          <p:cNvPr id="5124" name="Picture 4" descr="https://vignette.wikia.nocookie.net/aia1317/images/c/cf/Parede_-_Gram_positivas.png/revision/latest?cb=20130417140554&amp;path-prefix=pt-br">
            <a:extLst>
              <a:ext uri="{FF2B5EF4-FFF2-40B4-BE49-F238E27FC236}">
                <a16:creationId xmlns:a16="http://schemas.microsoft.com/office/drawing/2014/main" id="{B90C7E43-3F64-41A5-865A-3BAC87ED53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928688"/>
            <a:ext cx="6400800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3BA9D56C-19ED-4389-B6EE-9718E78023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1495426"/>
            <a:ext cx="9372600" cy="4343400"/>
          </a:xfrm>
          <a:prstGeom prst="rect">
            <a:avLst/>
          </a:prstGeom>
        </p:spPr>
      </p:pic>
      <p:pic>
        <p:nvPicPr>
          <p:cNvPr id="7" name="Picture 4" descr="Resultado de imagem para ifrn">
            <a:extLst>
              <a:ext uri="{FF2B5EF4-FFF2-40B4-BE49-F238E27FC236}">
                <a16:creationId xmlns:a16="http://schemas.microsoft.com/office/drawing/2014/main" id="{C4475548-2DD6-4E0A-96F2-A6330D5FD9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76240"/>
            <a:ext cx="1327489" cy="1289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057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8A713C4-818D-4C3E-B0D7-900749920F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732" y="1253331"/>
            <a:ext cx="4199404" cy="2291728"/>
          </a:xfrm>
        </p:spPr>
        <p:txBody>
          <a:bodyPr/>
          <a:lstStyle/>
          <a:p>
            <a:pPr algn="just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Fissão binária</a:t>
            </a:r>
          </a:p>
          <a:p>
            <a:pPr algn="just"/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Recombinação genética</a:t>
            </a:r>
          </a:p>
          <a:p>
            <a:pPr algn="just"/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BD9EFCEF-232C-49D1-B178-94A8E0141496}"/>
              </a:ext>
            </a:extLst>
          </p:cNvPr>
          <p:cNvSpPr/>
          <p:nvPr/>
        </p:nvSpPr>
        <p:spPr>
          <a:xfrm>
            <a:off x="0" y="0"/>
            <a:ext cx="12192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5" name="CaixaDeTexto 6">
            <a:extLst>
              <a:ext uri="{FF2B5EF4-FFF2-40B4-BE49-F238E27FC236}">
                <a16:creationId xmlns:a16="http://schemas.microsoft.com/office/drawing/2014/main" id="{E28AB653-EE80-4DC7-A10B-19D6FBF8DE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731" y="0"/>
            <a:ext cx="11144249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Reprodução</a:t>
            </a:r>
          </a:p>
        </p:txBody>
      </p:sp>
      <p:pic>
        <p:nvPicPr>
          <p:cNvPr id="7" name="Picture 4" descr="Resultado de imagem para ifrn">
            <a:extLst>
              <a:ext uri="{FF2B5EF4-FFF2-40B4-BE49-F238E27FC236}">
                <a16:creationId xmlns:a16="http://schemas.microsoft.com/office/drawing/2014/main" id="{C4475548-2DD6-4E0A-96F2-A6330D5FD9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76240"/>
            <a:ext cx="1327489" cy="1289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id="{D49276FB-A4C4-4A76-AF20-8B78244190C8}"/>
              </a:ext>
            </a:extLst>
          </p:cNvPr>
          <p:cNvSpPr txBox="1">
            <a:spLocks/>
          </p:cNvSpPr>
          <p:nvPr/>
        </p:nvSpPr>
        <p:spPr>
          <a:xfrm>
            <a:off x="4972732" y="2100255"/>
            <a:ext cx="4199404" cy="38503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Transdução</a:t>
            </a:r>
          </a:p>
          <a:p>
            <a:pPr algn="just"/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Transformação</a:t>
            </a:r>
          </a:p>
          <a:p>
            <a:pPr algn="just"/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Conjugação</a:t>
            </a:r>
          </a:p>
        </p:txBody>
      </p:sp>
      <p:cxnSp>
        <p:nvCxnSpPr>
          <p:cNvPr id="9" name="Conector de Seta Reta 8">
            <a:extLst>
              <a:ext uri="{FF2B5EF4-FFF2-40B4-BE49-F238E27FC236}">
                <a16:creationId xmlns:a16="http://schemas.microsoft.com/office/drawing/2014/main" id="{501A8FEB-77B8-49F2-B950-E04BF3D8F386}"/>
              </a:ext>
            </a:extLst>
          </p:cNvPr>
          <p:cNvCxnSpPr>
            <a:cxnSpLocks/>
          </p:cNvCxnSpPr>
          <p:nvPr/>
        </p:nvCxnSpPr>
        <p:spPr>
          <a:xfrm>
            <a:off x="4600136" y="2300721"/>
            <a:ext cx="37259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Conector de Seta Reta 10">
            <a:extLst>
              <a:ext uri="{FF2B5EF4-FFF2-40B4-BE49-F238E27FC236}">
                <a16:creationId xmlns:a16="http://schemas.microsoft.com/office/drawing/2014/main" id="{06B05A6A-4CB7-4C2A-A496-2490088FF52F}"/>
              </a:ext>
            </a:extLst>
          </p:cNvPr>
          <p:cNvCxnSpPr>
            <a:cxnSpLocks/>
          </p:cNvCxnSpPr>
          <p:nvPr/>
        </p:nvCxnSpPr>
        <p:spPr>
          <a:xfrm>
            <a:off x="4600136" y="3848168"/>
            <a:ext cx="37259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47E20919-5242-4960-A4AE-5A473B9B8CC5}"/>
              </a:ext>
            </a:extLst>
          </p:cNvPr>
          <p:cNvCxnSpPr>
            <a:cxnSpLocks/>
          </p:cNvCxnSpPr>
          <p:nvPr/>
        </p:nvCxnSpPr>
        <p:spPr>
          <a:xfrm>
            <a:off x="4600136" y="2300721"/>
            <a:ext cx="0" cy="312693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B011E4EF-ADC2-4952-B530-7F16AB38CC6E}"/>
              </a:ext>
            </a:extLst>
          </p:cNvPr>
          <p:cNvCxnSpPr/>
          <p:nvPr/>
        </p:nvCxnSpPr>
        <p:spPr>
          <a:xfrm>
            <a:off x="4332849" y="3074444"/>
            <a:ext cx="267287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Conector de Seta Reta 20">
            <a:extLst>
              <a:ext uri="{FF2B5EF4-FFF2-40B4-BE49-F238E27FC236}">
                <a16:creationId xmlns:a16="http://schemas.microsoft.com/office/drawing/2014/main" id="{363F699B-ADCB-4A0E-B92E-D6CB68F4270C}"/>
              </a:ext>
            </a:extLst>
          </p:cNvPr>
          <p:cNvCxnSpPr>
            <a:cxnSpLocks/>
          </p:cNvCxnSpPr>
          <p:nvPr/>
        </p:nvCxnSpPr>
        <p:spPr>
          <a:xfrm>
            <a:off x="4600136" y="5427657"/>
            <a:ext cx="37259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85528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8E5DD9F-51F5-4671-91FB-03BF719E2C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731" y="1253331"/>
            <a:ext cx="10515600" cy="3332737"/>
          </a:xfrm>
        </p:spPr>
        <p:txBody>
          <a:bodyPr/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TÉTANO</a:t>
            </a:r>
          </a:p>
          <a:p>
            <a:pPr marL="868680" lvl="1" indent="-283464">
              <a:buFont typeface="Wingdings 2"/>
              <a:buChar char=""/>
              <a:defRPr/>
            </a:pPr>
            <a:r>
              <a:rPr lang="pt-BR" sz="2600" dirty="0"/>
              <a:t>Sintomas: </a:t>
            </a:r>
            <a:r>
              <a:rPr lang="pt-BR" sz="2800" dirty="0"/>
              <a:t>provoca espasmos nos músculos voluntários, principalmente os do pescoço, sendo que os músculos respiratórios podem ser atingidos, causando a morte por asfixia</a:t>
            </a:r>
            <a:endParaRPr lang="pt-BR" sz="2600" dirty="0"/>
          </a:p>
          <a:p>
            <a:pPr marL="868680" lvl="1" indent="-283464">
              <a:buFont typeface="Wingdings 2"/>
              <a:buChar char=""/>
              <a:defRPr/>
            </a:pPr>
            <a:r>
              <a:rPr lang="pt-BR" sz="2600" dirty="0"/>
              <a:t>Transmissão: Cortes com materiais infectados com a bactéria </a:t>
            </a:r>
          </a:p>
          <a:p>
            <a:pPr marL="868680" lvl="1" indent="-283464">
              <a:buFont typeface="Wingdings 2"/>
              <a:buChar char=""/>
              <a:defRPr/>
            </a:pPr>
            <a:r>
              <a:rPr lang="pt-BR" sz="2600" dirty="0"/>
              <a:t>Prevenção: Vacina </a:t>
            </a:r>
            <a:r>
              <a:rPr lang="pt-BR" sz="2600" dirty="0" err="1"/>
              <a:t>anti-tetânica</a:t>
            </a:r>
            <a:endParaRPr lang="pt-BR" sz="2600" dirty="0"/>
          </a:p>
          <a:p>
            <a:pPr marL="868680" lvl="1" indent="-283464">
              <a:buFont typeface="Wingdings 2"/>
              <a:buChar char=""/>
              <a:defRPr/>
            </a:pPr>
            <a:r>
              <a:rPr lang="pt-BR" sz="2600" dirty="0"/>
              <a:t>Tratamento: Uso de soro </a:t>
            </a:r>
            <a:r>
              <a:rPr lang="pt-BR" sz="2600" dirty="0" err="1"/>
              <a:t>anti-tetânico</a:t>
            </a:r>
            <a:r>
              <a:rPr lang="pt-BR" sz="2600" dirty="0"/>
              <a:t> e Antibióticos</a:t>
            </a:r>
            <a:br>
              <a:rPr lang="pt-BR" dirty="0"/>
            </a:br>
            <a:endParaRPr lang="pt-BR" dirty="0"/>
          </a:p>
          <a:p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C80EB10E-0033-45B3-9F5B-04509CB78A97}"/>
              </a:ext>
            </a:extLst>
          </p:cNvPr>
          <p:cNvSpPr/>
          <p:nvPr/>
        </p:nvSpPr>
        <p:spPr>
          <a:xfrm>
            <a:off x="0" y="0"/>
            <a:ext cx="12192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5" name="CaixaDeTexto 6">
            <a:extLst>
              <a:ext uri="{FF2B5EF4-FFF2-40B4-BE49-F238E27FC236}">
                <a16:creationId xmlns:a16="http://schemas.microsoft.com/office/drawing/2014/main" id="{300047D2-B45C-460D-99F6-32DA8B6367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731" y="0"/>
            <a:ext cx="11144249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Doenças bacterianas</a:t>
            </a:r>
          </a:p>
        </p:txBody>
      </p:sp>
      <p:pic>
        <p:nvPicPr>
          <p:cNvPr id="7170" name="Picture 2" descr="Resultado de imagem para tÃ©tano">
            <a:extLst>
              <a:ext uri="{FF2B5EF4-FFF2-40B4-BE49-F238E27FC236}">
                <a16:creationId xmlns:a16="http://schemas.microsoft.com/office/drawing/2014/main" id="{7E2938B8-0D02-46A7-89FD-B2AC257300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977" y="3525263"/>
            <a:ext cx="3714419" cy="333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Resultado de imagem para ifrn">
            <a:extLst>
              <a:ext uri="{FF2B5EF4-FFF2-40B4-BE49-F238E27FC236}">
                <a16:creationId xmlns:a16="http://schemas.microsoft.com/office/drawing/2014/main" id="{DD7861E5-6241-43A4-8AAB-43769F365C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76240"/>
            <a:ext cx="1327489" cy="1289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13668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D6A3BA3-D252-4D1E-ADC6-74282FBCDC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950" y="1016000"/>
            <a:ext cx="10515600" cy="5383212"/>
          </a:xfrm>
        </p:spPr>
        <p:txBody>
          <a:bodyPr>
            <a:normAutofit lnSpcReduction="10000"/>
          </a:bodyPr>
          <a:lstStyle/>
          <a:p>
            <a:pPr marL="594360" indent="-457200">
              <a:buClr>
                <a:schemeClr val="tx1">
                  <a:shade val="95000"/>
                </a:schemeClr>
              </a:buClr>
              <a:defRPr/>
            </a:pPr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Cólera</a:t>
            </a:r>
          </a:p>
          <a:p>
            <a:pPr marL="868680" lvl="1" indent="-283464">
              <a:buFont typeface="Wingdings 2"/>
              <a:buChar char=""/>
              <a:defRPr/>
            </a:pPr>
            <a:r>
              <a:rPr lang="pt-BR" sz="3200" dirty="0"/>
              <a:t>Sintomas: </a:t>
            </a:r>
            <a:r>
              <a:rPr lang="pt-BR" sz="3200" dirty="0" err="1"/>
              <a:t>diarréia</a:t>
            </a:r>
            <a:r>
              <a:rPr lang="pt-BR" sz="3200" dirty="0"/>
              <a:t> intensa, vômitos , em casos mais acentuados, câimbras, perda de peso intensa e olhos turvos, desidratação, diminuição da pressão sanguínea em curto espaço de tempo, com possibilidade de causar a morte. </a:t>
            </a:r>
          </a:p>
          <a:p>
            <a:pPr marL="868680" lvl="1" indent="-283464">
              <a:buFont typeface="Wingdings 2"/>
              <a:buChar char=""/>
              <a:defRPr/>
            </a:pPr>
            <a:r>
              <a:rPr lang="pt-BR" sz="3200" dirty="0"/>
              <a:t>Transmissão: Através de água ou comida contaminada pela pelas fezes de pessoas contaminadas</a:t>
            </a:r>
          </a:p>
          <a:p>
            <a:pPr marL="868680" lvl="1" indent="-283464">
              <a:buFont typeface="Wingdings 2"/>
              <a:buChar char=""/>
              <a:defRPr/>
            </a:pPr>
            <a:r>
              <a:rPr lang="pt-BR" sz="3200" dirty="0"/>
              <a:t>Prevenção: Saneamento básico, lavar bem os alimentos, beber água tratada e tratar da higiene</a:t>
            </a:r>
          </a:p>
          <a:p>
            <a:pPr marL="868680" lvl="1" indent="-283464">
              <a:buFont typeface="Wingdings 2"/>
              <a:buChar char=""/>
              <a:defRPr/>
            </a:pPr>
            <a:r>
              <a:rPr lang="pt-BR" sz="3200" dirty="0"/>
              <a:t>Tratamento: Uso de Antibióticos</a:t>
            </a:r>
            <a:br>
              <a:rPr lang="pt-BR" sz="3200" dirty="0"/>
            </a:br>
            <a:endParaRPr lang="pt-BR" sz="3200" dirty="0"/>
          </a:p>
          <a:p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68118A12-284C-4EAA-9953-DFDBC7684604}"/>
              </a:ext>
            </a:extLst>
          </p:cNvPr>
          <p:cNvSpPr/>
          <p:nvPr/>
        </p:nvSpPr>
        <p:spPr>
          <a:xfrm>
            <a:off x="0" y="0"/>
            <a:ext cx="12192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5" name="CaixaDeTexto 6">
            <a:extLst>
              <a:ext uri="{FF2B5EF4-FFF2-40B4-BE49-F238E27FC236}">
                <a16:creationId xmlns:a16="http://schemas.microsoft.com/office/drawing/2014/main" id="{60F94A8C-96ED-4DDB-B1DB-5E00AF6D03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731" y="0"/>
            <a:ext cx="11144249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Doenças bacterianas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25026B99-FB54-46C9-BBC2-F73FB9FF5C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4025" y="1103312"/>
            <a:ext cx="5915025" cy="5295900"/>
          </a:xfrm>
          <a:prstGeom prst="rect">
            <a:avLst/>
          </a:prstGeom>
        </p:spPr>
      </p:pic>
      <p:pic>
        <p:nvPicPr>
          <p:cNvPr id="8" name="Picture 4" descr="Resultado de imagem para ifrn">
            <a:extLst>
              <a:ext uri="{FF2B5EF4-FFF2-40B4-BE49-F238E27FC236}">
                <a16:creationId xmlns:a16="http://schemas.microsoft.com/office/drawing/2014/main" id="{A29B53DD-BA3B-4FD6-84E2-25564FDB7A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76240"/>
            <a:ext cx="1327489" cy="1289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2705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44483B1-7A91-4D87-B9C9-45FF8FBC90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222" y="1253331"/>
            <a:ext cx="10515600" cy="3248331"/>
          </a:xfrm>
        </p:spPr>
        <p:txBody>
          <a:bodyPr/>
          <a:lstStyle/>
          <a:p>
            <a:pPr marL="594360" indent="-457200">
              <a:buClr>
                <a:schemeClr val="tx1">
                  <a:shade val="95000"/>
                </a:schemeClr>
              </a:buClr>
              <a:defRPr/>
            </a:pPr>
            <a:r>
              <a:rPr lang="pt-BR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Hanseníase (Lepra)</a:t>
            </a:r>
          </a:p>
          <a:p>
            <a:pPr marL="868680" lvl="1" indent="-283464">
              <a:buFont typeface="Wingdings 2"/>
              <a:buChar char=""/>
              <a:defRPr/>
            </a:pPr>
            <a:r>
              <a:rPr lang="pt-BR" sz="2600" dirty="0"/>
              <a:t>Sintomas: </a:t>
            </a:r>
            <a:r>
              <a:rPr lang="pt-BR" sz="2800" dirty="0"/>
              <a:t>manchas dormentes, de cor avermelhada ou esbranquiçada feridas na pele e nervos periféricos, mas pode afetar outros órgãos como o fígado, os testículos e os olhos</a:t>
            </a:r>
            <a:endParaRPr lang="pt-BR" sz="2600" dirty="0"/>
          </a:p>
          <a:p>
            <a:pPr marL="868680" lvl="1" indent="-283464">
              <a:buFont typeface="Wingdings 2"/>
              <a:buChar char=""/>
              <a:defRPr/>
            </a:pPr>
            <a:r>
              <a:rPr lang="pt-BR" sz="2600" dirty="0"/>
              <a:t>Transmissão: Via Respiratória</a:t>
            </a:r>
          </a:p>
          <a:p>
            <a:pPr marL="868680" lvl="1" indent="-283464">
              <a:buFont typeface="Wingdings 2"/>
              <a:buChar char=""/>
              <a:defRPr/>
            </a:pPr>
            <a:r>
              <a:rPr lang="pt-BR" sz="2600" dirty="0"/>
              <a:t>Prevenção: Evitar o contato com pessoas contaminadas</a:t>
            </a:r>
          </a:p>
          <a:p>
            <a:pPr marL="868680" lvl="1" indent="-283464">
              <a:buFont typeface="Wingdings 2"/>
              <a:buChar char=""/>
              <a:defRPr/>
            </a:pPr>
            <a:r>
              <a:rPr lang="pt-BR" sz="2600" dirty="0"/>
              <a:t>Tratamento: Uso de Antibióticos e remédios específicos</a:t>
            </a:r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86AB41B5-E4A6-48E0-BF67-65ED66D3636D}"/>
              </a:ext>
            </a:extLst>
          </p:cNvPr>
          <p:cNvSpPr/>
          <p:nvPr/>
        </p:nvSpPr>
        <p:spPr>
          <a:xfrm>
            <a:off x="0" y="0"/>
            <a:ext cx="12192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5" name="CaixaDeTexto 6">
            <a:extLst>
              <a:ext uri="{FF2B5EF4-FFF2-40B4-BE49-F238E27FC236}">
                <a16:creationId xmlns:a16="http://schemas.microsoft.com/office/drawing/2014/main" id="{70465FFA-0827-4587-8384-9DC8012FA2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731" y="0"/>
            <a:ext cx="11144249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Doenças bacterianas</a:t>
            </a:r>
          </a:p>
        </p:txBody>
      </p:sp>
      <p:pic>
        <p:nvPicPr>
          <p:cNvPr id="2050" name="Picture 2" descr="Resultado de imagem para lepra">
            <a:extLst>
              <a:ext uri="{FF2B5EF4-FFF2-40B4-BE49-F238E27FC236}">
                <a16:creationId xmlns:a16="http://schemas.microsoft.com/office/drawing/2014/main" id="{5C2EB075-2DD1-4FA4-A897-4DAD79E29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3168" y="4108760"/>
            <a:ext cx="4191318" cy="274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m para lepra">
            <a:extLst>
              <a:ext uri="{FF2B5EF4-FFF2-40B4-BE49-F238E27FC236}">
                <a16:creationId xmlns:a16="http://schemas.microsoft.com/office/drawing/2014/main" id="{A2B4A929-5649-4C56-B653-6887FA5C8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4558" y="4147093"/>
            <a:ext cx="3614543" cy="2710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Resultado de imagem para ifrn">
            <a:extLst>
              <a:ext uri="{FF2B5EF4-FFF2-40B4-BE49-F238E27FC236}">
                <a16:creationId xmlns:a16="http://schemas.microsoft.com/office/drawing/2014/main" id="{2DEF5F7F-19FF-4AF0-96E5-14FF367F9A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76240"/>
            <a:ext cx="1327489" cy="1289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91146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8C258C3-44F8-4859-8FF3-B7275CC3EA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731" y="1192579"/>
            <a:ext cx="10515600" cy="4842461"/>
          </a:xfrm>
        </p:spPr>
        <p:txBody>
          <a:bodyPr>
            <a:normAutofit fontScale="92500" lnSpcReduction="10000"/>
          </a:bodyPr>
          <a:lstStyle/>
          <a:p>
            <a:r>
              <a:rPr lang="pt-BR" altLang="pt-BR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Leptospirose</a:t>
            </a:r>
          </a:p>
          <a:p>
            <a:pPr lvl="1"/>
            <a:r>
              <a:rPr lang="pt-BR" altLang="pt-BR" sz="3300" dirty="0"/>
              <a:t>Sintomas: febre alta, dor de cabeça forte, calafrio, dor muscular e vômito, olhos e pele amarelada, olhos vermelhos, dor abdominal, diarreia, insuficiência renal, hemorragias e erupções na pele.</a:t>
            </a:r>
          </a:p>
          <a:p>
            <a:pPr lvl="1"/>
            <a:r>
              <a:rPr lang="pt-BR" altLang="pt-BR" sz="3300" dirty="0"/>
              <a:t>Transmissão: contato com água, alimentos ou solo contendo urina de animais com leptospirose</a:t>
            </a:r>
          </a:p>
          <a:p>
            <a:pPr lvl="1"/>
            <a:r>
              <a:rPr lang="pt-BR" altLang="pt-BR" sz="3300" dirty="0"/>
              <a:t>Prevenção: Evitar andar descalço, beber e comer alimentos descontaminados.</a:t>
            </a:r>
          </a:p>
          <a:p>
            <a:pPr lvl="1"/>
            <a:r>
              <a:rPr lang="pt-BR" altLang="pt-BR" sz="3300" dirty="0"/>
              <a:t>Tratamento: Uso de Antibióticos e remédios específicos</a:t>
            </a:r>
            <a:br>
              <a:rPr lang="pt-BR" altLang="pt-BR" sz="3300" dirty="0"/>
            </a:br>
            <a:endParaRPr lang="pt-BR" altLang="pt-BR" sz="3300" dirty="0"/>
          </a:p>
          <a:p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C27DCC1D-A82B-4D61-B2D0-DE530883738E}"/>
              </a:ext>
            </a:extLst>
          </p:cNvPr>
          <p:cNvSpPr/>
          <p:nvPr/>
        </p:nvSpPr>
        <p:spPr>
          <a:xfrm>
            <a:off x="0" y="0"/>
            <a:ext cx="12192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5" name="CaixaDeTexto 6">
            <a:extLst>
              <a:ext uri="{FF2B5EF4-FFF2-40B4-BE49-F238E27FC236}">
                <a16:creationId xmlns:a16="http://schemas.microsoft.com/office/drawing/2014/main" id="{A9292805-0169-4662-B198-8BDFBD584C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731" y="0"/>
            <a:ext cx="11144249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Doenças bacterianas</a:t>
            </a:r>
          </a:p>
        </p:txBody>
      </p:sp>
      <p:pic>
        <p:nvPicPr>
          <p:cNvPr id="6" name="Picture 4" descr="Resultado de imagem para ifrn">
            <a:extLst>
              <a:ext uri="{FF2B5EF4-FFF2-40B4-BE49-F238E27FC236}">
                <a16:creationId xmlns:a16="http://schemas.microsoft.com/office/drawing/2014/main" id="{0739D6B2-5614-4AB8-9D47-6C7590468D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76240"/>
            <a:ext cx="1327489" cy="1289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1549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DFA23D39-235D-4F65-8814-0B1BD9414A47}"/>
              </a:ext>
            </a:extLst>
          </p:cNvPr>
          <p:cNvSpPr/>
          <p:nvPr/>
        </p:nvSpPr>
        <p:spPr>
          <a:xfrm>
            <a:off x="0" y="0"/>
            <a:ext cx="12192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5" name="CaixaDeTexto 6">
            <a:extLst>
              <a:ext uri="{FF2B5EF4-FFF2-40B4-BE49-F238E27FC236}">
                <a16:creationId xmlns:a16="http://schemas.microsoft.com/office/drawing/2014/main" id="{3CFC5FEC-6D3D-4DB4-B413-6ECFE36193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731" y="0"/>
            <a:ext cx="11144249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Domínios</a:t>
            </a:r>
          </a:p>
        </p:txBody>
      </p:sp>
      <p:pic>
        <p:nvPicPr>
          <p:cNvPr id="4098" name="Picture 2" descr="Resultado de imagem para biologia dominio">
            <a:extLst>
              <a:ext uri="{FF2B5EF4-FFF2-40B4-BE49-F238E27FC236}">
                <a16:creationId xmlns:a16="http://schemas.microsoft.com/office/drawing/2014/main" id="{6BB9D3C8-F402-44B7-9BD8-9339332E9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618" y="1016000"/>
            <a:ext cx="10494499" cy="5485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Resultado de imagem para ifrn">
            <a:extLst>
              <a:ext uri="{FF2B5EF4-FFF2-40B4-BE49-F238E27FC236}">
                <a16:creationId xmlns:a16="http://schemas.microsoft.com/office/drawing/2014/main" id="{D1988535-01DD-4FA7-90DD-FE9465C0C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76240"/>
            <a:ext cx="1327489" cy="1289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6340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4B777BE-E70E-4510-BE5E-D7137E91B9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Unicelulares</a:t>
            </a:r>
          </a:p>
          <a:p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Procariontes</a:t>
            </a:r>
          </a:p>
          <a:p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Possui seres </a:t>
            </a:r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Anaeróbios </a:t>
            </a:r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</a:t>
            </a:r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Aeróbios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4625" indent="-174625">
              <a:buClr>
                <a:schemeClr val="tx1">
                  <a:shade val="95000"/>
                </a:schemeClr>
              </a:buClr>
              <a:defRPr/>
            </a:pPr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Possui seres </a:t>
            </a:r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Heterótrofos</a:t>
            </a:r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Autótrofos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chemeClr val="tx1">
                  <a:shade val="95000"/>
                </a:schemeClr>
              </a:buClr>
              <a:defRPr/>
            </a:pPr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Possuem Parede Celular composta por </a:t>
            </a:r>
            <a:r>
              <a:rPr lang="pt-BR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Peptídeoglicanos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chemeClr val="tx1">
                  <a:shade val="95000"/>
                </a:schemeClr>
              </a:buClr>
              <a:defRPr/>
            </a:pPr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DNA circular (plasmídeo) </a:t>
            </a:r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18006E54-80F7-42B9-8011-9E0B8320528B}"/>
              </a:ext>
            </a:extLst>
          </p:cNvPr>
          <p:cNvSpPr/>
          <p:nvPr/>
        </p:nvSpPr>
        <p:spPr>
          <a:xfrm>
            <a:off x="0" y="0"/>
            <a:ext cx="12192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5" name="CaixaDeTexto 6">
            <a:extLst>
              <a:ext uri="{FF2B5EF4-FFF2-40B4-BE49-F238E27FC236}">
                <a16:creationId xmlns:a16="http://schemas.microsoft.com/office/drawing/2014/main" id="{F16D09C9-E02C-4C4A-BAE9-19B623D0BC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0"/>
            <a:ext cx="11144249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CARACTERÍSTICAS</a:t>
            </a:r>
          </a:p>
        </p:txBody>
      </p:sp>
      <p:pic>
        <p:nvPicPr>
          <p:cNvPr id="6" name="Picture 4" descr="Resultado de imagem para ifrn">
            <a:extLst>
              <a:ext uri="{FF2B5EF4-FFF2-40B4-BE49-F238E27FC236}">
                <a16:creationId xmlns:a16="http://schemas.microsoft.com/office/drawing/2014/main" id="{1806AAA7-C6FC-4BEF-B68C-BEF0938641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76240"/>
            <a:ext cx="1327489" cy="1289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4635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A40BD1F6-2F4D-4F34-8827-397C777C9FE6}"/>
              </a:ext>
            </a:extLst>
          </p:cNvPr>
          <p:cNvSpPr/>
          <p:nvPr/>
        </p:nvSpPr>
        <p:spPr>
          <a:xfrm>
            <a:off x="0" y="0"/>
            <a:ext cx="12192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5" name="CaixaDeTexto 6">
            <a:extLst>
              <a:ext uri="{FF2B5EF4-FFF2-40B4-BE49-F238E27FC236}">
                <a16:creationId xmlns:a16="http://schemas.microsoft.com/office/drawing/2014/main" id="{9CF1CF82-09A2-479D-A46A-B5FEC0242A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0"/>
            <a:ext cx="11144249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ESTRUTURA MORFOLÓGICA</a:t>
            </a:r>
          </a:p>
        </p:txBody>
      </p:sp>
      <p:pic>
        <p:nvPicPr>
          <p:cNvPr id="6" name="Espaço Reservado para Conteúdo 3" descr="bact.jpg">
            <a:extLst>
              <a:ext uri="{FF2B5EF4-FFF2-40B4-BE49-F238E27FC236}">
                <a16:creationId xmlns:a16="http://schemas.microsoft.com/office/drawing/2014/main" id="{D5721D38-A304-4B86-AEC6-F91194E77F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05061" y="1432048"/>
            <a:ext cx="9339244" cy="5062537"/>
          </a:xfrm>
        </p:spPr>
      </p:pic>
      <p:pic>
        <p:nvPicPr>
          <p:cNvPr id="7" name="Picture 4" descr="Resultado de imagem para ifrn">
            <a:extLst>
              <a:ext uri="{FF2B5EF4-FFF2-40B4-BE49-F238E27FC236}">
                <a16:creationId xmlns:a16="http://schemas.microsoft.com/office/drawing/2014/main" id="{58460C37-8FD8-4B16-B01B-AFC95086D8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76240"/>
            <a:ext cx="1327489" cy="1289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1662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57EDE6A-67EA-42BF-BFA1-783401BD15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779" y="1291052"/>
            <a:ext cx="10515600" cy="3379421"/>
          </a:xfrm>
        </p:spPr>
        <p:txBody>
          <a:bodyPr>
            <a:normAutofit/>
          </a:bodyPr>
          <a:lstStyle/>
          <a:p>
            <a:r>
              <a:rPr lang="pt-BR" altLang="pt-B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Também podem ser conhecidos como Heterotróficos</a:t>
            </a:r>
          </a:p>
          <a:p>
            <a:r>
              <a:rPr lang="pt-BR" altLang="pt-B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São os seres que não são capazes de produzir seu próprio alimento</a:t>
            </a:r>
          </a:p>
          <a:p>
            <a:r>
              <a:rPr lang="pt-BR" altLang="pt-B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Alimentam-se de outros seres vivos</a:t>
            </a:r>
          </a:p>
          <a:p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AC89430E-DB66-4DB0-BADE-CC86A80993C7}"/>
              </a:ext>
            </a:extLst>
          </p:cNvPr>
          <p:cNvSpPr/>
          <p:nvPr/>
        </p:nvSpPr>
        <p:spPr>
          <a:xfrm>
            <a:off x="0" y="0"/>
            <a:ext cx="12192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5" name="CaixaDeTexto 6">
            <a:extLst>
              <a:ext uri="{FF2B5EF4-FFF2-40B4-BE49-F238E27FC236}">
                <a16:creationId xmlns:a16="http://schemas.microsoft.com/office/drawing/2014/main" id="{7478D9E3-9EFE-465D-A125-EC8CB15E18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0"/>
            <a:ext cx="11144249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Seres Heterótrofos </a:t>
            </a:r>
            <a:endParaRPr lang="pt-BR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6" name="Picture 4" descr="Resultado de imagem para ifrn">
            <a:extLst>
              <a:ext uri="{FF2B5EF4-FFF2-40B4-BE49-F238E27FC236}">
                <a16:creationId xmlns:a16="http://schemas.microsoft.com/office/drawing/2014/main" id="{78367BDF-1309-437D-BC2D-F6886A5E45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76240"/>
            <a:ext cx="1327489" cy="1289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6060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49A6526-0076-4773-AD23-CB3DB0229A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88" y="1329739"/>
            <a:ext cx="10515600" cy="2890569"/>
          </a:xfrm>
        </p:spPr>
        <p:txBody>
          <a:bodyPr>
            <a:normAutofit/>
          </a:bodyPr>
          <a:lstStyle/>
          <a:p>
            <a:pPr algn="just"/>
            <a:r>
              <a:rPr lang="pt-BR" altLang="pt-BR" sz="3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Também são chamados de Autotróficos</a:t>
            </a:r>
          </a:p>
          <a:p>
            <a:pPr algn="just"/>
            <a:r>
              <a:rPr lang="pt-BR" altLang="pt-BR" sz="3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São seres capazes de fabricar seu próprio alimento por meio da Fotossíntese ou Quimiossíntese</a:t>
            </a:r>
          </a:p>
          <a:p>
            <a:pPr algn="just"/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5187B249-6E1F-4C1D-97C7-4DDA84EAC01B}"/>
              </a:ext>
            </a:extLst>
          </p:cNvPr>
          <p:cNvSpPr/>
          <p:nvPr/>
        </p:nvSpPr>
        <p:spPr>
          <a:xfrm>
            <a:off x="0" y="0"/>
            <a:ext cx="12192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5" name="CaixaDeTexto 6">
            <a:extLst>
              <a:ext uri="{FF2B5EF4-FFF2-40B4-BE49-F238E27FC236}">
                <a16:creationId xmlns:a16="http://schemas.microsoft.com/office/drawing/2014/main" id="{C1B5A882-4F4D-4A40-B745-9799ADA601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0"/>
            <a:ext cx="11144249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Seres Autótrofos </a:t>
            </a:r>
            <a:endParaRPr lang="pt-BR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6" name="Picture 4" descr="Resultado de imagem para ifrn">
            <a:extLst>
              <a:ext uri="{FF2B5EF4-FFF2-40B4-BE49-F238E27FC236}">
                <a16:creationId xmlns:a16="http://schemas.microsoft.com/office/drawing/2014/main" id="{3E94E0E1-C99C-4277-9AD4-4981AF29FB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76240"/>
            <a:ext cx="1327489" cy="1289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2838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035A2D3-1515-401C-941F-B1E1923878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88" y="1651454"/>
            <a:ext cx="10515600" cy="3544660"/>
          </a:xfrm>
        </p:spPr>
        <p:txBody>
          <a:bodyPr/>
          <a:lstStyle/>
          <a:p>
            <a:pPr marL="363538" lvl="1" indent="-363538"/>
            <a:r>
              <a:rPr lang="pt-BR" alt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Fazem Fermentação</a:t>
            </a:r>
          </a:p>
          <a:p>
            <a:pPr marL="363538" lvl="1" indent="-363538"/>
            <a:r>
              <a:rPr lang="pt-BR" alt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Não utilizam O2 na sua “respiração”</a:t>
            </a:r>
          </a:p>
          <a:p>
            <a:pPr marL="363538" lvl="1" indent="-363538"/>
            <a:r>
              <a:rPr lang="pt-BR" alt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 um processo que resulta na produção de 2 ATP de energia</a:t>
            </a:r>
          </a:p>
          <a:p>
            <a:pPr marL="363538" lvl="1" indent="-363538"/>
            <a:r>
              <a:rPr lang="pt-BR" alt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 anaeróbios podem ser </a:t>
            </a:r>
            <a:r>
              <a:rPr lang="pt-BR" altLang="pt-B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facultativos</a:t>
            </a:r>
            <a:r>
              <a:rPr lang="pt-BR" alt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(vivem também na presença de O2) ou </a:t>
            </a:r>
            <a:r>
              <a:rPr lang="pt-BR" altLang="pt-B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obrigatórios</a:t>
            </a:r>
            <a:r>
              <a:rPr lang="pt-BR" alt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(na presença de O2 eles morrem).</a:t>
            </a:r>
          </a:p>
          <a:p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06411959-6A8A-4E91-AC8C-13629636C5EE}"/>
              </a:ext>
            </a:extLst>
          </p:cNvPr>
          <p:cNvSpPr/>
          <p:nvPr/>
        </p:nvSpPr>
        <p:spPr>
          <a:xfrm>
            <a:off x="0" y="0"/>
            <a:ext cx="12192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5" name="CaixaDeTexto 6">
            <a:extLst>
              <a:ext uri="{FF2B5EF4-FFF2-40B4-BE49-F238E27FC236}">
                <a16:creationId xmlns:a16="http://schemas.microsoft.com/office/drawing/2014/main" id="{9E1DB434-77C6-403E-971B-1D85F88850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0"/>
            <a:ext cx="11144249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RESPIRAÇÃO ANAERÓBICA</a:t>
            </a:r>
          </a:p>
        </p:txBody>
      </p:sp>
      <p:pic>
        <p:nvPicPr>
          <p:cNvPr id="6" name="Picture 4" descr="Resultado de imagem para ifrn">
            <a:extLst>
              <a:ext uri="{FF2B5EF4-FFF2-40B4-BE49-F238E27FC236}">
                <a16:creationId xmlns:a16="http://schemas.microsoft.com/office/drawing/2014/main" id="{732434B2-4D64-4E64-98AA-F86BE9971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76240"/>
            <a:ext cx="1327489" cy="1289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13703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432E188-C457-4EC7-87AC-8611DAA316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295015"/>
          </a:xfrm>
        </p:spPr>
        <p:txBody>
          <a:bodyPr>
            <a:normAutofit fontScale="40000" lnSpcReduction="20000"/>
          </a:bodyPr>
          <a:lstStyle/>
          <a:p>
            <a:pPr>
              <a:buClr>
                <a:schemeClr val="tx1">
                  <a:shade val="95000"/>
                </a:schemeClr>
              </a:buClr>
              <a:defRPr/>
            </a:pPr>
            <a:r>
              <a:rPr lang="pt-BR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Fazem Respiração</a:t>
            </a:r>
          </a:p>
          <a:p>
            <a:pPr>
              <a:buClr>
                <a:schemeClr val="tx1">
                  <a:shade val="95000"/>
                </a:schemeClr>
              </a:buClr>
              <a:defRPr/>
            </a:pPr>
            <a:r>
              <a:rPr lang="pt-BR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Utilizam O2 na sua respiração (É um processo que gera mais ATP de energia) – Fosforilação oxidativa.</a:t>
            </a:r>
          </a:p>
          <a:p>
            <a:endParaRPr lang="pt-BR" sz="8000" dirty="0"/>
          </a:p>
          <a:p>
            <a:endParaRPr lang="pt-BR" sz="8000" dirty="0"/>
          </a:p>
          <a:p>
            <a:r>
              <a:rPr lang="pt-BR" sz="8000" b="1" dirty="0"/>
              <a:t>A quantidade de ATP gerada na respiração anaeróbica varia de acordo com o microrganismo e a via. </a:t>
            </a:r>
            <a:endParaRPr lang="pt-BR" sz="8000" dirty="0"/>
          </a:p>
          <a:p>
            <a:pPr>
              <a:buClr>
                <a:schemeClr val="tx1">
                  <a:shade val="95000"/>
                </a:schemeClr>
              </a:buClr>
              <a:defRPr/>
            </a:pP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9AD73928-70B2-49D6-B4D4-36D58AED55AD}"/>
              </a:ext>
            </a:extLst>
          </p:cNvPr>
          <p:cNvSpPr/>
          <p:nvPr/>
        </p:nvSpPr>
        <p:spPr>
          <a:xfrm>
            <a:off x="0" y="0"/>
            <a:ext cx="12192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5" name="CaixaDeTexto 6">
            <a:extLst>
              <a:ext uri="{FF2B5EF4-FFF2-40B4-BE49-F238E27FC236}">
                <a16:creationId xmlns:a16="http://schemas.microsoft.com/office/drawing/2014/main" id="{38F31C46-37FB-424C-B32D-EEC530235B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731" y="0"/>
            <a:ext cx="11144249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RESPIRAÇÃO AERÓBICA</a:t>
            </a:r>
          </a:p>
        </p:txBody>
      </p:sp>
      <p:pic>
        <p:nvPicPr>
          <p:cNvPr id="6" name="Picture 4" descr="Resultado de imagem para ifrn">
            <a:extLst>
              <a:ext uri="{FF2B5EF4-FFF2-40B4-BE49-F238E27FC236}">
                <a16:creationId xmlns:a16="http://schemas.microsoft.com/office/drawing/2014/main" id="{C3216ED4-5EAD-4B20-8B15-53F3BFA9E4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76240"/>
            <a:ext cx="1327489" cy="1289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4079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5981D423-CECB-49B6-884E-B73F66FE5A9A}"/>
              </a:ext>
            </a:extLst>
          </p:cNvPr>
          <p:cNvSpPr/>
          <p:nvPr/>
        </p:nvSpPr>
        <p:spPr>
          <a:xfrm>
            <a:off x="0" y="0"/>
            <a:ext cx="12192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5" name="CaixaDeTexto 6">
            <a:extLst>
              <a:ext uri="{FF2B5EF4-FFF2-40B4-BE49-F238E27FC236}">
                <a16:creationId xmlns:a16="http://schemas.microsoft.com/office/drawing/2014/main" id="{40C13B17-6498-480C-936A-5EFC7192BB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730" y="230188"/>
            <a:ext cx="1114424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FONTE DE CARBONO E ENERGIA PARA O CRESCIMENTO BACTERIANO</a:t>
            </a: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59AA8305-ADA6-404C-905B-D1F1DCBF3D9F}"/>
              </a:ext>
            </a:extLst>
          </p:cNvPr>
          <p:cNvSpPr/>
          <p:nvPr/>
        </p:nvSpPr>
        <p:spPr>
          <a:xfrm>
            <a:off x="214879" y="1158876"/>
            <a:ext cx="11762241" cy="130628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Heterotróficos: microrganismos que utilizam composto orgânico como fonte de carbono. </a:t>
            </a:r>
            <a:r>
              <a:rPr lang="pt-BR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</a:t>
            </a:r>
            <a:r>
              <a:rPr lang="pt-BR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carboidratos</a:t>
            </a:r>
          </a:p>
          <a:p>
            <a:pPr algn="ctr"/>
            <a:endParaRPr lang="pt-BR" dirty="0"/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1FE8DE39-013A-4A04-A000-567964D85A75}"/>
              </a:ext>
            </a:extLst>
          </p:cNvPr>
          <p:cNvSpPr/>
          <p:nvPr/>
        </p:nvSpPr>
        <p:spPr>
          <a:xfrm>
            <a:off x="214878" y="2588989"/>
            <a:ext cx="11762241" cy="130628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Autotróficos – Microrganismos que utilizam composto inorgânico como fonte de carbono. </a:t>
            </a:r>
            <a:r>
              <a:rPr lang="pt-BR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</a:t>
            </a:r>
            <a:r>
              <a:rPr lang="pt-BR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CO2 </a:t>
            </a:r>
            <a:endParaRPr lang="pt-BR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E1BB9044-7802-4B04-A762-CCD1EEA7CF41}"/>
              </a:ext>
            </a:extLst>
          </p:cNvPr>
          <p:cNvSpPr/>
          <p:nvPr/>
        </p:nvSpPr>
        <p:spPr>
          <a:xfrm>
            <a:off x="214878" y="4085328"/>
            <a:ext cx="11762241" cy="130628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Quimiotróficos</a:t>
            </a:r>
            <a:r>
              <a:rPr lang="pt-BR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microrganismos que utilizam compostos químicos (orgânicos ou inorgânicos) como fonte de energia</a:t>
            </a:r>
            <a:endParaRPr lang="pt-BR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DB9C8975-6EB6-463F-995E-CB63347BF140}"/>
              </a:ext>
            </a:extLst>
          </p:cNvPr>
          <p:cNvSpPr/>
          <p:nvPr/>
        </p:nvSpPr>
        <p:spPr>
          <a:xfrm>
            <a:off x="214878" y="5555578"/>
            <a:ext cx="11762241" cy="130628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Fototróficos</a:t>
            </a:r>
            <a:r>
              <a:rPr lang="pt-BR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microrganismos que utilizam a luz como fonte de energia</a:t>
            </a:r>
            <a:endParaRPr lang="pt-BR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4" descr="Resultado de imagem para ifrn">
            <a:extLst>
              <a:ext uri="{FF2B5EF4-FFF2-40B4-BE49-F238E27FC236}">
                <a16:creationId xmlns:a16="http://schemas.microsoft.com/office/drawing/2014/main" id="{E7343F35-CD1A-49B7-8C05-F1B822327B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38471"/>
            <a:ext cx="1327489" cy="1289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578903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667</Words>
  <Application>Microsoft Office PowerPoint</Application>
  <PresentationFormat>Widescreen</PresentationFormat>
  <Paragraphs>106</Paragraphs>
  <Slides>18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Wingdings 2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Carlos Henrique Bezerra de Oliveira</dc:creator>
  <cp:lastModifiedBy>Carlos Henrique Bezerra de Oliveira</cp:lastModifiedBy>
  <cp:revision>24</cp:revision>
  <dcterms:created xsi:type="dcterms:W3CDTF">2019-08-19T13:44:52Z</dcterms:created>
  <dcterms:modified xsi:type="dcterms:W3CDTF">2020-05-21T14:25:43Z</dcterms:modified>
</cp:coreProperties>
</file>