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2" autoAdjust="0"/>
    <p:restoredTop sz="94660"/>
  </p:normalViewPr>
  <p:slideViewPr>
    <p:cSldViewPr snapToGrid="0">
      <p:cViewPr varScale="1">
        <p:scale>
          <a:sx n="68" d="100"/>
          <a:sy n="68" d="100"/>
        </p:scale>
        <p:origin x="6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464FC1-C3EA-4690-818E-3E3C790576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C12BC90-66D1-48CC-A46F-16869C6ADC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B062C0B-E2FB-4B7D-A682-3D1AE06A0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C6B4145-41E2-4133-851D-66B6F93BC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46825CA-E3EA-4362-B17F-CD674C298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6324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630E06-F8DC-4A1C-AE72-E065F0523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ED338F6-75D2-4CA6-9459-DBB737683D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58E219F-A800-4944-B47D-DBB1A25B3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21D4128-C9D6-4F5D-AA7B-5FD4ACF86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9E4C2F2-D72B-4F63-BCD1-D3A86374D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367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D75111-24DA-4891-9BC1-1595FE972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31CDE06-11DD-4014-B2E3-48960E189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D3F10C-7C32-4FD3-B32D-C845658D7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94B8DF4-A733-47C9-A2D1-43C0CCBE6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2132769-6C02-4A51-B1CA-09736BBD8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753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AA70FE-38E0-49D8-A2D8-7990D49B2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78C0B49-B795-412E-A2AF-989F1BEF69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A7CADAE-2D2A-461D-95D0-FF516FA7EA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257F7D6-BAC8-412F-9AD1-F10EF650E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5A0FCE9-DA12-4699-A809-E17428F90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C8CABC2-7F89-4554-A971-D2ECA0DC7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4839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DF9F0D-51F4-45ED-B339-A1672C868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5E8E8A2-A566-441E-9FA4-CCBF9B879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4A8021D-4B75-44B3-B765-197B9CFF0E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9BB4D8E-3202-4B25-A4A3-D516CED0A0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F7154D3-65DF-426A-B9C3-4D238B2D17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7B06938B-88A8-48DF-9C9F-002A42C73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76AA834B-E2CA-4DA9-8FC4-9DC5BD135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8A64DE8-DC17-4972-90AC-4917EE281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778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315DAC-D9B3-46C7-AB42-500EEC9F3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0BDEB32F-C190-4213-AE0C-965EB2A3B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55DDB96-CD74-437E-901D-9453DE0F8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CE63B2A-3DF7-4D9F-9CE0-1542C4993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2732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E120EBD8-3897-448F-94A6-3AA59BFC6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A6A7674-4F73-4301-BD0F-C52D1B15D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B84DBB1-AC7E-4625-8C84-4C3A9ECBA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9487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EAFA85-35AB-45C6-87A1-4A7765EEF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C65E907-B14B-4B18-BB5E-6B67A9CF1D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E7239A1-5526-48C4-9746-A57828D237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48CF6C2-A2FB-4DE4-BC1E-B1648A2AE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860E7DC-D026-445A-AEE1-8611EFA7C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F4768E9-2785-415D-B978-56DD137B3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4277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B1595F-92D1-4753-A9A9-8E408EF55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A84759BA-6031-49A1-8A93-1BAFA07501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58E4193-E7F2-4D58-8C30-4B5E436CA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93828DD-8BE1-45E3-AEC8-3BC71D728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F282D8D-8576-4C1B-9334-6ABDB060C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9F65369-2787-4218-A91C-3A224BB17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2316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A66B2E-B070-4C33-B2D1-788CE2215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132788B-72E2-421A-AAFD-F83A53FCE9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678E693-106D-4281-906B-EEDAEEF78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14764D5-A92F-4AAD-B404-38EA327DA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373AEE8-FBE8-41F5-8D05-DE692B05B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544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DBC2063-C169-4461-BE48-E725342408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FB61EA7-217D-49E6-A19A-BDD98C1D1B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7608DD4-D5DD-4FC3-B06F-322DD86EB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B481808-7B73-48C4-A2DF-5DC3735B2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A0DADCA-AA4A-4CB0-B2F9-2C4D2B5CD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489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4761F815-CFA4-4EB3-A365-7ED33BEC8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ADE67A8-0A11-4442-8ACB-46899ECEEC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25206B8-36CB-4A32-8D70-77EC3D954B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7113C-8469-4DD2-99F4-2096950C4C36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6768E16-C259-49DD-A5C1-1E6D4CE0DA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5859669-9FAC-4DF3-B3D1-51C75FC145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16920-3A7E-4C08-9F3B-B147A20C0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0023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8" name="Rectangle 70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onsumir frutas a vontade pode não ser bom para sua saúde; entenda | VEJA  SÃO PAULO">
            <a:extLst>
              <a:ext uri="{FF2B5EF4-FFF2-40B4-BE49-F238E27FC236}">
                <a16:creationId xmlns:a16="http://schemas.microsoft.com/office/drawing/2014/main" id="{4EE2379D-31ED-4F0F-A3C3-EB235648B3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000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9" name="Rectangle 72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C3553A7-B9E2-4F97-99BC-97841E1E73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pt-BR"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FRUTOS E PSEUDOFRUTOS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C6484B5-25E3-488F-B746-47AC6CDF6A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pt-BR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PROFESSOR CARLOS HENRIQUE</a:t>
            </a:r>
          </a:p>
        </p:txBody>
      </p:sp>
      <p:sp>
        <p:nvSpPr>
          <p:cNvPr id="1030" name="Rectangle 7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31" name="Rectangle 7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m 8" descr="Uma imagem contendo objeto, relógio, desenho&#10;&#10;Descrição gerada automaticamente">
            <a:extLst>
              <a:ext uri="{FF2B5EF4-FFF2-40B4-BE49-F238E27FC236}">
                <a16:creationId xmlns:a16="http://schemas.microsoft.com/office/drawing/2014/main" id="{9816B659-3662-42F7-AF6D-5E6398C7C9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367" y="5478154"/>
            <a:ext cx="1231589" cy="1196694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1BB3574-AE14-4C71-B6C7-B4C1B96CF6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58" y="5327538"/>
            <a:ext cx="1207352" cy="120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994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artes da flor - Significados">
            <a:extLst>
              <a:ext uri="{FF2B5EF4-FFF2-40B4-BE49-F238E27FC236}">
                <a16:creationId xmlns:a16="http://schemas.microsoft.com/office/drawing/2014/main" id="{574E92A0-0926-4E5F-ADCF-37FE6A421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449" y="172790"/>
            <a:ext cx="7814903" cy="651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5B16DE46-0F85-47EB-9E21-8CC79EDF598C}"/>
              </a:ext>
            </a:extLst>
          </p:cNvPr>
          <p:cNvSpPr/>
          <p:nvPr/>
        </p:nvSpPr>
        <p:spPr>
          <a:xfrm>
            <a:off x="0" y="0"/>
            <a:ext cx="12192000" cy="9286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1D712067-626B-417C-A887-714A03EA5F2B}"/>
              </a:ext>
            </a:extLst>
          </p:cNvPr>
          <p:cNvSpPr txBox="1"/>
          <p:nvPr/>
        </p:nvSpPr>
        <p:spPr>
          <a:xfrm>
            <a:off x="1689699" y="5358"/>
            <a:ext cx="8384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FLOR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Imagem 8" descr="Uma imagem contendo objeto, relógio, desenho&#10;&#10;Descrição gerada automaticamente">
            <a:extLst>
              <a:ext uri="{FF2B5EF4-FFF2-40B4-BE49-F238E27FC236}">
                <a16:creationId xmlns:a16="http://schemas.microsoft.com/office/drawing/2014/main" id="{723F5A2F-B098-45A9-BC73-CC6E58F65E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628" y="5295605"/>
            <a:ext cx="1369582" cy="13307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24AC3D7-6A94-4C04-9C91-35D8981790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75" y="5143796"/>
            <a:ext cx="1342629" cy="134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971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7422413-AC3F-4BC1-9BE9-E3644C850A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252" y="1253331"/>
            <a:ext cx="10515600" cy="2038509"/>
          </a:xfrm>
        </p:spPr>
        <p:txBody>
          <a:bodyPr/>
          <a:lstStyle/>
          <a:p>
            <a:r>
              <a:rPr lang="pt-BR" dirty="0"/>
              <a:t>Estrutura carnosa das angiospermas que se desenvolve após a fecundação.</a:t>
            </a:r>
          </a:p>
          <a:p>
            <a:r>
              <a:rPr lang="pt-BR" dirty="0"/>
              <a:t>Corresponde ao ovário desenvolvido da flor.</a:t>
            </a:r>
          </a:p>
          <a:p>
            <a:r>
              <a:rPr lang="pt-BR" dirty="0"/>
              <a:t>Funções </a:t>
            </a:r>
          </a:p>
          <a:p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9A2A164D-6C35-4860-B7A8-A1CAC8C153EC}"/>
              </a:ext>
            </a:extLst>
          </p:cNvPr>
          <p:cNvSpPr/>
          <p:nvPr/>
        </p:nvSpPr>
        <p:spPr>
          <a:xfrm>
            <a:off x="0" y="0"/>
            <a:ext cx="12192000" cy="9286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2269AA70-98B8-42AE-9554-07DC34DE8501}"/>
              </a:ext>
            </a:extLst>
          </p:cNvPr>
          <p:cNvSpPr txBox="1"/>
          <p:nvPr/>
        </p:nvSpPr>
        <p:spPr>
          <a:xfrm>
            <a:off x="2025748" y="36488"/>
            <a:ext cx="8384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FRUTO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Conector de Seta Reta 9">
            <a:extLst>
              <a:ext uri="{FF2B5EF4-FFF2-40B4-BE49-F238E27FC236}">
                <a16:creationId xmlns:a16="http://schemas.microsoft.com/office/drawing/2014/main" id="{3ECCE22B-B4E5-4F68-9212-6D725955AF39}"/>
              </a:ext>
            </a:extLst>
          </p:cNvPr>
          <p:cNvCxnSpPr/>
          <p:nvPr/>
        </p:nvCxnSpPr>
        <p:spPr>
          <a:xfrm>
            <a:off x="2349305" y="2912012"/>
            <a:ext cx="106914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Conector de Seta Reta 10">
            <a:extLst>
              <a:ext uri="{FF2B5EF4-FFF2-40B4-BE49-F238E27FC236}">
                <a16:creationId xmlns:a16="http://schemas.microsoft.com/office/drawing/2014/main" id="{58A5F6B2-59B0-4141-86F6-7EEFC391FA28}"/>
              </a:ext>
            </a:extLst>
          </p:cNvPr>
          <p:cNvCxnSpPr/>
          <p:nvPr/>
        </p:nvCxnSpPr>
        <p:spPr>
          <a:xfrm>
            <a:off x="2335237" y="3443068"/>
            <a:ext cx="106914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1C6E836F-FB51-4B24-85F8-16C0062CDCFB}"/>
              </a:ext>
            </a:extLst>
          </p:cNvPr>
          <p:cNvCxnSpPr/>
          <p:nvPr/>
        </p:nvCxnSpPr>
        <p:spPr>
          <a:xfrm>
            <a:off x="2335237" y="2885460"/>
            <a:ext cx="0" cy="584161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C86E3193-3355-4032-A788-AEE32E066105}"/>
              </a:ext>
            </a:extLst>
          </p:cNvPr>
          <p:cNvSpPr txBox="1"/>
          <p:nvPr/>
        </p:nvSpPr>
        <p:spPr>
          <a:xfrm>
            <a:off x="3511065" y="2697491"/>
            <a:ext cx="5675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Proteção da semente em desenvolvimento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5B5AA4B3-E00A-4D5B-A32E-47133174B329}"/>
              </a:ext>
            </a:extLst>
          </p:cNvPr>
          <p:cNvSpPr txBox="1"/>
          <p:nvPr/>
        </p:nvSpPr>
        <p:spPr>
          <a:xfrm>
            <a:off x="3511065" y="3221837"/>
            <a:ext cx="5675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Dispersão de sementes</a:t>
            </a:r>
          </a:p>
        </p:txBody>
      </p:sp>
      <p:pic>
        <p:nvPicPr>
          <p:cNvPr id="19" name="Imagem 18" descr="Rosto de uma maçã verde&#10;&#10;Descrição gerada automaticamente">
            <a:extLst>
              <a:ext uri="{FF2B5EF4-FFF2-40B4-BE49-F238E27FC236}">
                <a16:creationId xmlns:a16="http://schemas.microsoft.com/office/drawing/2014/main" id="{E0A89830-359C-406D-9362-872182594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97" y="3186295"/>
            <a:ext cx="3423163" cy="3635217"/>
          </a:xfrm>
          <a:prstGeom prst="rect">
            <a:avLst/>
          </a:prstGeom>
        </p:spPr>
      </p:pic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6A6B8E3B-6558-480E-A4DD-E57B49842D85}"/>
              </a:ext>
            </a:extLst>
          </p:cNvPr>
          <p:cNvCxnSpPr/>
          <p:nvPr/>
        </p:nvCxnSpPr>
        <p:spPr>
          <a:xfrm flipV="1">
            <a:off x="2232086" y="3981157"/>
            <a:ext cx="314168" cy="351692"/>
          </a:xfrm>
          <a:prstGeom prst="straightConnector1">
            <a:avLst/>
          </a:prstGeom>
          <a:ln w="95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Conector de Seta Reta 23">
            <a:extLst>
              <a:ext uri="{FF2B5EF4-FFF2-40B4-BE49-F238E27FC236}">
                <a16:creationId xmlns:a16="http://schemas.microsoft.com/office/drawing/2014/main" id="{6D094E4E-A8E4-4DF2-919C-95E7066CF679}"/>
              </a:ext>
            </a:extLst>
          </p:cNvPr>
          <p:cNvCxnSpPr>
            <a:cxnSpLocks/>
          </p:cNvCxnSpPr>
          <p:nvPr/>
        </p:nvCxnSpPr>
        <p:spPr>
          <a:xfrm flipV="1">
            <a:off x="2335237" y="4425388"/>
            <a:ext cx="492370" cy="525133"/>
          </a:xfrm>
          <a:prstGeom prst="straightConnector1">
            <a:avLst/>
          </a:prstGeom>
          <a:ln w="95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Conector de Seta Reta 26">
            <a:extLst>
              <a:ext uri="{FF2B5EF4-FFF2-40B4-BE49-F238E27FC236}">
                <a16:creationId xmlns:a16="http://schemas.microsoft.com/office/drawing/2014/main" id="{E44A8519-2A1C-4A7F-B700-5DC7C115ED7C}"/>
              </a:ext>
            </a:extLst>
          </p:cNvPr>
          <p:cNvCxnSpPr>
            <a:cxnSpLocks/>
          </p:cNvCxnSpPr>
          <p:nvPr/>
        </p:nvCxnSpPr>
        <p:spPr>
          <a:xfrm flipV="1">
            <a:off x="2588456" y="4844977"/>
            <a:ext cx="492370" cy="525133"/>
          </a:xfrm>
          <a:prstGeom prst="straightConnector1">
            <a:avLst/>
          </a:prstGeom>
          <a:ln w="95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DE05556D-E091-409C-8F53-CEEA83235515}"/>
              </a:ext>
            </a:extLst>
          </p:cNvPr>
          <p:cNvSpPr txBox="1"/>
          <p:nvPr/>
        </p:nvSpPr>
        <p:spPr>
          <a:xfrm>
            <a:off x="2546254" y="3769939"/>
            <a:ext cx="1069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Epicarpo</a:t>
            </a: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22A0D498-3039-44B3-AFE7-358AC5B7D836}"/>
              </a:ext>
            </a:extLst>
          </p:cNvPr>
          <p:cNvSpPr txBox="1"/>
          <p:nvPr/>
        </p:nvSpPr>
        <p:spPr>
          <a:xfrm>
            <a:off x="2869808" y="4174163"/>
            <a:ext cx="1280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Mesocarpo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89C6CF52-F8AC-42E8-AEFD-E7F518094778}"/>
              </a:ext>
            </a:extLst>
          </p:cNvPr>
          <p:cNvSpPr txBox="1"/>
          <p:nvPr/>
        </p:nvSpPr>
        <p:spPr>
          <a:xfrm>
            <a:off x="3080825" y="4637844"/>
            <a:ext cx="1533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Endocarpo</a:t>
            </a:r>
          </a:p>
        </p:txBody>
      </p:sp>
      <p:sp>
        <p:nvSpPr>
          <p:cNvPr id="31" name="Chave Direita 30">
            <a:extLst>
              <a:ext uri="{FF2B5EF4-FFF2-40B4-BE49-F238E27FC236}">
                <a16:creationId xmlns:a16="http://schemas.microsoft.com/office/drawing/2014/main" id="{EC9E707F-EA95-48DD-99DB-24CE19A1C07B}"/>
              </a:ext>
            </a:extLst>
          </p:cNvPr>
          <p:cNvSpPr/>
          <p:nvPr/>
        </p:nvSpPr>
        <p:spPr>
          <a:xfrm>
            <a:off x="4368800" y="3769939"/>
            <a:ext cx="357947" cy="1180582"/>
          </a:xfrm>
          <a:prstGeom prst="rightBrac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C8475C11-695F-4D28-A42E-9E18C267F955}"/>
              </a:ext>
            </a:extLst>
          </p:cNvPr>
          <p:cNvSpPr txBox="1"/>
          <p:nvPr/>
        </p:nvSpPr>
        <p:spPr>
          <a:xfrm>
            <a:off x="4937764" y="4114624"/>
            <a:ext cx="2180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Pericarpo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Imagem 19" descr="Uma imagem contendo objeto, relógio, desenho&#10;&#10;Descrição gerada automaticamente">
            <a:extLst>
              <a:ext uri="{FF2B5EF4-FFF2-40B4-BE49-F238E27FC236}">
                <a16:creationId xmlns:a16="http://schemas.microsoft.com/office/drawing/2014/main" id="{E4B1C882-8610-4C26-81C7-154171735E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520726"/>
            <a:ext cx="1231589" cy="1196694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D03C2CE1-6343-48C1-A847-FB7EFDDB51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391" y="5370110"/>
            <a:ext cx="1207352" cy="120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93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7A21AFCF-3ECE-4942-961C-2CDD3CDDB17F}"/>
              </a:ext>
            </a:extLst>
          </p:cNvPr>
          <p:cNvSpPr/>
          <p:nvPr/>
        </p:nvSpPr>
        <p:spPr>
          <a:xfrm>
            <a:off x="0" y="996306"/>
            <a:ext cx="8384344" cy="17468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B628DA0-116E-4A95-A9D2-3528E0A861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3628" y="1150375"/>
            <a:ext cx="8085629" cy="1592825"/>
          </a:xfrm>
        </p:spPr>
        <p:txBody>
          <a:bodyPr/>
          <a:lstStyle/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SIMPLES - </a:t>
            </a:r>
            <a:r>
              <a:rPr lang="pt-BR" sz="2000" dirty="0"/>
              <a:t>quando são originários de uma flor dotada de um único ovário.</a:t>
            </a:r>
          </a:p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AGREGADO</a:t>
            </a:r>
            <a:r>
              <a:rPr lang="pt-BR" sz="2000" dirty="0"/>
              <a:t>: quando são originários de uma flor dotada de vários ovários. </a:t>
            </a:r>
          </a:p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MÚLTIPLO</a:t>
            </a:r>
            <a:r>
              <a:rPr lang="pt-BR" sz="2000" dirty="0"/>
              <a:t>: quando são originários de ovários de mais de uma flor.</a:t>
            </a: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47B055A1-D229-427D-9E8D-8EFA089F0EF5}"/>
              </a:ext>
            </a:extLst>
          </p:cNvPr>
          <p:cNvSpPr/>
          <p:nvPr/>
        </p:nvSpPr>
        <p:spPr>
          <a:xfrm>
            <a:off x="0" y="0"/>
            <a:ext cx="12192000" cy="9286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0C5C20A-2AC9-4C87-825A-0291905B1FEB}"/>
              </a:ext>
            </a:extLst>
          </p:cNvPr>
          <p:cNvSpPr txBox="1"/>
          <p:nvPr/>
        </p:nvSpPr>
        <p:spPr>
          <a:xfrm>
            <a:off x="2025748" y="36488"/>
            <a:ext cx="8384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CLASSIFICAÇÃO DOS FRUTO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278E807-B562-4A9C-BB61-2FD424DB64B2}"/>
              </a:ext>
            </a:extLst>
          </p:cNvPr>
          <p:cNvSpPr/>
          <p:nvPr/>
        </p:nvSpPr>
        <p:spPr>
          <a:xfrm>
            <a:off x="0" y="2840996"/>
            <a:ext cx="8384344" cy="174689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C66188EB-F323-433C-8129-C8B0173E9B9F}"/>
              </a:ext>
            </a:extLst>
          </p:cNvPr>
          <p:cNvSpPr txBox="1">
            <a:spLocks/>
          </p:cNvSpPr>
          <p:nvPr/>
        </p:nvSpPr>
        <p:spPr>
          <a:xfrm>
            <a:off x="151814" y="2918029"/>
            <a:ext cx="8237443" cy="1592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BAGA</a:t>
            </a:r>
            <a:r>
              <a:rPr lang="pt-BR" sz="2000" dirty="0"/>
              <a:t>: várias sementes, facilmente separáveis do fruto. Ex.: laranja, berinjela e goiaba.</a:t>
            </a:r>
          </a:p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DRUPA</a:t>
            </a:r>
            <a:r>
              <a:rPr lang="pt-BR" sz="2000" dirty="0"/>
              <a:t>: formam caroço, geralmente em volta da única semente contida no fruto. Ex.: azeitona, manga e coco-da-baía.</a:t>
            </a: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02A998B-A1B2-4E70-9BC6-BE1BBE9793A1}"/>
              </a:ext>
            </a:extLst>
          </p:cNvPr>
          <p:cNvSpPr/>
          <p:nvPr/>
        </p:nvSpPr>
        <p:spPr>
          <a:xfrm>
            <a:off x="0" y="4701209"/>
            <a:ext cx="8384344" cy="174689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8B8F2874-C904-49FC-A8E2-F12570D46CF6}"/>
              </a:ext>
            </a:extLst>
          </p:cNvPr>
          <p:cNvSpPr txBox="1">
            <a:spLocks/>
          </p:cNvSpPr>
          <p:nvPr/>
        </p:nvSpPr>
        <p:spPr>
          <a:xfrm>
            <a:off x="151814" y="4778242"/>
            <a:ext cx="8019729" cy="1592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DEISCENTES</a:t>
            </a:r>
            <a:r>
              <a:rPr lang="pt-BR" sz="2000" dirty="0"/>
              <a:t>: quando maduros, abrem-se naturalmente e liberam as sementes. Ex.: vagens de feijão e ervilha.</a:t>
            </a:r>
          </a:p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INDEISCENTES</a:t>
            </a:r>
            <a:r>
              <a:rPr lang="pt-BR" sz="2000" dirty="0"/>
              <a:t>: não se abrem quando estão maduros. Ex.: girassol, arroz e tipuana.</a:t>
            </a: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Espaço Reservado para Conteúdo 2">
            <a:extLst>
              <a:ext uri="{FF2B5EF4-FFF2-40B4-BE49-F238E27FC236}">
                <a16:creationId xmlns:a16="http://schemas.microsoft.com/office/drawing/2014/main" id="{D29CA734-51F0-416A-B0CE-76D40584FB16}"/>
              </a:ext>
            </a:extLst>
          </p:cNvPr>
          <p:cNvSpPr txBox="1">
            <a:spLocks/>
          </p:cNvSpPr>
          <p:nvPr/>
        </p:nvSpPr>
        <p:spPr>
          <a:xfrm>
            <a:off x="8687972" y="1635393"/>
            <a:ext cx="3200400" cy="467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ORIGEM CARPELAR</a:t>
            </a:r>
            <a:endParaRPr lang="pt-BR" sz="2000" dirty="0"/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Espaço Reservado para Conteúdo 2">
            <a:extLst>
              <a:ext uri="{FF2B5EF4-FFF2-40B4-BE49-F238E27FC236}">
                <a16:creationId xmlns:a16="http://schemas.microsoft.com/office/drawing/2014/main" id="{AAC487C4-0C0F-45E5-B698-A7F6D500D5DD}"/>
              </a:ext>
            </a:extLst>
          </p:cNvPr>
          <p:cNvSpPr txBox="1">
            <a:spLocks/>
          </p:cNvSpPr>
          <p:nvPr/>
        </p:nvSpPr>
        <p:spPr>
          <a:xfrm>
            <a:off x="8536158" y="4467325"/>
            <a:ext cx="3200400" cy="467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NATUREZA DO PERICARPO</a:t>
            </a:r>
            <a:endParaRPr lang="pt-BR" sz="2000" dirty="0"/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5" name="Conector de Seta Reta 14">
            <a:extLst>
              <a:ext uri="{FF2B5EF4-FFF2-40B4-BE49-F238E27FC236}">
                <a16:creationId xmlns:a16="http://schemas.microsoft.com/office/drawing/2014/main" id="{30800425-DC0E-4732-AB28-A631B37C394B}"/>
              </a:ext>
            </a:extLst>
          </p:cNvPr>
          <p:cNvCxnSpPr>
            <a:cxnSpLocks/>
          </p:cNvCxnSpPr>
          <p:nvPr/>
        </p:nvCxnSpPr>
        <p:spPr>
          <a:xfrm flipH="1">
            <a:off x="8536158" y="3754909"/>
            <a:ext cx="118174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700B0940-FF8D-4CAF-80A8-F029090B7827}"/>
              </a:ext>
            </a:extLst>
          </p:cNvPr>
          <p:cNvCxnSpPr>
            <a:cxnSpLocks/>
          </p:cNvCxnSpPr>
          <p:nvPr/>
        </p:nvCxnSpPr>
        <p:spPr>
          <a:xfrm flipH="1">
            <a:off x="8536158" y="5574654"/>
            <a:ext cx="118174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Conector reto 18">
            <a:extLst>
              <a:ext uri="{FF2B5EF4-FFF2-40B4-BE49-F238E27FC236}">
                <a16:creationId xmlns:a16="http://schemas.microsoft.com/office/drawing/2014/main" id="{2CE28E5A-9488-4BBC-A4D8-6E137AA5B89B}"/>
              </a:ext>
            </a:extLst>
          </p:cNvPr>
          <p:cNvCxnSpPr/>
          <p:nvPr/>
        </p:nvCxnSpPr>
        <p:spPr>
          <a:xfrm>
            <a:off x="9724571" y="3728955"/>
            <a:ext cx="0" cy="796413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Conector reto 19">
            <a:extLst>
              <a:ext uri="{FF2B5EF4-FFF2-40B4-BE49-F238E27FC236}">
                <a16:creationId xmlns:a16="http://schemas.microsoft.com/office/drawing/2014/main" id="{C064EE7C-2CAB-44AB-84B3-B1F2F1161D15}"/>
              </a:ext>
            </a:extLst>
          </p:cNvPr>
          <p:cNvCxnSpPr/>
          <p:nvPr/>
        </p:nvCxnSpPr>
        <p:spPr>
          <a:xfrm>
            <a:off x="9717900" y="4792756"/>
            <a:ext cx="0" cy="796413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Imagem 15" descr="Uma imagem contendo objeto, relógio, desenho&#10;&#10;Descrição gerada automaticamente">
            <a:extLst>
              <a:ext uri="{FF2B5EF4-FFF2-40B4-BE49-F238E27FC236}">
                <a16:creationId xmlns:a16="http://schemas.microsoft.com/office/drawing/2014/main" id="{00DE1871-75FF-4A45-982B-0D2E871ED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2985" y="2539614"/>
            <a:ext cx="1231589" cy="119669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E30168B5-D1E7-4BDB-87B0-A2917F4D44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376" y="2388998"/>
            <a:ext cx="1207352" cy="120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196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C101050-5736-42A2-9982-B8C5D0D37B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684" y="1253331"/>
            <a:ext cx="11469915" cy="4351338"/>
          </a:xfrm>
        </p:spPr>
        <p:txBody>
          <a:bodyPr/>
          <a:lstStyle/>
          <a:p>
            <a:pPr algn="just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Qualquer estrutura que se assemelhe a um fruto, mas que não seja formada pelo amadurecimento do ovário e sim de outras estruturas da flor como o pedicelo e receptáculo.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7C25080-4CBB-4EFC-A3EF-E376AC7AC7DD}"/>
              </a:ext>
            </a:extLst>
          </p:cNvPr>
          <p:cNvSpPr/>
          <p:nvPr/>
        </p:nvSpPr>
        <p:spPr>
          <a:xfrm>
            <a:off x="0" y="0"/>
            <a:ext cx="12192000" cy="9286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D71D88B-A358-42C3-811B-A5A1CC0FF20D}"/>
              </a:ext>
            </a:extLst>
          </p:cNvPr>
          <p:cNvSpPr txBox="1"/>
          <p:nvPr/>
        </p:nvSpPr>
        <p:spPr>
          <a:xfrm>
            <a:off x="2025748" y="36488"/>
            <a:ext cx="8384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PSEUDOFRUTOS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Imagem 6" descr="Frutas em cima&#10;&#10;Descrição gerada automaticamente">
            <a:extLst>
              <a:ext uri="{FF2B5EF4-FFF2-40B4-BE49-F238E27FC236}">
                <a16:creationId xmlns:a16="http://schemas.microsoft.com/office/drawing/2014/main" id="{0CD2EAF0-E666-45DB-9C0C-E0AC052AA7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7" y="2971352"/>
            <a:ext cx="3280228" cy="3280228"/>
          </a:xfrm>
          <a:prstGeom prst="rect">
            <a:avLst/>
          </a:prstGeom>
        </p:spPr>
      </p:pic>
      <p:pic>
        <p:nvPicPr>
          <p:cNvPr id="9" name="Imagem 8" descr="Uma imagem contendo mesa, pequeno, segurando, escuro&#10;&#10;Descrição gerada automaticamente">
            <a:extLst>
              <a:ext uri="{FF2B5EF4-FFF2-40B4-BE49-F238E27FC236}">
                <a16:creationId xmlns:a16="http://schemas.microsoft.com/office/drawing/2014/main" id="{E9EBFA42-8878-4950-A770-0A3784BC17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827" y="2530372"/>
            <a:ext cx="5132345" cy="3421563"/>
          </a:xfrm>
          <a:prstGeom prst="rect">
            <a:avLst/>
          </a:prstGeom>
        </p:spPr>
      </p:pic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4C132A88-0F2B-4930-B0E4-4A36AD5DB761}"/>
              </a:ext>
            </a:extLst>
          </p:cNvPr>
          <p:cNvCxnSpPr/>
          <p:nvPr/>
        </p:nvCxnSpPr>
        <p:spPr>
          <a:xfrm>
            <a:off x="4610056" y="4132268"/>
            <a:ext cx="2206172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1EF48AB5-8410-4DF0-925F-81BF409D1D5F}"/>
              </a:ext>
            </a:extLst>
          </p:cNvPr>
          <p:cNvCxnSpPr/>
          <p:nvPr/>
        </p:nvCxnSpPr>
        <p:spPr>
          <a:xfrm>
            <a:off x="5059999" y="5220840"/>
            <a:ext cx="2206172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Espaço Reservado para Conteúdo 2">
            <a:extLst>
              <a:ext uri="{FF2B5EF4-FFF2-40B4-BE49-F238E27FC236}">
                <a16:creationId xmlns:a16="http://schemas.microsoft.com/office/drawing/2014/main" id="{D1FA8057-D252-4D83-8810-A14ED27B36F3}"/>
              </a:ext>
            </a:extLst>
          </p:cNvPr>
          <p:cNvSpPr txBox="1">
            <a:spLocks/>
          </p:cNvSpPr>
          <p:nvPr/>
        </p:nvSpPr>
        <p:spPr>
          <a:xfrm>
            <a:off x="6816228" y="3974904"/>
            <a:ext cx="3200400" cy="467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FRUTO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Espaço Reservado para Conteúdo 2">
            <a:extLst>
              <a:ext uri="{FF2B5EF4-FFF2-40B4-BE49-F238E27FC236}">
                <a16:creationId xmlns:a16="http://schemas.microsoft.com/office/drawing/2014/main" id="{9FA0F66C-E5E0-45E0-A499-41291AC36FBF}"/>
              </a:ext>
            </a:extLst>
          </p:cNvPr>
          <p:cNvSpPr txBox="1">
            <a:spLocks/>
          </p:cNvSpPr>
          <p:nvPr/>
        </p:nvSpPr>
        <p:spPr>
          <a:xfrm>
            <a:off x="7331486" y="5045012"/>
            <a:ext cx="3200400" cy="46776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RECEPTÁCULO FLORAL (Pseudofruto)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m 5" descr="Abacaxi em fundo branco&#10;&#10;Descrição gerada automaticamente">
            <a:extLst>
              <a:ext uri="{FF2B5EF4-FFF2-40B4-BE49-F238E27FC236}">
                <a16:creationId xmlns:a16="http://schemas.microsoft.com/office/drawing/2014/main" id="{5A02FC55-6EC8-4027-85A1-FB403F6765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085" y="2082737"/>
            <a:ext cx="3588658" cy="2962275"/>
          </a:xfrm>
          <a:prstGeom prst="rect">
            <a:avLst/>
          </a:prstGeom>
        </p:spPr>
      </p:pic>
      <p:pic>
        <p:nvPicPr>
          <p:cNvPr id="15" name="Imagem 14" descr="Uma imagem contendo objeto, relógio, desenho&#10;&#10;Descrição gerada automaticamente">
            <a:extLst>
              <a:ext uri="{FF2B5EF4-FFF2-40B4-BE49-F238E27FC236}">
                <a16:creationId xmlns:a16="http://schemas.microsoft.com/office/drawing/2014/main" id="{7A35E66E-FF82-4F66-B3FE-C5F6B154DA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565" y="5653233"/>
            <a:ext cx="1231589" cy="119669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7728956A-AC26-4BE2-A9BD-EEAF2DBED1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956" y="5502617"/>
            <a:ext cx="1207352" cy="120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2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Conteúdo 6" descr="Uma imagem contendo no interior, banana, frutas, laranja&#10;&#10;Descrição gerada automaticamente">
            <a:extLst>
              <a:ext uri="{FF2B5EF4-FFF2-40B4-BE49-F238E27FC236}">
                <a16:creationId xmlns:a16="http://schemas.microsoft.com/office/drawing/2014/main" id="{4C864C47-54BD-4326-A676-A8E01026F4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927" y="1930937"/>
            <a:ext cx="3430026" cy="2684368"/>
          </a:xfr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D32139C-B3CB-4FC2-A920-D9E54400502E}"/>
              </a:ext>
            </a:extLst>
          </p:cNvPr>
          <p:cNvSpPr/>
          <p:nvPr/>
        </p:nvSpPr>
        <p:spPr>
          <a:xfrm>
            <a:off x="0" y="0"/>
            <a:ext cx="12192000" cy="9286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A217972-D650-4B50-8043-64C3A62CCB57}"/>
              </a:ext>
            </a:extLst>
          </p:cNvPr>
          <p:cNvSpPr txBox="1"/>
          <p:nvPr/>
        </p:nvSpPr>
        <p:spPr>
          <a:xfrm>
            <a:off x="2025748" y="36488"/>
            <a:ext cx="8384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FRUTOS PARTENOCÁRPICOS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F2D044E-E398-48A4-85BB-44739E360ECF}"/>
              </a:ext>
            </a:extLst>
          </p:cNvPr>
          <p:cNvSpPr/>
          <p:nvPr/>
        </p:nvSpPr>
        <p:spPr>
          <a:xfrm>
            <a:off x="196948" y="1266093"/>
            <a:ext cx="116339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b="1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Produção natural ou induzida artificialmente de frutos que se formam sem fecundação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Imagem 9" descr="Frutas em cima&#10;&#10;Descrição gerada automaticamente">
            <a:extLst>
              <a:ext uri="{FF2B5EF4-FFF2-40B4-BE49-F238E27FC236}">
                <a16:creationId xmlns:a16="http://schemas.microsoft.com/office/drawing/2014/main" id="{9083C412-D54A-4F0E-ABC1-8425B49A97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7" y="2220200"/>
            <a:ext cx="3430027" cy="2574006"/>
          </a:xfrm>
          <a:prstGeom prst="rect">
            <a:avLst/>
          </a:prstGeom>
        </p:spPr>
      </p:pic>
      <p:pic>
        <p:nvPicPr>
          <p:cNvPr id="12" name="Imagem 11" descr="Maçã verde ao lado de melancia&#10;&#10;Descrição gerada automaticamente">
            <a:extLst>
              <a:ext uri="{FF2B5EF4-FFF2-40B4-BE49-F238E27FC236}">
                <a16:creationId xmlns:a16="http://schemas.microsoft.com/office/drawing/2014/main" id="{817C7092-FD48-42A9-AECC-38689E17C9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041" y="2220200"/>
            <a:ext cx="3430026" cy="2911092"/>
          </a:xfrm>
          <a:prstGeom prst="rect">
            <a:avLst/>
          </a:prstGeom>
        </p:spPr>
      </p:pic>
      <p:pic>
        <p:nvPicPr>
          <p:cNvPr id="16" name="Imagem 15" descr="Uma imagem contendo pequeno, mesa, frutas&#10;&#10;Descrição gerada automaticamente">
            <a:extLst>
              <a:ext uri="{FF2B5EF4-FFF2-40B4-BE49-F238E27FC236}">
                <a16:creationId xmlns:a16="http://schemas.microsoft.com/office/drawing/2014/main" id="{352FFBD0-D535-4D13-9614-0617D1EBB5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398" y="3851832"/>
            <a:ext cx="3252645" cy="3252645"/>
          </a:xfrm>
          <a:prstGeom prst="rect">
            <a:avLst/>
          </a:prstGeom>
        </p:spPr>
      </p:pic>
      <p:pic>
        <p:nvPicPr>
          <p:cNvPr id="18" name="Imagem 17" descr="Uma imagem contendo objeto, relógio, desenho&#10;&#10;Descrição gerada automaticamente">
            <a:extLst>
              <a:ext uri="{FF2B5EF4-FFF2-40B4-BE49-F238E27FC236}">
                <a16:creationId xmlns:a16="http://schemas.microsoft.com/office/drawing/2014/main" id="{C217FCF6-6309-4FD3-98F4-23A86F517E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367" y="5478154"/>
            <a:ext cx="1231589" cy="1196694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3E493CC9-C6CC-4D5F-8A92-AAC52FE70D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58" y="5327538"/>
            <a:ext cx="1207352" cy="120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62913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217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1" baseType="lpstr">
      <vt:lpstr>Arial</vt:lpstr>
      <vt:lpstr>Arial</vt:lpstr>
      <vt:lpstr>Calibri</vt:lpstr>
      <vt:lpstr>Calibri Light</vt:lpstr>
      <vt:lpstr>Tema do Office</vt:lpstr>
      <vt:lpstr>FRUTOS E PSEUDOFRUTOS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FRUTOS E PSEUDOFRUTOS</dc:title>
  <dc:creator>Carlos Henrique Bezerra de Oliveira</dc:creator>
  <cp:lastModifiedBy>Carlos Henrique Bezerra de Oliveira</cp:lastModifiedBy>
  <cp:revision>12</cp:revision>
  <dcterms:created xsi:type="dcterms:W3CDTF">2020-09-11T15:35:45Z</dcterms:created>
  <dcterms:modified xsi:type="dcterms:W3CDTF">2020-09-11T17:10:01Z</dcterms:modified>
</cp:coreProperties>
</file>