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493C305-4A1C-405B-8FA0-A99F8B3CCAC0}" type="datetimeFigureOut">
              <a:rPr lang="pt-BR" smtClean="0"/>
              <a:t>24/09/2013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3FFFC45-00F9-4D0A-B36F-CEB51652033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Relações hídricas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122" name="Picture 2" descr="http://t0.gstatic.com/images?q=tbn:ANd9GcQfmXr2aCNwK47W7swMMz-1W_GJ2yKgMlE58nCZ5SxFVdk8Nk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559641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18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3 - PROPRIEDADES </a:t>
            </a:r>
            <a:r>
              <a:rPr lang="pt-BR" dirty="0"/>
              <a:t>FÍSICAS E QUÍMICAS DA ÁGUA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propriedade mais simples </a:t>
            </a:r>
            <a:r>
              <a:rPr lang="pt-BR" dirty="0" err="1" smtClean="0"/>
              <a:t>e,talvez,a</a:t>
            </a:r>
            <a:r>
              <a:rPr lang="pt-BR" dirty="0" smtClean="0"/>
              <a:t> mais importante da água, é que ela é líquida na faixa de temperatura compatível com a vida</a:t>
            </a:r>
            <a:r>
              <a:rPr lang="pt-BR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89041"/>
            <a:ext cx="6840760" cy="2721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78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3508977"/>
          </a:xfrm>
        </p:spPr>
        <p:txBody>
          <a:bodyPr>
            <a:noAutofit/>
          </a:bodyPr>
          <a:lstStyle/>
          <a:p>
            <a:r>
              <a:rPr lang="pt-BR" sz="1400" dirty="0" smtClean="0"/>
              <a:t>Tem alto ponto de ebulição </a:t>
            </a:r>
            <a:r>
              <a:rPr lang="pt-BR" sz="1400" dirty="0"/>
              <a:t>(</a:t>
            </a:r>
            <a:r>
              <a:rPr lang="pt-BR" sz="1400" dirty="0" smtClean="0"/>
              <a:t>100ºC)e alto calor de vaporização </a:t>
            </a:r>
            <a:r>
              <a:rPr lang="pt-BR" sz="1400" dirty="0"/>
              <a:t>(2.452Jg-1),</a:t>
            </a:r>
            <a:r>
              <a:rPr lang="pt-BR" sz="1400" dirty="0" smtClean="0"/>
              <a:t>devidos a forte atração existente entre as moléculas de água</a:t>
            </a:r>
            <a:r>
              <a:rPr lang="pt-BR" sz="1400" dirty="0"/>
              <a:t>.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CONSEQUÊNCIA : resfriamento das folhas das plantas que ocorre com a transpiração</a:t>
            </a:r>
            <a:r>
              <a:rPr lang="pt-BR" sz="1400" dirty="0">
                <a:solidFill>
                  <a:srgbClr val="FF0000"/>
                </a:solidFill>
              </a:rPr>
              <a:t>;</a:t>
            </a:r>
          </a:p>
          <a:p>
            <a:r>
              <a:rPr lang="pt-BR" sz="1400" dirty="0" smtClean="0"/>
              <a:t>Tem alto calo </a:t>
            </a:r>
            <a:r>
              <a:rPr lang="pt-BR" sz="1400" dirty="0" err="1" smtClean="0"/>
              <a:t>respecífico</a:t>
            </a:r>
            <a:r>
              <a:rPr lang="pt-BR" sz="1400" dirty="0" smtClean="0"/>
              <a:t>(4,2Jg-1 </a:t>
            </a:r>
            <a:r>
              <a:rPr lang="pt-BR" sz="1400" dirty="0"/>
              <a:t>ºC-1</a:t>
            </a:r>
            <a:r>
              <a:rPr lang="pt-BR" sz="1400" dirty="0" smtClean="0"/>
              <a:t>), devido a grande atração intermolecular</a:t>
            </a:r>
            <a:r>
              <a:rPr lang="pt-BR" sz="1400" dirty="0"/>
              <a:t>.</a:t>
            </a:r>
          </a:p>
          <a:p>
            <a:r>
              <a:rPr lang="pt-BR" sz="1400" dirty="0">
                <a:solidFill>
                  <a:srgbClr val="FF0000"/>
                </a:solidFill>
              </a:rPr>
              <a:t>CONSEQUÊNCIA</a:t>
            </a:r>
            <a:r>
              <a:rPr lang="pt-BR" sz="1400" dirty="0" smtClean="0">
                <a:solidFill>
                  <a:srgbClr val="FF0000"/>
                </a:solidFill>
              </a:rPr>
              <a:t>: Ajuda a manter a temperatura das plantas mais ou menos estável</a:t>
            </a:r>
            <a:r>
              <a:rPr lang="pt-BR" sz="1400" dirty="0">
                <a:solidFill>
                  <a:srgbClr val="FF0000"/>
                </a:solidFill>
              </a:rPr>
              <a:t>;</a:t>
            </a:r>
          </a:p>
          <a:p>
            <a:r>
              <a:rPr lang="pt-BR" sz="1400" dirty="0" smtClean="0"/>
              <a:t>Tem alta tensão superficial </a:t>
            </a:r>
            <a:r>
              <a:rPr lang="pt-BR" sz="1400" dirty="0"/>
              <a:t>(coesão) </a:t>
            </a:r>
            <a:r>
              <a:rPr lang="pt-BR" sz="1400" dirty="0" smtClean="0"/>
              <a:t>e alta capacidade de aderência (vidro, celulose, argila, </a:t>
            </a:r>
            <a:r>
              <a:rPr lang="pt-BR" sz="1400" dirty="0" err="1" smtClean="0"/>
              <a:t>proteínas,etc</a:t>
            </a:r>
            <a:r>
              <a:rPr lang="pt-BR" sz="1400" dirty="0"/>
              <a:t>.), </a:t>
            </a:r>
            <a:r>
              <a:rPr lang="pt-BR" sz="1400" dirty="0" smtClean="0"/>
              <a:t>como resultado de sua habilidade para formar pontes de hidrogênio e de sua natureza dipolar</a:t>
            </a:r>
            <a:r>
              <a:rPr lang="pt-BR" sz="1400" dirty="0"/>
              <a:t>.</a:t>
            </a:r>
          </a:p>
          <a:p>
            <a:r>
              <a:rPr lang="pt-BR" sz="1400" dirty="0" smtClean="0">
                <a:solidFill>
                  <a:srgbClr val="FF0000"/>
                </a:solidFill>
              </a:rPr>
              <a:t>CONSEQUÊNCIA: São importantes na manutenção da continuidade de colunas de</a:t>
            </a:r>
            <a:endParaRPr lang="pt-BR" sz="1400" dirty="0">
              <a:solidFill>
                <a:srgbClr val="FF0000"/>
              </a:solidFill>
            </a:endParaRPr>
          </a:p>
          <a:p>
            <a:pPr marL="361950" indent="-90488">
              <a:buNone/>
            </a:pPr>
            <a:r>
              <a:rPr lang="pt-BR" sz="1400" dirty="0">
                <a:solidFill>
                  <a:srgbClr val="FF0000"/>
                </a:solidFill>
              </a:rPr>
              <a:t>a</a:t>
            </a:r>
            <a:r>
              <a:rPr lang="pt-BR" sz="1400" dirty="0" smtClean="0">
                <a:solidFill>
                  <a:srgbClr val="FF0000"/>
                </a:solidFill>
              </a:rPr>
              <a:t>gua nas plantas. E explica a grande capacidade capilar da água</a:t>
            </a:r>
            <a:r>
              <a:rPr lang="pt-BR" sz="1400" dirty="0">
                <a:solidFill>
                  <a:srgbClr val="FF0000"/>
                </a:solidFill>
              </a:rPr>
              <a:t>;</a:t>
            </a:r>
          </a:p>
          <a:p>
            <a:r>
              <a:rPr lang="pt-BR" sz="1400" dirty="0" err="1"/>
              <a:t>obs</a:t>
            </a:r>
            <a:r>
              <a:rPr lang="pt-BR" sz="1400" dirty="0"/>
              <a:t>: </a:t>
            </a:r>
            <a:r>
              <a:rPr lang="pt-BR" sz="1400" dirty="0" smtClean="0"/>
              <a:t>Para um vaso do xilema com raio de 25µm, a ascensão capilar é de cerca de 0,6m. Esta distância é muito pequena para ser significativa para o transporte</a:t>
            </a:r>
            <a:endParaRPr lang="pt-BR" sz="1400" dirty="0"/>
          </a:p>
          <a:p>
            <a:pPr marL="68263" indent="293688">
              <a:buNone/>
            </a:pPr>
            <a:r>
              <a:rPr lang="pt-BR" sz="1400" dirty="0"/>
              <a:t>d</a:t>
            </a:r>
            <a:r>
              <a:rPr lang="pt-BR" sz="1400" dirty="0" smtClean="0"/>
              <a:t>e água em árvores altas</a:t>
            </a:r>
            <a:r>
              <a:rPr lang="pt-BR" sz="1400" dirty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886438"/>
            <a:ext cx="5400600" cy="260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3 - PROPRIEDADES FÍSICAS E QUÍMICAS DA ÁGUA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Solvente universal, devido a sua capacidade para formar pontes de hidrogênio com vários tipos de solutos.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436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75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1 - A ÁGUA E A CÉLULA VEGETAL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48273"/>
            <a:ext cx="8229600" cy="3917031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1.ESTRUTURA E PROPRIEDADES DA ÁGUA</a:t>
            </a: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2.PROCESSOS DE TRANSPORTE DE ÁGUA</a:t>
            </a: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3.POTENCIAL HÍDRICO</a:t>
            </a: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4.POTENCIAL HÍDRICO NA CÉLULA</a:t>
            </a: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5.MÉTODOS DE DETERMINAÇÃO DO POTENCIAL HÍDRICO </a:t>
            </a:r>
          </a:p>
          <a:p>
            <a:pPr marL="0" indent="361950">
              <a:buNone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TECIDOS VEGETAIS</a:t>
            </a: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6.MÉTODOS DE DETERMINAÇÃO DO POTENCIAL </a:t>
            </a:r>
          </a:p>
          <a:p>
            <a:pPr marL="68580" indent="0">
              <a:buNone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OSMÓTICO</a:t>
            </a:r>
            <a:endParaRPr lang="pt-BR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7.DETERMINAÇÃO DO DÉFICIT DE SATURAÇÃO E DO TEOR </a:t>
            </a:r>
          </a:p>
          <a:p>
            <a:pPr marL="361950" indent="0">
              <a:buNone/>
            </a:pP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DE ÁGUA</a:t>
            </a:r>
          </a:p>
        </p:txBody>
      </p:sp>
    </p:spTree>
    <p:extLst>
      <p:ext uri="{BB962C8B-B14F-4D97-AF65-F5344CB8AC3E}">
        <p14:creationId xmlns:p14="http://schemas.microsoft.com/office/powerpoint/2010/main" val="75007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jardimdasideias.com.br/public/userfiles/600px-TauTropfenGerber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208912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2 - IMPORTÂNCIA E FUNÇÕES DA ÁGUA NAS PLANTAS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508977"/>
          </a:xfrm>
        </p:spPr>
        <p:txBody>
          <a:bodyPr>
            <a:noAutofit/>
          </a:bodyPr>
          <a:lstStyle/>
          <a:p>
            <a:pPr algn="just"/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água executa papéis vitais na vida da planta;</a:t>
            </a:r>
          </a:p>
          <a:p>
            <a:pPr algn="just"/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 80-95% da massa dos tecidos em </a:t>
            </a:r>
            <a:r>
              <a:rPr lang="pt-BR" sz="2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crescimento,sendo</a:t>
            </a:r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principal constituinte do </a:t>
            </a:r>
            <a:r>
              <a:rPr lang="pt-BR" sz="2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protoplasto</a:t>
            </a:r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algn="just"/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Influencia bastante as estruturas </a:t>
            </a:r>
            <a:r>
              <a:rPr lang="pt-BR" sz="2200" b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pt-BR" sz="2200" b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propriedades moleculares </a:t>
            </a:r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proteínas e ácidos nucléicos, de membranas e outros constituintes celulares;</a:t>
            </a:r>
          </a:p>
          <a:p>
            <a:pPr algn="just"/>
            <a:r>
              <a:rPr lang="pt-BR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reações metabólicas ocorrem em um ambiente aquoso;</a:t>
            </a:r>
            <a:endParaRPr lang="pt-BR" sz="2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012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2 - IMPORTÂNCIA E FUNÇÕES DA ÁGUA NAS PLANTAS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323652"/>
            <a:ext cx="8208912" cy="3508977"/>
          </a:xfrm>
        </p:spPr>
        <p:txBody>
          <a:bodyPr>
            <a:noAutofit/>
          </a:bodyPr>
          <a:lstStyle/>
          <a:p>
            <a:pPr marL="90488" indent="-20638" algn="just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Sua alta capacidade de absorver calor contribui para que as plantas não sofram tanto com as flutuações de temperatura do ambiente;</a:t>
            </a:r>
          </a:p>
          <a:p>
            <a:pPr marL="90488" indent="-20638" algn="just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o solvente em que os sais minerais penetram nas raízes e são transportados através da planta;</a:t>
            </a:r>
          </a:p>
          <a:p>
            <a:pPr marL="90488" indent="-20638" algn="just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também o solvente em que os </a:t>
            </a:r>
            <a:r>
              <a:rPr lang="pt-BR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fotoassimilados</a:t>
            </a:r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outros compostos orgânicos são transportados;</a:t>
            </a:r>
          </a:p>
          <a:p>
            <a:pPr marL="90488" indent="-20638" algn="just"/>
            <a:r>
              <a:rPr lang="pt-B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Atua como reagente ou é produto em muitas reações metabólicas;</a:t>
            </a:r>
            <a:endParaRPr lang="pt-BR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247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2 - IMPORTÂNCIA E FUNÇÕES DA ÁGUA NAS PLANTAS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É responsável pela turgescência das células e por via de consequência pela forma e estrutura dos tecidos que não possuem rigidez;</a:t>
            </a:r>
          </a:p>
          <a:p>
            <a:pPr algn="just"/>
            <a:r>
              <a:rPr lang="pt-BR" dirty="0" smtClean="0"/>
              <a:t>O ganho e a perda de água das células e tecidos são </a:t>
            </a:r>
            <a:r>
              <a:rPr lang="pt-BR" dirty="0" err="1" smtClean="0"/>
              <a:t>responsáveispor</a:t>
            </a:r>
            <a:r>
              <a:rPr lang="pt-BR" dirty="0" smtClean="0"/>
              <a:t> vários movimentos que ocorrem na planta (abertura e fechamento de estômatos, </a:t>
            </a:r>
            <a:r>
              <a:rPr lang="pt-BR" dirty="0" err="1" smtClean="0"/>
              <a:t>floresefolíolos</a:t>
            </a:r>
            <a:r>
              <a:rPr lang="pt-BR" dirty="0" smtClean="0"/>
              <a:t>);</a:t>
            </a:r>
          </a:p>
          <a:p>
            <a:pPr algn="just"/>
            <a:r>
              <a:rPr lang="pt-BR" dirty="0" smtClean="0"/>
              <a:t>O aumento de tamanho e de volume das células depende da absorção de água; e finalmente, de todas as substâncias que entram e saem da planta a água é a mais importante.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1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2 - IMPORTÂNCIA E FUNÇÕES DA ÁGUA NAS PLANTAS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De todos os recursos que a planta necessita para o seu desenvolvimento, a água é o mais abundante e, ao mesmo tempo, o recurso que mais limita a produtividade, tanto das culturas como das comunidades vegetais nativas.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636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908721"/>
            <a:ext cx="7128793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580433" y="6021288"/>
            <a:ext cx="79928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000" dirty="0" smtClean="0"/>
              <a:t>Produtividade de cevada e trigo em função da disponibilidade de água. Rendimento de grãos em função da água utilizada</a:t>
            </a:r>
          </a:p>
          <a:p>
            <a:pPr algn="just"/>
            <a:r>
              <a:rPr lang="pt-BR" sz="1000" dirty="0" smtClean="0"/>
              <a:t>Sob uma variedade de tratamentos de irrigação.</a:t>
            </a: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406195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158" y="1196752"/>
            <a:ext cx="645073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436629" y="5961117"/>
            <a:ext cx="82089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100" dirty="0" smtClean="0"/>
              <a:t>Produtividade de vários ecossistemas em função da precipitação anual. A produtividade foi estimada pelo acúmulo líquido de matéria orgânica acima do solo durante o crescimento e reprodução (Whittaker,1970).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408606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2 - IMPORTÂNCIA E FUNÇÕES DA ÁGUA NAS PLANTAS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Isto torna </a:t>
            </a:r>
            <a:r>
              <a:rPr lang="pt-BR" dirty="0" smtClean="0"/>
              <a:t>a prática </a:t>
            </a:r>
            <a:r>
              <a:rPr lang="pt-BR" dirty="0"/>
              <a:t>da </a:t>
            </a:r>
            <a:r>
              <a:rPr lang="pt-BR" dirty="0" smtClean="0"/>
              <a:t>irrigação </a:t>
            </a:r>
            <a:r>
              <a:rPr lang="pt-BR" dirty="0"/>
              <a:t>de </a:t>
            </a:r>
            <a:r>
              <a:rPr lang="pt-BR" dirty="0" smtClean="0"/>
              <a:t>grande importância </a:t>
            </a:r>
            <a:r>
              <a:rPr lang="pt-BR" dirty="0"/>
              <a:t>para </a:t>
            </a:r>
            <a:r>
              <a:rPr lang="pt-BR" dirty="0" smtClean="0"/>
              <a:t>a </a:t>
            </a:r>
            <a:r>
              <a:rPr lang="pt-BR" dirty="0"/>
              <a:t>agricultura, </a:t>
            </a:r>
            <a:r>
              <a:rPr lang="pt-BR" dirty="0" smtClean="0"/>
              <a:t>principalmente nas </a:t>
            </a:r>
            <a:r>
              <a:rPr lang="pt-BR" dirty="0"/>
              <a:t>regiões de </a:t>
            </a:r>
            <a:r>
              <a:rPr lang="pt-BR" dirty="0" smtClean="0"/>
              <a:t>climas </a:t>
            </a:r>
            <a:r>
              <a:rPr lang="pt-BR" dirty="0"/>
              <a:t>árido e </a:t>
            </a:r>
            <a:r>
              <a:rPr lang="pt-BR" dirty="0" smtClean="0"/>
              <a:t>semiárido.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687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110</TotalTime>
  <Words>647</Words>
  <Application>Microsoft Office PowerPoint</Application>
  <PresentationFormat>Apresentação na tela (4:3)</PresentationFormat>
  <Paragraphs>46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Austin</vt:lpstr>
      <vt:lpstr>Relações hídricas</vt:lpstr>
      <vt:lpstr>1 - A ÁGUA E A CÉLULA VEGETAL</vt:lpstr>
      <vt:lpstr>2 - IMPORTÂNCIA E FUNÇÕES DA ÁGUA NAS PLANTAS</vt:lpstr>
      <vt:lpstr>2 - IMPORTÂNCIA E FUNÇÕES DA ÁGUA NAS PLANTAS</vt:lpstr>
      <vt:lpstr>2 - IMPORTÂNCIA E FUNÇÕES DA ÁGUA NAS PLANTAS</vt:lpstr>
      <vt:lpstr>2 - IMPORTÂNCIA E FUNÇÕES DA ÁGUA NAS PLANTAS</vt:lpstr>
      <vt:lpstr>Apresentação do PowerPoint</vt:lpstr>
      <vt:lpstr>Apresentação do PowerPoint</vt:lpstr>
      <vt:lpstr>2 - IMPORTÂNCIA E FUNÇÕES DA ÁGUA NAS PLANTAS</vt:lpstr>
      <vt:lpstr>3 - PROPRIEDADES FÍSICAS E QUÍMICAS DA ÁGUA</vt:lpstr>
      <vt:lpstr>Apresentação do PowerPoint</vt:lpstr>
      <vt:lpstr>3 - PROPRIEDADES FÍSICAS E QUÍMICAS DA ÁGUA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Relações hídricas</dc:title>
  <dc:creator>Carlos Henrique Bezerra de Oliveira</dc:creator>
  <cp:lastModifiedBy>Carlos Henrique Bezerra de Oliveira</cp:lastModifiedBy>
  <cp:revision>15</cp:revision>
  <dcterms:created xsi:type="dcterms:W3CDTF">2013-08-19T15:07:31Z</dcterms:created>
  <dcterms:modified xsi:type="dcterms:W3CDTF">2013-09-24T13:31:57Z</dcterms:modified>
</cp:coreProperties>
</file>