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89" r:id="rId37"/>
    <p:sldId id="295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F59-3E29-418C-B1FB-BA60AEF19C27}" type="datetimeFigureOut">
              <a:rPr lang="pt-BR" smtClean="0"/>
              <a:t>20/10/2020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3778-77F4-4375-AFF5-4077DE621A1A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F59-3E29-418C-B1FB-BA60AEF19C27}" type="datetimeFigureOut">
              <a:rPr lang="pt-BR" smtClean="0"/>
              <a:t>20/10/2020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3778-77F4-4375-AFF5-4077DE621A1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F59-3E29-418C-B1FB-BA60AEF19C27}" type="datetimeFigureOut">
              <a:rPr lang="pt-BR" smtClean="0"/>
              <a:t>20/10/2020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3778-77F4-4375-AFF5-4077DE621A1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F59-3E29-418C-B1FB-BA60AEF19C27}" type="datetimeFigureOut">
              <a:rPr lang="pt-BR" smtClean="0"/>
              <a:t>20/10/2020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3778-77F4-4375-AFF5-4077DE621A1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F59-3E29-418C-B1FB-BA60AEF19C27}" type="datetimeFigureOut">
              <a:rPr lang="pt-BR" smtClean="0"/>
              <a:t>20/10/2020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3778-77F4-4375-AFF5-4077DE621A1A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F59-3E29-418C-B1FB-BA60AEF19C27}" type="datetimeFigureOut">
              <a:rPr lang="pt-BR" smtClean="0"/>
              <a:t>20/10/2020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3778-77F4-4375-AFF5-4077DE621A1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F59-3E29-418C-B1FB-BA60AEF19C27}" type="datetimeFigureOut">
              <a:rPr lang="pt-BR" smtClean="0"/>
              <a:t>20/10/2020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3778-77F4-4375-AFF5-4077DE621A1A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F59-3E29-418C-B1FB-BA60AEF19C27}" type="datetimeFigureOut">
              <a:rPr lang="pt-BR" smtClean="0"/>
              <a:t>20/10/2020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3778-77F4-4375-AFF5-4077DE621A1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F59-3E29-418C-B1FB-BA60AEF19C27}" type="datetimeFigureOut">
              <a:rPr lang="pt-BR" smtClean="0"/>
              <a:t>20/10/2020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3778-77F4-4375-AFF5-4077DE621A1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F59-3E29-418C-B1FB-BA60AEF19C27}" type="datetimeFigureOut">
              <a:rPr lang="pt-BR" smtClean="0"/>
              <a:t>20/10/2020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3778-77F4-4375-AFF5-4077DE621A1A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F59-3E29-418C-B1FB-BA60AEF19C27}" type="datetimeFigureOut">
              <a:rPr lang="pt-BR" smtClean="0"/>
              <a:t>20/10/2020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3778-77F4-4375-AFF5-4077DE621A1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F44F59-3E29-418C-B1FB-BA60AEF19C27}" type="datetimeFigureOut">
              <a:rPr lang="pt-BR" smtClean="0"/>
              <a:t>20/10/2020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6163778-77F4-4375-AFF5-4077DE621A1A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/>
              <a:t>Distribuição das doenças no espaço e no tempo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68028" y="5631996"/>
            <a:ext cx="8064896" cy="1752600"/>
          </a:xfrm>
        </p:spPr>
        <p:txBody>
          <a:bodyPr/>
          <a:lstStyle/>
          <a:p>
            <a:r>
              <a:rPr lang="pt-BR" dirty="0"/>
              <a:t>Professor Carlos Henrique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t="18922" r="2885" b="19881"/>
          <a:stretch/>
        </p:blipFill>
        <p:spPr>
          <a:xfrm>
            <a:off x="2068028" y="3429000"/>
            <a:ext cx="5049799" cy="22873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AC52C66B-8396-4492-A5C5-6109A9CB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1" y="3820035"/>
            <a:ext cx="742814" cy="72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48F904BB-AC52-4238-B57E-F68772FD8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1" y="5945358"/>
            <a:ext cx="593300" cy="5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esultado de imagem para imagens transparentes saÃºde">
            <a:extLst>
              <a:ext uri="{FF2B5EF4-FFF2-40B4-BE49-F238E27FC236}">
                <a16:creationId xmlns:a16="http://schemas.microsoft.com/office/drawing/2014/main" id="{2A73A8D4-2409-40C6-B400-77F8D409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1" y="4827206"/>
            <a:ext cx="849919" cy="84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4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5122912" cy="487680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Primeiros mapeamentos de doenças: Europa, </a:t>
            </a:r>
            <a:r>
              <a:rPr lang="pt-BR" dirty="0" err="1"/>
              <a:t>séc</a:t>
            </a:r>
            <a:r>
              <a:rPr lang="pt-BR" dirty="0"/>
              <a:t> XVIII.</a:t>
            </a:r>
          </a:p>
          <a:p>
            <a:pPr marL="0" indent="0">
              <a:buNone/>
            </a:pPr>
            <a:r>
              <a:rPr lang="pt-BR" dirty="0"/>
              <a:t>James </a:t>
            </a:r>
            <a:r>
              <a:rPr lang="pt-BR" dirty="0" err="1"/>
              <a:t>Lind</a:t>
            </a:r>
            <a:r>
              <a:rPr lang="pt-BR" dirty="0"/>
              <a:t>: </a:t>
            </a:r>
            <a:r>
              <a:rPr lang="pt-BR" i="1" dirty="0"/>
              <a:t>Ensaio sobre doenças acidentais de europeus em clima quente.</a:t>
            </a:r>
            <a:r>
              <a:rPr lang="pt-BR" dirty="0"/>
              <a:t> (1768)</a:t>
            </a:r>
          </a:p>
          <a:p>
            <a:pPr>
              <a:buFontTx/>
              <a:buChar char="-"/>
            </a:pPr>
            <a:r>
              <a:rPr lang="pt-BR" dirty="0"/>
              <a:t>Procura pela explicação para distribuição geográfica de diversas doenças. </a:t>
            </a:r>
          </a:p>
          <a:p>
            <a:pPr>
              <a:buFontTx/>
              <a:buChar char="-"/>
            </a:pPr>
            <a:r>
              <a:rPr lang="pt-BR" dirty="0"/>
              <a:t>Considerado precursor da geografia médica.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48680"/>
            <a:ext cx="2068352" cy="239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40968"/>
            <a:ext cx="1946343" cy="36318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526455" y="2852936"/>
            <a:ext cx="1202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James </a:t>
            </a:r>
            <a:r>
              <a:rPr lang="pt-BR" sz="1100" dirty="0" err="1"/>
              <a:t>Lind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63588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84448"/>
            <a:ext cx="8229600" cy="4876800"/>
          </a:xfrm>
        </p:spPr>
        <p:txBody>
          <a:bodyPr/>
          <a:lstStyle/>
          <a:p>
            <a:r>
              <a:rPr lang="pt-BR" dirty="0" err="1"/>
              <a:t>Valentine</a:t>
            </a:r>
            <a:r>
              <a:rPr lang="pt-BR" dirty="0"/>
              <a:t> </a:t>
            </a:r>
            <a:r>
              <a:rPr lang="pt-BR" dirty="0" err="1"/>
              <a:t>Seaman</a:t>
            </a:r>
            <a:r>
              <a:rPr lang="pt-BR" dirty="0"/>
              <a:t> (1798): Febre amarela em Nova Iorque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13283"/>
            <a:ext cx="185876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5658"/>
          <a:stretch/>
        </p:blipFill>
        <p:spPr>
          <a:xfrm>
            <a:off x="2987824" y="1772816"/>
            <a:ext cx="5688632" cy="415022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27584" y="450912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Valentine</a:t>
            </a:r>
            <a:r>
              <a:rPr lang="pt-BR" sz="1200" dirty="0"/>
              <a:t> </a:t>
            </a:r>
            <a:r>
              <a:rPr lang="pt-BR" sz="1200" dirty="0" err="1"/>
              <a:t>Seaman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2579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876800"/>
          </a:xfrm>
        </p:spPr>
        <p:txBody>
          <a:bodyPr/>
          <a:lstStyle/>
          <a:p>
            <a:r>
              <a:rPr lang="pt-BR" dirty="0"/>
              <a:t>André-Michel </a:t>
            </a:r>
            <a:r>
              <a:rPr lang="pt-BR" dirty="0" err="1"/>
              <a:t>Guerry</a:t>
            </a:r>
            <a:r>
              <a:rPr lang="pt-BR" dirty="0"/>
              <a:t> (França,1833)</a:t>
            </a:r>
          </a:p>
          <a:p>
            <a:r>
              <a:rPr lang="pt-BR" dirty="0"/>
              <a:t>Mapa sobre distribuição de crimes e </a:t>
            </a:r>
            <a:r>
              <a:rPr lang="pt-BR" dirty="0" err="1"/>
              <a:t>sucídios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76" y="1628800"/>
            <a:ext cx="5185360" cy="49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35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76800"/>
          </a:xfrm>
        </p:spPr>
        <p:txBody>
          <a:bodyPr/>
          <a:lstStyle/>
          <a:p>
            <a:r>
              <a:rPr lang="pt-BR" dirty="0"/>
              <a:t>Heinrich </a:t>
            </a:r>
            <a:r>
              <a:rPr lang="pt-BR" dirty="0" err="1"/>
              <a:t>Berghaus</a:t>
            </a:r>
            <a:endParaRPr lang="pt-BR" dirty="0"/>
          </a:p>
          <a:p>
            <a:r>
              <a:rPr lang="pt-BR" dirty="0" err="1"/>
              <a:t>Physikalicher</a:t>
            </a:r>
            <a:r>
              <a:rPr lang="pt-BR" dirty="0"/>
              <a:t> Atlas (1852)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8265"/>
            <a:ext cx="1740004" cy="21117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4"/>
          <a:stretch/>
        </p:blipFill>
        <p:spPr>
          <a:xfrm>
            <a:off x="395536" y="3068960"/>
            <a:ext cx="3427836" cy="263081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7"/>
          <a:stretch/>
        </p:blipFill>
        <p:spPr>
          <a:xfrm>
            <a:off x="4308142" y="3068959"/>
            <a:ext cx="4008274" cy="26308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236296" y="255999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Heinrich </a:t>
            </a:r>
            <a:r>
              <a:rPr lang="pt-BR" sz="1200" dirty="0" err="1"/>
              <a:t>Berghaus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0185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876800"/>
          </a:xfrm>
        </p:spPr>
        <p:txBody>
          <a:bodyPr/>
          <a:lstStyle/>
          <a:p>
            <a:r>
              <a:rPr lang="pt-BR" dirty="0"/>
              <a:t>John </a:t>
            </a:r>
            <a:r>
              <a:rPr lang="pt-BR" dirty="0" err="1"/>
              <a:t>Snow</a:t>
            </a:r>
            <a:r>
              <a:rPr lang="pt-BR" dirty="0"/>
              <a:t>, 1854.</a:t>
            </a:r>
          </a:p>
          <a:p>
            <a:r>
              <a:rPr lang="pt-BR" dirty="0"/>
              <a:t>Surto de cólera em </a:t>
            </a:r>
            <a:r>
              <a:rPr lang="pt-BR" dirty="0" err="1"/>
              <a:t>Soho</a:t>
            </a:r>
            <a:r>
              <a:rPr lang="pt-BR" dirty="0"/>
              <a:t>, Londres.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44" y="476672"/>
            <a:ext cx="2136936" cy="30689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700808"/>
            <a:ext cx="610526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5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876800"/>
          </a:xfrm>
        </p:spPr>
        <p:txBody>
          <a:bodyPr/>
          <a:lstStyle/>
          <a:p>
            <a:r>
              <a:rPr lang="pt-BR" b="1" dirty="0"/>
              <a:t>Palm</a:t>
            </a:r>
            <a:r>
              <a:rPr lang="pt-BR" dirty="0"/>
              <a:t>, final do </a:t>
            </a:r>
            <a:r>
              <a:rPr lang="pt-BR" dirty="0" err="1"/>
              <a:t>séc</a:t>
            </a:r>
            <a:r>
              <a:rPr lang="pt-BR" dirty="0"/>
              <a:t> XIX.</a:t>
            </a:r>
          </a:p>
          <a:p>
            <a:r>
              <a:rPr lang="pt-BR" dirty="0"/>
              <a:t>Luz solar : variação geográfica causa da prevalência do </a:t>
            </a:r>
            <a:r>
              <a:rPr lang="pt-BR" dirty="0" err="1"/>
              <a:t>do</a:t>
            </a:r>
            <a:r>
              <a:rPr lang="pt-BR" dirty="0"/>
              <a:t> raquitismo em diversos países.</a:t>
            </a:r>
          </a:p>
          <a:p>
            <a:r>
              <a:rPr lang="pt-BR" dirty="0"/>
              <a:t>1930, </a:t>
            </a:r>
            <a:r>
              <a:rPr lang="pt-BR" b="1" dirty="0" err="1"/>
              <a:t>Pavlovsky</a:t>
            </a:r>
            <a:r>
              <a:rPr lang="pt-BR" dirty="0"/>
              <a:t> : Teoria dos focos naturais para estudos da peste e da leishmaniose.</a:t>
            </a:r>
          </a:p>
          <a:p>
            <a:r>
              <a:rPr lang="pt-BR" dirty="0"/>
              <a:t>Meados do </a:t>
            </a:r>
            <a:r>
              <a:rPr lang="pt-BR" dirty="0" err="1"/>
              <a:t>séc</a:t>
            </a:r>
            <a:r>
              <a:rPr lang="pt-BR" dirty="0"/>
              <a:t> XX, </a:t>
            </a:r>
            <a:r>
              <a:rPr lang="pt-BR" b="1" dirty="0"/>
              <a:t>Lancaster</a:t>
            </a:r>
            <a:r>
              <a:rPr lang="pt-BR" dirty="0"/>
              <a:t>: distribuição espacial por melanoma(excesso de luz solar) 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1" t="28343" r="57391" b="35828"/>
          <a:stretch/>
        </p:blipFill>
        <p:spPr>
          <a:xfrm>
            <a:off x="827584" y="3573016"/>
            <a:ext cx="1561937" cy="22610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87624" y="5834071"/>
            <a:ext cx="1489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Pavlovsky</a:t>
            </a:r>
            <a:endParaRPr lang="pt-B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4" t="8077" r="15570" b="57460"/>
          <a:stretch/>
        </p:blipFill>
        <p:spPr bwMode="auto">
          <a:xfrm>
            <a:off x="4211960" y="3524825"/>
            <a:ext cx="1606949" cy="230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572000" y="5834071"/>
            <a:ext cx="124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Lancaster</a:t>
            </a:r>
          </a:p>
        </p:txBody>
      </p:sp>
    </p:spTree>
    <p:extLst>
      <p:ext uri="{BB962C8B-B14F-4D97-AF65-F5344CB8AC3E}">
        <p14:creationId xmlns:p14="http://schemas.microsoft.com/office/powerpoint/2010/main" val="382250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principal objetivo do estudo das variações geográficas das doenças é a formulação de hipóteses etiológicas através da análise conjunta das variações nos fatores ambientais.”</a:t>
            </a:r>
          </a:p>
          <a:p>
            <a:pPr marL="0" indent="0" algn="ctr">
              <a:buNone/>
            </a:pPr>
            <a:r>
              <a:rPr lang="pt-B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(Medronho, 2009)</a:t>
            </a:r>
          </a:p>
        </p:txBody>
      </p:sp>
    </p:spTree>
    <p:extLst>
      <p:ext uri="{BB962C8B-B14F-4D97-AF65-F5344CB8AC3E}">
        <p14:creationId xmlns:p14="http://schemas.microsoft.com/office/powerpoint/2010/main" val="1714017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Espacial em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876800"/>
          </a:xfrm>
        </p:spPr>
        <p:txBody>
          <a:bodyPr/>
          <a:lstStyle/>
          <a:p>
            <a:r>
              <a:rPr lang="pt-BR" dirty="0"/>
              <a:t>É o estudo quantitativo da distribuição das doenças ou serviços de saúde, onde o objeto de estudo está referenciado geograficamente.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1510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É utilizada para: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Identificar padrões espaciais de morbidade ou mortalidade e seus fatores associados;</a:t>
            </a:r>
          </a:p>
          <a:p>
            <a:endParaRPr lang="pt-BR" dirty="0"/>
          </a:p>
          <a:p>
            <a:r>
              <a:rPr lang="pt-BR" dirty="0"/>
              <a:t>Descrever os processos de difusão das doenças;</a:t>
            </a:r>
          </a:p>
          <a:p>
            <a:endParaRPr lang="pt-BR" dirty="0"/>
          </a:p>
          <a:p>
            <a:r>
              <a:rPr lang="pt-BR" dirty="0"/>
              <a:t>Gerar conhecimento sobre etiologia de doenças;</a:t>
            </a:r>
          </a:p>
          <a:p>
            <a:endParaRPr lang="pt-BR" dirty="0"/>
          </a:p>
          <a:p>
            <a:r>
              <a:rPr lang="pt-BR" dirty="0"/>
              <a:t>Visualizar o padrão de distribuição de eventos em um mapa.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979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661786" cy="5424264"/>
          </a:xfrm>
        </p:spPr>
      </p:pic>
    </p:spTree>
    <p:extLst>
      <p:ext uri="{BB962C8B-B14F-4D97-AF65-F5344CB8AC3E}">
        <p14:creationId xmlns:p14="http://schemas.microsoft.com/office/powerpoint/2010/main" val="409357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2145630"/>
            <a:ext cx="3168352" cy="435975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560" y="2145630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Epide</a:t>
            </a:r>
            <a:r>
              <a:rPr lang="pt-BR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miologia</a:t>
            </a:r>
            <a:endParaRPr lang="pt-B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940152" y="2636912"/>
            <a:ext cx="21602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Distribuição 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de doenças no espaço e no tempo</a:t>
            </a:r>
          </a:p>
        </p:txBody>
      </p:sp>
      <p:sp>
        <p:nvSpPr>
          <p:cNvPr id="14" name="Seta dobrada 13"/>
          <p:cNvSpPr/>
          <p:nvPr/>
        </p:nvSpPr>
        <p:spPr>
          <a:xfrm flipV="1">
            <a:off x="2483768" y="2996952"/>
            <a:ext cx="1584176" cy="2383522"/>
          </a:xfrm>
          <a:prstGeom prst="bentArrow">
            <a:avLst>
              <a:gd name="adj1" fmla="val 15088"/>
              <a:gd name="adj2" fmla="val 20336"/>
              <a:gd name="adj3" fmla="val 23834"/>
              <a:gd name="adj4" fmla="val 293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5795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4956428" cy="6264696"/>
          </a:xfrm>
        </p:spPr>
      </p:pic>
    </p:spTree>
    <p:extLst>
      <p:ext uri="{BB962C8B-B14F-4D97-AF65-F5344CB8AC3E}">
        <p14:creationId xmlns:p14="http://schemas.microsoft.com/office/powerpoint/2010/main" val="1022001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/>
          <a:lstStyle/>
          <a:p>
            <a:r>
              <a:rPr lang="pt-BR" b="1" dirty="0"/>
              <a:t>Métodos para análise espacial:</a:t>
            </a:r>
          </a:p>
          <a:p>
            <a:endParaRPr lang="pt-BR" b="1" dirty="0"/>
          </a:p>
          <a:p>
            <a:pPr>
              <a:buFontTx/>
              <a:buChar char="-"/>
            </a:pPr>
            <a:r>
              <a:rPr lang="pt-BR" dirty="0">
                <a:solidFill>
                  <a:schemeClr val="tx2"/>
                </a:solidFill>
              </a:rPr>
              <a:t>Visualização: </a:t>
            </a:r>
            <a:r>
              <a:rPr lang="pt-BR" dirty="0"/>
              <a:t>onde o mapeamento de eventos de saúde é a ferramenta primária.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>
                <a:solidFill>
                  <a:schemeClr val="tx2"/>
                </a:solidFill>
              </a:rPr>
              <a:t>Análise Exploratória de Dados: </a:t>
            </a:r>
            <a:r>
              <a:rPr lang="pt-BR" dirty="0"/>
              <a:t>utilizada para descrever padrões espaciais e relações entre mapas.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>
                <a:solidFill>
                  <a:schemeClr val="tx2"/>
                </a:solidFill>
              </a:rPr>
              <a:t>Modelagem: </a:t>
            </a:r>
            <a:r>
              <a:rPr lang="pt-BR" dirty="0"/>
              <a:t>Utilizada quando se pretende testar formalmente uma hipóteses ou estimar relações.</a:t>
            </a:r>
          </a:p>
        </p:txBody>
      </p:sp>
    </p:spTree>
    <p:extLst>
      <p:ext uri="{BB962C8B-B14F-4D97-AF65-F5344CB8AC3E}">
        <p14:creationId xmlns:p14="http://schemas.microsoft.com/office/powerpoint/2010/main" val="819700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0328"/>
          </a:xfrm>
        </p:spPr>
        <p:txBody>
          <a:bodyPr/>
          <a:lstStyle/>
          <a:p>
            <a:r>
              <a:rPr lang="pt-BR" b="1" dirty="0"/>
              <a:t>Instrumentos utilizados para análise espacial: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200" b="1" dirty="0">
                <a:solidFill>
                  <a:schemeClr val="tx2"/>
                </a:solidFill>
              </a:rPr>
              <a:t>Geoprocessamento</a:t>
            </a:r>
          </a:p>
          <a:p>
            <a:pPr marL="0" indent="0" algn="ctr">
              <a:buNone/>
            </a:pPr>
            <a:endParaRPr lang="pt-BR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tx2"/>
                </a:solidFill>
              </a:rPr>
              <a:t> </a:t>
            </a:r>
            <a:r>
              <a:rPr lang="pt-BR" dirty="0"/>
              <a:t>É um conjunto de técnicas de coleta, tratamento e exibição de informações indexadas geograficamente.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Um dos sistemas mais utilizado nas saúde coletiva é o Sistema de Informações Geográficas (SIG).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2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" y="2420888"/>
            <a:ext cx="3766298" cy="279354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8"/>
            <a:ext cx="5080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23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3200" b="1" dirty="0" err="1">
                <a:solidFill>
                  <a:schemeClr val="tx2"/>
                </a:solidFill>
              </a:rPr>
              <a:t>Geostatística</a:t>
            </a:r>
            <a:endParaRPr lang="pt-BR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É o estudo dos fenômenos que variam continuamente no espaço.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Seu principal objetivo: análise da variabilidade espacial e predição de fenômenos.</a:t>
            </a:r>
          </a:p>
        </p:txBody>
      </p:sp>
    </p:spTree>
    <p:extLst>
      <p:ext uri="{BB962C8B-B14F-4D97-AF65-F5344CB8AC3E}">
        <p14:creationId xmlns:p14="http://schemas.microsoft.com/office/powerpoint/2010/main" val="965272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22735" r="15187" b="16915"/>
          <a:stretch/>
        </p:blipFill>
        <p:spPr bwMode="auto">
          <a:xfrm>
            <a:off x="683568" y="643904"/>
            <a:ext cx="7761069" cy="55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514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3200" b="1" dirty="0">
                <a:solidFill>
                  <a:schemeClr val="tx2"/>
                </a:solidFill>
              </a:rPr>
              <a:t>Análise de dado de área ou em treliça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São observações associadas a regiões que podem regulares ou irregulares.</a:t>
            </a:r>
          </a:p>
        </p:txBody>
      </p:sp>
    </p:spTree>
    <p:extLst>
      <p:ext uri="{BB962C8B-B14F-4D97-AF65-F5344CB8AC3E}">
        <p14:creationId xmlns:p14="http://schemas.microsoft.com/office/powerpoint/2010/main" val="1264229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 t="45569" r="19246" b="11164"/>
          <a:stretch/>
        </p:blipFill>
        <p:spPr bwMode="auto">
          <a:xfrm>
            <a:off x="310095" y="1340768"/>
            <a:ext cx="82948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090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3200" b="1" dirty="0">
                <a:solidFill>
                  <a:schemeClr val="tx2"/>
                </a:solidFill>
              </a:rPr>
              <a:t>Análise de padrões pontuais</a:t>
            </a:r>
          </a:p>
          <a:p>
            <a:pPr marL="0" indent="0" algn="ctr">
              <a:buNone/>
            </a:pPr>
            <a:endParaRPr lang="pt-BR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dirty="0"/>
              <a:t>O objetivo é saber se os eventos observados ocorreram aleatoriamente ou se existe algum padrão sistemático em determinada região.</a:t>
            </a:r>
          </a:p>
        </p:txBody>
      </p:sp>
    </p:spTree>
    <p:extLst>
      <p:ext uri="{BB962C8B-B14F-4D97-AF65-F5344CB8AC3E}">
        <p14:creationId xmlns:p14="http://schemas.microsoft.com/office/powerpoint/2010/main" val="4116774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 dos Migrantes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Determinar se o risco de adoecer entre migrantes oriundos de uma região com alto(ou baixo) risco muda após a migração para uma região de baixo (ou alto) risco.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40968"/>
            <a:ext cx="4706888" cy="335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12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76878" y="517148"/>
            <a:ext cx="6044753" cy="1876037"/>
            <a:chOff x="1476878" y="517148"/>
            <a:chExt cx="6044753" cy="1876037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5" r="9470" b="7333"/>
            <a:stretch/>
          </p:blipFill>
          <p:spPr>
            <a:xfrm>
              <a:off x="6012160" y="517148"/>
              <a:ext cx="1509471" cy="1876037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>
              <a:off x="1476878" y="993502"/>
              <a:ext cx="26019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5400" b="1" cap="none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Quem?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692902" y="2630525"/>
            <a:ext cx="5828729" cy="1944216"/>
            <a:chOff x="1692902" y="2630525"/>
            <a:chExt cx="5828729" cy="19442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2" r="16000" b="4633"/>
            <a:stretch/>
          </p:blipFill>
          <p:spPr>
            <a:xfrm>
              <a:off x="6081537" y="2630525"/>
              <a:ext cx="1440094" cy="1944216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1692902" y="3140968"/>
              <a:ext cx="24096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54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Onde?</a:t>
              </a:r>
              <a:endParaRPr lang="pt-BR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301934" y="4447767"/>
            <a:ext cx="6270886" cy="2009957"/>
            <a:chOff x="1301934" y="4447767"/>
            <a:chExt cx="6270886" cy="2009957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1" r="9542"/>
            <a:stretch/>
          </p:blipFill>
          <p:spPr>
            <a:xfrm>
              <a:off x="6030348" y="4447767"/>
              <a:ext cx="1542472" cy="2009957"/>
            </a:xfrm>
            <a:prstGeom prst="rect">
              <a:avLst/>
            </a:prstGeom>
          </p:spPr>
        </p:pic>
        <p:sp>
          <p:nvSpPr>
            <p:cNvPr id="10" name="Retângulo 9"/>
            <p:cNvSpPr/>
            <p:nvPr/>
          </p:nvSpPr>
          <p:spPr>
            <a:xfrm>
              <a:off x="1301934" y="5097958"/>
              <a:ext cx="326884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5400" b="1" cap="none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Quando?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5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das Doenças no Tempo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Fornecer informações para compreensão, previsão, busca etiológica, prevenção de doenças e avaliação do impacto de intervenções de saúde.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00327"/>
            <a:ext cx="3972272" cy="2855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659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Obedecer padrão.</a:t>
            </a:r>
          </a:p>
          <a:p>
            <a:r>
              <a:rPr lang="pt-BR" dirty="0"/>
              <a:t>Exemplo: Aumento da ocorrência de rubéola no final do inverno e início da primavera.</a:t>
            </a:r>
          </a:p>
          <a:p>
            <a:endParaRPr lang="pt-BR" dirty="0"/>
          </a:p>
          <a:p>
            <a:r>
              <a:rPr lang="pt-BR" dirty="0">
                <a:solidFill>
                  <a:schemeClr val="tx2"/>
                </a:solidFill>
              </a:rPr>
              <a:t>É preciso verificar tendências a longo prazo para avaliar se há uma elevação acima da frequência habitual da doença em um determinado período do tempo, o que poderia indicar a presença de uma epidemia.</a:t>
            </a:r>
          </a:p>
        </p:txBody>
      </p:sp>
    </p:spTree>
    <p:extLst>
      <p:ext uri="{BB962C8B-B14F-4D97-AF65-F5344CB8AC3E}">
        <p14:creationId xmlns:p14="http://schemas.microsoft.com/office/powerpoint/2010/main" val="1491651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76800"/>
          </a:xfrm>
        </p:spPr>
        <p:txBody>
          <a:bodyPr/>
          <a:lstStyle/>
          <a:p>
            <a:r>
              <a:rPr lang="pt-BR" dirty="0"/>
              <a:t>Quatro tipos principais de aspectos relacionados à evolução temporal das doenças: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43608" y="2348880"/>
            <a:ext cx="2292614" cy="1077218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2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Tendência </a:t>
            </a:r>
          </a:p>
          <a:p>
            <a:pPr algn="ctr"/>
            <a:r>
              <a:rPr lang="pt-BR" sz="32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secular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60669" y="4111625"/>
            <a:ext cx="3691844" cy="5847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2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Variações cíclicas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446966" y="2276872"/>
            <a:ext cx="3941913" cy="5847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2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Variações sazonais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69747" y="4118932"/>
            <a:ext cx="2303836" cy="107721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2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Variações </a:t>
            </a:r>
          </a:p>
          <a:p>
            <a:pPr algn="ctr"/>
            <a:r>
              <a:rPr lang="pt-BR" sz="32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irregulares</a:t>
            </a:r>
          </a:p>
        </p:txBody>
      </p:sp>
    </p:spTree>
    <p:extLst>
      <p:ext uri="{BB962C8B-B14F-4D97-AF65-F5344CB8AC3E}">
        <p14:creationId xmlns:p14="http://schemas.microsoft.com/office/powerpoint/2010/main" val="1747492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Tendência Histórica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876800"/>
          </a:xfrm>
        </p:spPr>
        <p:txBody>
          <a:bodyPr/>
          <a:lstStyle/>
          <a:p>
            <a:r>
              <a:rPr lang="pt-BR" dirty="0"/>
              <a:t>Análise das mudanças na frequência de uma doença por um longo período de tempo (geralmente décadas).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5715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3" t="34536" r="27113" b="25150"/>
          <a:stretch/>
        </p:blipFill>
        <p:spPr bwMode="auto">
          <a:xfrm>
            <a:off x="985642" y="836712"/>
            <a:ext cx="7114750" cy="534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955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Transição epidemiológica </a:t>
            </a:r>
          </a:p>
          <a:p>
            <a:r>
              <a:rPr lang="pt-BR" dirty="0"/>
              <a:t>Ao longo do </a:t>
            </a:r>
            <a:r>
              <a:rPr lang="pt-BR" dirty="0" err="1"/>
              <a:t>séc</a:t>
            </a:r>
            <a:r>
              <a:rPr lang="pt-BR" dirty="0"/>
              <a:t> XX, primeiramente nos países desenvolvidos e posteriormente nos países subdesenvolvidos.</a:t>
            </a:r>
          </a:p>
          <a:p>
            <a:r>
              <a:rPr lang="pt-BR" dirty="0"/>
              <a:t>Resultados de grandes melhorias sociais, introdução de tecnologias, etc...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87985"/>
            <a:ext cx="3048000" cy="208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22" y="3861048"/>
            <a:ext cx="3709707" cy="246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4606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"/>
          <a:stretch/>
        </p:blipFill>
        <p:spPr>
          <a:xfrm>
            <a:off x="1037792" y="1124744"/>
            <a:ext cx="6990592" cy="4700296"/>
          </a:xfrm>
        </p:spPr>
      </p:pic>
    </p:spTree>
    <p:extLst>
      <p:ext uri="{BB962C8B-B14F-4D97-AF65-F5344CB8AC3E}">
        <p14:creationId xmlns:p14="http://schemas.microsoft.com/office/powerpoint/2010/main" val="3120693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Variações Cíclicas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Flutuações na incidência de uma doença ocorrida em um período maior que um ano.</a:t>
            </a:r>
          </a:p>
          <a:p>
            <a:r>
              <a:rPr lang="pt-BR" dirty="0"/>
              <a:t>Grande populações suscetíveis , a incidência de sarampo tende a aumentar a cada três anos. (Sucessivo nascimento de crianças suscetíveis).</a:t>
            </a:r>
          </a:p>
          <a:p>
            <a:endParaRPr lang="pt-BR" dirty="0"/>
          </a:p>
        </p:txBody>
      </p:sp>
      <p:sp>
        <p:nvSpPr>
          <p:cNvPr id="4" name="Seta em curva para baixo 3"/>
          <p:cNvSpPr/>
          <p:nvPr/>
        </p:nvSpPr>
        <p:spPr>
          <a:xfrm>
            <a:off x="2771800" y="4005064"/>
            <a:ext cx="1728192" cy="10801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cima 4"/>
          <p:cNvSpPr/>
          <p:nvPr/>
        </p:nvSpPr>
        <p:spPr>
          <a:xfrm flipH="1">
            <a:off x="2663788" y="5229200"/>
            <a:ext cx="1656184" cy="11521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55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Variações sazonais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876800"/>
          </a:xfrm>
        </p:spPr>
        <p:txBody>
          <a:bodyPr/>
          <a:lstStyle/>
          <a:p>
            <a:r>
              <a:rPr lang="pt-BR" dirty="0"/>
              <a:t>Variação na incidência de uma doença, cujos ciclos coincidem com as estações do ano.</a:t>
            </a:r>
          </a:p>
          <a:p>
            <a:r>
              <a:rPr lang="pt-BR" dirty="0"/>
              <a:t>A variação ocorre dentro do período de um ano.</a:t>
            </a:r>
          </a:p>
          <a:p>
            <a:r>
              <a:rPr lang="pt-BR" dirty="0"/>
              <a:t>Doenças infecciosas agudas são exemplos típicos, mas também podem ocorrer com doenças crônicas. (maior número de acidentes de trabalho durante época de colheita agrícola).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28" y="2132856"/>
            <a:ext cx="381000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5560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876800"/>
          </a:xfrm>
        </p:spPr>
        <p:txBody>
          <a:bodyPr/>
          <a:lstStyle/>
          <a:p>
            <a:r>
              <a:rPr lang="pt-BR" dirty="0"/>
              <a:t>Depende de fatores como: radiações solares , temperatura, umidade do ar, precipitação, etc...</a:t>
            </a:r>
          </a:p>
          <a:p>
            <a:r>
              <a:rPr lang="pt-BR" dirty="0"/>
              <a:t>Um conglomerado de pessoas no inverno pode favorecer o aparecimento de diversas doenças respiratórias como a gripe.</a:t>
            </a:r>
          </a:p>
          <a:p>
            <a:r>
              <a:rPr lang="pt-BR" dirty="0"/>
              <a:t>Maior consumo de água no verão pode favorecer a transmissão </a:t>
            </a:r>
            <a:r>
              <a:rPr lang="pt-BR" dirty="0" err="1"/>
              <a:t>feco</a:t>
            </a:r>
            <a:r>
              <a:rPr lang="pt-BR" dirty="0"/>
              <a:t>-oral (</a:t>
            </a:r>
            <a:r>
              <a:rPr lang="pt-BR" dirty="0" err="1"/>
              <a:t>diarrérias</a:t>
            </a:r>
            <a:r>
              <a:rPr lang="pt-BR" dirty="0"/>
              <a:t> infecciosas p.ex.)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95817"/>
            <a:ext cx="3994159" cy="33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6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Quem?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Características pessoais:</a:t>
            </a:r>
          </a:p>
          <a:p>
            <a:pPr>
              <a:buFontTx/>
              <a:buChar char="-"/>
            </a:pPr>
            <a:r>
              <a:rPr lang="pt-BR" dirty="0"/>
              <a:t>Sexo</a:t>
            </a:r>
          </a:p>
          <a:p>
            <a:pPr>
              <a:buFontTx/>
              <a:buChar char="-"/>
            </a:pPr>
            <a:r>
              <a:rPr lang="pt-BR" dirty="0"/>
              <a:t>Idade</a:t>
            </a:r>
          </a:p>
          <a:p>
            <a:pPr>
              <a:buFontTx/>
              <a:buChar char="-"/>
            </a:pPr>
            <a:r>
              <a:rPr lang="pt-BR" dirty="0"/>
              <a:t>Raça</a:t>
            </a:r>
          </a:p>
          <a:p>
            <a:pPr>
              <a:buFontTx/>
              <a:buChar char="-"/>
            </a:pPr>
            <a:r>
              <a:rPr lang="pt-BR" dirty="0"/>
              <a:t>Condição socioeconômica</a:t>
            </a:r>
          </a:p>
          <a:p>
            <a:pPr>
              <a:buFontTx/>
              <a:buChar char="-"/>
            </a:pPr>
            <a:r>
              <a:rPr lang="pt-BR" dirty="0"/>
              <a:t>Hábitos alimentares</a:t>
            </a:r>
          </a:p>
          <a:p>
            <a:pPr>
              <a:buFontTx/>
              <a:buChar char="-"/>
            </a:pPr>
            <a:r>
              <a:rPr lang="pt-BR" dirty="0"/>
              <a:t>Hábitos culturais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9470" b="7333"/>
          <a:stretch/>
        </p:blipFill>
        <p:spPr>
          <a:xfrm>
            <a:off x="8028384" y="476672"/>
            <a:ext cx="869071" cy="108012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860032" y="3573016"/>
            <a:ext cx="3528392" cy="2448272"/>
            <a:chOff x="4860032" y="3573016"/>
            <a:chExt cx="3528392" cy="2448272"/>
          </a:xfrm>
        </p:grpSpPr>
        <p:sp>
          <p:nvSpPr>
            <p:cNvPr id="5" name="Fluxograma: Processo 4"/>
            <p:cNvSpPr/>
            <p:nvPr/>
          </p:nvSpPr>
          <p:spPr>
            <a:xfrm>
              <a:off x="4860032" y="3573016"/>
              <a:ext cx="3528392" cy="2448272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860032" y="3573016"/>
              <a:ext cx="352839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r>
                <a:rPr lang="pt-B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Sarampo mais comum em CRIANÇAS.</a:t>
              </a:r>
            </a:p>
            <a:p>
              <a:endPara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r>
                <a:rPr lang="pt-B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Hipertensão arterial alta mais prevalente na POPULAÇÃO NEGRA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466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Variações Irregulares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Alterações inusitadas na incidência das doenças, diferente do que seria esperado.</a:t>
            </a:r>
          </a:p>
          <a:p>
            <a:endParaRPr lang="pt-BR" dirty="0"/>
          </a:p>
          <a:p>
            <a:r>
              <a:rPr lang="pt-BR" dirty="0"/>
              <a:t>Incidência esperada baseada em dados históricos: Endemia</a:t>
            </a:r>
          </a:p>
          <a:p>
            <a:endParaRPr lang="pt-BR" dirty="0"/>
          </a:p>
          <a:p>
            <a:r>
              <a:rPr lang="pt-BR" dirty="0"/>
              <a:t>Não esperado: Epidemia.</a:t>
            </a:r>
          </a:p>
        </p:txBody>
      </p:sp>
    </p:spTree>
    <p:extLst>
      <p:ext uri="{BB962C8B-B14F-4D97-AF65-F5344CB8AC3E}">
        <p14:creationId xmlns:p14="http://schemas.microsoft.com/office/powerpoint/2010/main" val="249438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Endemia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Presença usual de uma doença, dentro dos limites esperados, em uma determinada área geográfica, por um período de tempo ilimitado.</a:t>
            </a:r>
          </a:p>
          <a:p>
            <a:r>
              <a:rPr lang="pt-BR" dirty="0"/>
              <a:t>É uma doença habitual, presente entre membros de um determinado grupo, em uma população definida.</a:t>
            </a:r>
          </a:p>
          <a:p>
            <a:r>
              <a:rPr lang="pt-BR" dirty="0" err="1"/>
              <a:t>Ex</a:t>
            </a:r>
            <a:r>
              <a:rPr lang="pt-BR" dirty="0"/>
              <a:t>: Malária, doença de Chagas, esquistossomose.</a:t>
            </a:r>
          </a:p>
        </p:txBody>
      </p:sp>
    </p:spTree>
    <p:extLst>
      <p:ext uri="{BB962C8B-B14F-4D97-AF65-F5344CB8AC3E}">
        <p14:creationId xmlns:p14="http://schemas.microsoft.com/office/powerpoint/2010/main" val="1705279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Epidemia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Elevação brusca , temporária e significativamente acima do esperado da incidência de uma determinada doença.</a:t>
            </a:r>
          </a:p>
          <a:p>
            <a:r>
              <a:rPr lang="pt-BR" dirty="0"/>
              <a:t>Alteração nos fatores relacionados ao agente, hospedeiro e/ou ambiente.</a:t>
            </a:r>
          </a:p>
          <a:p>
            <a:r>
              <a:rPr lang="pt-BR" dirty="0"/>
              <a:t>Ela não representa a ocorrência de muitas casos.</a:t>
            </a:r>
          </a:p>
          <a:p>
            <a:r>
              <a:rPr lang="pt-BR" dirty="0"/>
              <a:t>Por </a:t>
            </a:r>
            <a:r>
              <a:rPr lang="pt-BR" dirty="0" err="1"/>
              <a:t>ex</a:t>
            </a:r>
            <a:r>
              <a:rPr lang="pt-BR" dirty="0"/>
              <a:t>: </a:t>
            </a:r>
            <a:r>
              <a:rPr lang="pt-BR" dirty="0" err="1"/>
              <a:t>Poliemielite</a:t>
            </a:r>
            <a:r>
              <a:rPr lang="pt-BR" dirty="0"/>
              <a:t> não ocorre no Rio de Janeiro desde de 1989, logo um único caso </a:t>
            </a:r>
            <a:r>
              <a:rPr lang="pt-BR" dirty="0">
                <a:solidFill>
                  <a:schemeClr val="tx2"/>
                </a:solidFill>
              </a:rPr>
              <a:t>autóctone</a:t>
            </a:r>
            <a:r>
              <a:rPr lang="pt-BR" dirty="0"/>
              <a:t> já representaria uma epidemia.</a:t>
            </a:r>
          </a:p>
        </p:txBody>
      </p:sp>
    </p:spTree>
    <p:extLst>
      <p:ext uri="{BB962C8B-B14F-4D97-AF65-F5344CB8AC3E}">
        <p14:creationId xmlns:p14="http://schemas.microsoft.com/office/powerpoint/2010/main" val="4262140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52600"/>
            <a:ext cx="8229600" cy="4876800"/>
          </a:xfrm>
        </p:spPr>
        <p:txBody>
          <a:bodyPr/>
          <a:lstStyle/>
          <a:p>
            <a:r>
              <a:rPr lang="pt-BR" b="1" dirty="0">
                <a:solidFill>
                  <a:schemeClr val="tx2"/>
                </a:solidFill>
              </a:rPr>
              <a:t>Caso autóctone: </a:t>
            </a:r>
            <a:r>
              <a:rPr lang="pt-BR" dirty="0"/>
              <a:t>É o caso oriundo do mesmo local onde ocorreu.</a:t>
            </a:r>
          </a:p>
          <a:p>
            <a:endParaRPr lang="pt-BR" dirty="0"/>
          </a:p>
          <a:p>
            <a:r>
              <a:rPr lang="pt-BR" b="1" dirty="0">
                <a:solidFill>
                  <a:schemeClr val="tx2"/>
                </a:solidFill>
              </a:rPr>
              <a:t>Caso alóctone: </a:t>
            </a:r>
            <a:r>
              <a:rPr lang="pt-BR" dirty="0"/>
              <a:t>É o caso importado de outra localidade.</a:t>
            </a:r>
          </a:p>
        </p:txBody>
      </p:sp>
    </p:spTree>
    <p:extLst>
      <p:ext uri="{BB962C8B-B14F-4D97-AF65-F5344CB8AC3E}">
        <p14:creationId xmlns:p14="http://schemas.microsoft.com/office/powerpoint/2010/main" val="2963354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Pandemia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Ocorrência epidêmica caracterizada por uma larga distribuição espacial, atingindo várias nações. </a:t>
            </a:r>
          </a:p>
          <a:p>
            <a:r>
              <a:rPr lang="pt-BR" dirty="0"/>
              <a:t>Uma série de epidemias localizadas em diferentes países que ocorrem ao mesmo tempo.</a:t>
            </a:r>
          </a:p>
          <a:p>
            <a:r>
              <a:rPr lang="pt-BR" dirty="0"/>
              <a:t>Exemplo: Epidemia de AIDS no mundo, H1N1.</a:t>
            </a:r>
          </a:p>
        </p:txBody>
      </p:sp>
    </p:spTree>
    <p:extLst>
      <p:ext uri="{BB962C8B-B14F-4D97-AF65-F5344CB8AC3E}">
        <p14:creationId xmlns:p14="http://schemas.microsoft.com/office/powerpoint/2010/main" val="245615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9193120" cy="40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98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Surto epidêmico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Ocorrência epidêmica delimitada a um espaço extremamente restrito, como vilas, quartéis, colégios, </a:t>
            </a:r>
            <a:r>
              <a:rPr lang="pt-BR" dirty="0" err="1"/>
              <a:t>prédios,etc</a:t>
            </a:r>
            <a:r>
              <a:rPr lang="pt-BR"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5"/>
            <a:ext cx="2958204" cy="19875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94902"/>
            <a:ext cx="3698776" cy="25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0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Epidemia por fonte comum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Pode ser veiculada por água, alimentos, ar, não havendo em geral a transmissão de pessoa para pessoa.</a:t>
            </a:r>
          </a:p>
          <a:p>
            <a:r>
              <a:rPr lang="pt-BR" dirty="0"/>
              <a:t>Rápida progressão no número de casos;</a:t>
            </a:r>
          </a:p>
          <a:p>
            <a:r>
              <a:rPr lang="pt-BR" dirty="0"/>
              <a:t>Pico de incidência em curto período de tempo</a:t>
            </a:r>
          </a:p>
          <a:p>
            <a:r>
              <a:rPr lang="pt-BR" dirty="0"/>
              <a:t>Indícios de contaminação por uma única fonte.</a:t>
            </a:r>
          </a:p>
          <a:p>
            <a:r>
              <a:rPr lang="pt-BR" dirty="0"/>
              <a:t>Curto espaço de tempo – </a:t>
            </a:r>
            <a:r>
              <a:rPr lang="pt-BR" b="1" dirty="0"/>
              <a:t>Fonte pontual</a:t>
            </a:r>
          </a:p>
          <a:p>
            <a:r>
              <a:rPr lang="pt-BR" dirty="0"/>
              <a:t>Espaço de tempo mais longo – </a:t>
            </a:r>
            <a:r>
              <a:rPr lang="pt-BR" b="1" dirty="0"/>
              <a:t>Fonte persistente.</a:t>
            </a:r>
          </a:p>
        </p:txBody>
      </p:sp>
    </p:spTree>
    <p:extLst>
      <p:ext uri="{BB962C8B-B14F-4D97-AF65-F5344CB8AC3E}">
        <p14:creationId xmlns:p14="http://schemas.microsoft.com/office/powerpoint/2010/main" val="967387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Epidemia progressiva (ou propagada)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Lenta</a:t>
            </a:r>
          </a:p>
          <a:p>
            <a:r>
              <a:rPr lang="pt-BR" dirty="0"/>
              <a:t>Geralmente de pessoa para pessoa.</a:t>
            </a:r>
          </a:p>
          <a:p>
            <a:r>
              <a:rPr lang="pt-BR" dirty="0"/>
              <a:t>Malária, dengue, sífilis, raiva humana e gripe.</a:t>
            </a:r>
          </a:p>
          <a:p>
            <a:r>
              <a:rPr lang="pt-BR" dirty="0"/>
              <a:t>Em comunidades suscetíveis e isoladas (aldeias indígenas p.ex.) pode provocar epidemias explosivas.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006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Como saber se é uma endemia ou epidemia?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Diagrama de Controle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Calcula-se média mensal da incidência dos últimos dez anos.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Calcula-se o desvio padrão para cada incidência mensal.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239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6576"/>
            <a:ext cx="8229600" cy="4876800"/>
          </a:xfrm>
        </p:spPr>
        <p:txBody>
          <a:bodyPr/>
          <a:lstStyle/>
          <a:p>
            <a:r>
              <a:rPr lang="pt-BR" dirty="0"/>
              <a:t>Analisa a possibilidade de haver padrões espaciais na distribuição de doenças.</a:t>
            </a:r>
          </a:p>
          <a:p>
            <a:r>
              <a:rPr lang="pt-BR" dirty="0"/>
              <a:t>Áreas específicas para manifestação das doenças.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r="16000" b="4633"/>
          <a:stretch/>
        </p:blipFill>
        <p:spPr>
          <a:xfrm>
            <a:off x="7740352" y="404664"/>
            <a:ext cx="1005415" cy="135737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555776" y="3562323"/>
            <a:ext cx="3528392" cy="2448272"/>
            <a:chOff x="4860032" y="3573016"/>
            <a:chExt cx="3528392" cy="2448272"/>
          </a:xfrm>
        </p:grpSpPr>
        <p:sp>
          <p:nvSpPr>
            <p:cNvPr id="6" name="Fluxograma: Processo 5"/>
            <p:cNvSpPr/>
            <p:nvPr/>
          </p:nvSpPr>
          <p:spPr>
            <a:xfrm>
              <a:off x="4860032" y="3573016"/>
              <a:ext cx="3528392" cy="2448272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860032" y="3573016"/>
              <a:ext cx="35283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r>
                <a:rPr lang="pt-BR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Diarréia</a:t>
              </a:r>
              <a:r>
                <a:rPr lang="pt-B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infecciosa mais prevalente em ÁREAS SEM SANEAMENTO</a:t>
              </a:r>
            </a:p>
            <a:p>
              <a:endPara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r>
                <a:rPr lang="pt-B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Leishmaniose visceral mais comum em ÁREAS RURAIS </a:t>
              </a:r>
            </a:p>
            <a:p>
              <a:r>
                <a:rPr lang="pt-BR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(até </a:t>
              </a:r>
              <a:r>
                <a:rPr lang="pt-BR" sz="1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déc</a:t>
              </a:r>
              <a:r>
                <a:rPr lang="pt-BR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. 80)</a:t>
              </a:r>
              <a:endPara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47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Quando?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Avalia as tendências e os períodos de maior ocorrência das doenças.</a:t>
            </a:r>
          </a:p>
          <a:p>
            <a:r>
              <a:rPr lang="pt-BR" dirty="0"/>
              <a:t>Velocidade da ocorrência.</a:t>
            </a:r>
          </a:p>
          <a:p>
            <a:r>
              <a:rPr lang="pt-BR" dirty="0"/>
              <a:t>Evolução temporal pode predizer sua ocorrência futura.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" r="9542"/>
          <a:stretch/>
        </p:blipFill>
        <p:spPr>
          <a:xfrm>
            <a:off x="7592208" y="260648"/>
            <a:ext cx="1041764" cy="135749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555776" y="3562323"/>
            <a:ext cx="3528392" cy="2448272"/>
            <a:chOff x="4860032" y="3573016"/>
            <a:chExt cx="3528392" cy="2448272"/>
          </a:xfrm>
        </p:grpSpPr>
        <p:sp>
          <p:nvSpPr>
            <p:cNvPr id="6" name="Fluxograma: Processo 5"/>
            <p:cNvSpPr/>
            <p:nvPr/>
          </p:nvSpPr>
          <p:spPr>
            <a:xfrm>
              <a:off x="4860032" y="3573016"/>
              <a:ext cx="3528392" cy="2448272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860032" y="3573016"/>
              <a:ext cx="352839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r>
                <a:rPr lang="pt-B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Dengue é mais comum no  VERÃO</a:t>
              </a:r>
            </a:p>
            <a:p>
              <a:endPara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r>
                <a:rPr lang="pt-B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Mortalidade do câncer gástrico vem declinando nos últimos 50 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56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Melhor conhecimento do processo saúde-doença;</a:t>
            </a:r>
          </a:p>
          <a:p>
            <a:endParaRPr lang="pt-BR" dirty="0"/>
          </a:p>
          <a:p>
            <a:r>
              <a:rPr lang="pt-BR" dirty="0"/>
              <a:t>Definição de grupos mais vulneráveis;</a:t>
            </a:r>
          </a:p>
          <a:p>
            <a:endParaRPr lang="pt-BR" dirty="0"/>
          </a:p>
          <a:p>
            <a:r>
              <a:rPr lang="pt-BR" dirty="0"/>
              <a:t>Determinar as áreas de risco para intervenção em saúde;</a:t>
            </a:r>
          </a:p>
          <a:p>
            <a:endParaRPr lang="pt-BR" dirty="0"/>
          </a:p>
          <a:p>
            <a:r>
              <a:rPr lang="pt-BR" dirty="0"/>
              <a:t>Avaliar o impacto das intervenções de saúde;</a:t>
            </a:r>
          </a:p>
          <a:p>
            <a:endParaRPr lang="pt-BR" dirty="0"/>
          </a:p>
          <a:p>
            <a:r>
              <a:rPr lang="pt-BR" dirty="0"/>
              <a:t>Planejamento: Onde e como empregar recursos públicos.</a:t>
            </a:r>
          </a:p>
        </p:txBody>
      </p:sp>
    </p:spTree>
    <p:extLst>
      <p:ext uri="{BB962C8B-B14F-4D97-AF65-F5344CB8AC3E}">
        <p14:creationId xmlns:p14="http://schemas.microsoft.com/office/powerpoint/2010/main" val="294300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das doenças no espaço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cxnSp>
        <p:nvCxnSpPr>
          <p:cNvPr id="6" name="Conector reto 5"/>
          <p:cNvCxnSpPr>
            <a:stCxn id="4" idx="2"/>
            <a:endCxn id="4" idx="6"/>
          </p:cNvCxnSpPr>
          <p:nvPr/>
        </p:nvCxnSpPr>
        <p:spPr>
          <a:xfrm>
            <a:off x="2123728" y="4509120"/>
            <a:ext cx="4320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>
            <a:stCxn id="4" idx="0"/>
          </p:cNvCxnSpPr>
          <p:nvPr/>
        </p:nvCxnSpPr>
        <p:spPr>
          <a:xfrm>
            <a:off x="4283968" y="2708920"/>
            <a:ext cx="0" cy="3600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upo 13"/>
          <p:cNvGrpSpPr/>
          <p:nvPr/>
        </p:nvGrpSpPr>
        <p:grpSpPr>
          <a:xfrm>
            <a:off x="2123728" y="2564904"/>
            <a:ext cx="4320480" cy="3744416"/>
            <a:chOff x="2123728" y="2564904"/>
            <a:chExt cx="4320480" cy="3744416"/>
          </a:xfrm>
        </p:grpSpPr>
        <p:sp>
          <p:nvSpPr>
            <p:cNvPr id="4" name="Elipse 3"/>
            <p:cNvSpPr/>
            <p:nvPr/>
          </p:nvSpPr>
          <p:spPr>
            <a:xfrm>
              <a:off x="2123728" y="2708920"/>
              <a:ext cx="4320480" cy="3600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83768" y="3574757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Características</a:t>
              </a:r>
            </a:p>
            <a:p>
              <a:r>
                <a:rPr lang="pt-B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Geográficas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355976" y="3574757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Características</a:t>
              </a:r>
            </a:p>
            <a:p>
              <a:r>
                <a:rPr lang="pt-B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Naturais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339752" y="4726885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Características</a:t>
              </a:r>
            </a:p>
            <a:p>
              <a:r>
                <a:rPr lang="pt-BR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Socias</a:t>
              </a:r>
              <a:endPara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427984" y="4726885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Processos</a:t>
              </a:r>
            </a:p>
            <a:p>
              <a:r>
                <a:rPr lang="pt-B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Sociais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2987824" y="2564904"/>
              <a:ext cx="26468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">
                <a:avLst>
                  <a:gd name="adj" fmla="val 10350916"/>
                </a:avLst>
              </a:prstTxWarp>
              <a:spAutoFit/>
            </a:bodyPr>
            <a:lstStyle/>
            <a:p>
              <a:pPr algn="ctr"/>
              <a:r>
                <a:rPr lang="pt-BR" sz="54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Espaço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14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876800"/>
          </a:xfrm>
        </p:spPr>
        <p:txBody>
          <a:bodyPr/>
          <a:lstStyle/>
          <a:p>
            <a:r>
              <a:rPr lang="pt-BR" dirty="0"/>
              <a:t>Início da relação entre ocorrência de doenças e o espaço: Hipócrates , </a:t>
            </a:r>
            <a:r>
              <a:rPr lang="pt-BR" dirty="0" err="1"/>
              <a:t>Séc</a:t>
            </a:r>
            <a:r>
              <a:rPr lang="pt-BR" dirty="0"/>
              <a:t> V a.C. ( Dos ares, dos mares e dos lugares)</a:t>
            </a:r>
          </a:p>
          <a:p>
            <a:endParaRPr lang="pt-BR" dirty="0"/>
          </a:p>
          <a:p>
            <a:r>
              <a:rPr lang="pt-BR" dirty="0"/>
              <a:t>“As investigações médicas deveriam considerar as características das localidades onde as doenças ocorriam(...)”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6672"/>
            <a:ext cx="2103685" cy="239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940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512</TotalTime>
  <Words>1348</Words>
  <Application>Microsoft Office PowerPoint</Application>
  <PresentationFormat>Apresentação na tela (4:3)</PresentationFormat>
  <Paragraphs>189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1" baseType="lpstr">
      <vt:lpstr>Arial</vt:lpstr>
      <vt:lpstr>Brilho</vt:lpstr>
      <vt:lpstr>Distribuição das doenças no espaço e no tempo</vt:lpstr>
      <vt:lpstr>Introdução</vt:lpstr>
      <vt:lpstr>Apresentação do PowerPoint</vt:lpstr>
      <vt:lpstr>Quem?</vt:lpstr>
      <vt:lpstr>Onde?</vt:lpstr>
      <vt:lpstr>Quando?</vt:lpstr>
      <vt:lpstr>Aplicabilidade</vt:lpstr>
      <vt:lpstr>Distribuição das doenças no espaço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Análise Espacial em Saúde</vt:lpstr>
      <vt:lpstr>É utilizada para: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Estudo dos Migrantes</vt:lpstr>
      <vt:lpstr>Distribuição das Doenças no Tempo</vt:lpstr>
      <vt:lpstr>Apresentação do PowerPoint</vt:lpstr>
      <vt:lpstr>Apresentação do PowerPoint</vt:lpstr>
      <vt:lpstr>Tendência Histórica</vt:lpstr>
      <vt:lpstr>Apresentação do PowerPoint</vt:lpstr>
      <vt:lpstr>Apresentação do PowerPoint</vt:lpstr>
      <vt:lpstr>Apresentação do PowerPoint</vt:lpstr>
      <vt:lpstr>Variações Cíclicas</vt:lpstr>
      <vt:lpstr>Variações sazonais</vt:lpstr>
      <vt:lpstr>Apresentação do PowerPoint</vt:lpstr>
      <vt:lpstr>Variações Irregulares</vt:lpstr>
      <vt:lpstr>Endemia</vt:lpstr>
      <vt:lpstr>Epidemia</vt:lpstr>
      <vt:lpstr>Apresentação do PowerPoint</vt:lpstr>
      <vt:lpstr>Pandemia</vt:lpstr>
      <vt:lpstr>Apresentação do PowerPoint</vt:lpstr>
      <vt:lpstr>Surto epidêmico</vt:lpstr>
      <vt:lpstr>Epidemia por fonte comum </vt:lpstr>
      <vt:lpstr>Epidemia progressiva (ou propagada)</vt:lpstr>
      <vt:lpstr>Como saber se é uma endemia ou epidemia?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Distribuição das doenças no espaço e no tempo</dc:title>
  <dc:creator>Usuário</dc:creator>
  <cp:lastModifiedBy>Carlos Henrique Bezerra de Oliveira</cp:lastModifiedBy>
  <cp:revision>72</cp:revision>
  <dcterms:created xsi:type="dcterms:W3CDTF">2013-05-17T13:29:33Z</dcterms:created>
  <dcterms:modified xsi:type="dcterms:W3CDTF">2020-10-20T21:46:26Z</dcterms:modified>
</cp:coreProperties>
</file>