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3" r:id="rId5"/>
    <p:sldId id="275" r:id="rId6"/>
    <p:sldId id="276" r:id="rId7"/>
    <p:sldId id="277" r:id="rId8"/>
    <p:sldId id="280" r:id="rId9"/>
    <p:sldId id="281" r:id="rId10"/>
    <p:sldId id="282" r:id="rId11"/>
    <p:sldId id="283" r:id="rId12"/>
    <p:sldId id="284" r:id="rId13"/>
    <p:sldId id="285" r:id="rId14"/>
    <p:sldId id="286" r:id="rId15"/>
    <p:sldId id="287" r:id="rId16"/>
    <p:sldId id="288" r:id="rId17"/>
    <p:sldId id="289" r:id="rId18"/>
    <p:sldId id="290" r:id="rId19"/>
    <p:sldId id="291" r:id="rId20"/>
    <p:sldId id="292" r:id="rId21"/>
    <p:sldId id="293" r:id="rId22"/>
    <p:sldId id="294" r:id="rId23"/>
    <p:sldId id="259" r:id="rId24"/>
    <p:sldId id="260" r:id="rId25"/>
    <p:sldId id="261" r:id="rId26"/>
    <p:sldId id="262" r:id="rId27"/>
    <p:sldId id="264" r:id="rId28"/>
    <p:sldId id="266" r:id="rId29"/>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5" d="100"/>
          <a:sy n="45" d="100"/>
        </p:scale>
        <p:origin x="-1230"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bg>
      <p:bgRef idx="1001">
        <a:schemeClr val="bg2"/>
      </p:bgRef>
    </p:bg>
    <p:spTree>
      <p:nvGrpSpPr>
        <p:cNvPr id="1" name=""/>
        <p:cNvGrpSpPr/>
        <p:nvPr/>
      </p:nvGrpSpPr>
      <p:grpSpPr>
        <a:xfrm>
          <a:off x="0" y="0"/>
          <a:ext cx="0" cy="0"/>
          <a:chOff x="0" y="0"/>
          <a:chExt cx="0" cy="0"/>
        </a:xfrm>
      </p:grpSpPr>
      <p:sp>
        <p:nvSpPr>
          <p:cNvPr id="7" name="Retângulo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ângulo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tângulo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ítulo 7"/>
          <p:cNvSpPr>
            <a:spLocks noGrp="1"/>
          </p:cNvSpPr>
          <p:nvPr>
            <p:ph type="ctrTitle"/>
          </p:nvPr>
        </p:nvSpPr>
        <p:spPr>
          <a:xfrm>
            <a:off x="2362200" y="4038600"/>
            <a:ext cx="6477000" cy="1828800"/>
          </a:xfrm>
        </p:spPr>
        <p:txBody>
          <a:bodyPr anchor="b"/>
          <a:lstStyle>
            <a:lvl1pPr>
              <a:defRPr cap="all" baseline="0"/>
            </a:lvl1pPr>
          </a:lstStyle>
          <a:p>
            <a:r>
              <a:rPr kumimoji="0" lang="pt-BR" smtClean="0"/>
              <a:t>Clique para editar o título mestre</a:t>
            </a:r>
            <a:endParaRPr kumimoji="0" lang="en-US"/>
          </a:p>
        </p:txBody>
      </p:sp>
      <p:sp>
        <p:nvSpPr>
          <p:cNvPr id="9" name="Subtítulo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smtClean="0"/>
              <a:t>Clique para editar o estilo do subtítulo mestre</a:t>
            </a:r>
            <a:endParaRPr kumimoji="0" lang="en-US"/>
          </a:p>
        </p:txBody>
      </p:sp>
      <p:sp>
        <p:nvSpPr>
          <p:cNvPr id="28" name="Espaço Reservado para Data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2405EDEC-4F32-4082-83B4-D3C25431A726}" type="datetimeFigureOut">
              <a:rPr lang="pt-BR" smtClean="0"/>
              <a:t>10/12/2013</a:t>
            </a:fld>
            <a:endParaRPr lang="pt-BR"/>
          </a:p>
        </p:txBody>
      </p:sp>
      <p:sp>
        <p:nvSpPr>
          <p:cNvPr id="17" name="Espaço Reservado para Rodapé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pt-BR"/>
          </a:p>
        </p:txBody>
      </p:sp>
      <p:sp>
        <p:nvSpPr>
          <p:cNvPr id="29" name="Espaço Reservado para Número de Slide 28"/>
          <p:cNvSpPr>
            <a:spLocks noGrp="1"/>
          </p:cNvSpPr>
          <p:nvPr>
            <p:ph type="sldNum" sz="quarter" idx="12"/>
          </p:nvPr>
        </p:nvSpPr>
        <p:spPr>
          <a:xfrm>
            <a:off x="8001000" y="228600"/>
            <a:ext cx="838200" cy="381000"/>
          </a:xfrm>
        </p:spPr>
        <p:txBody>
          <a:bodyPr/>
          <a:lstStyle>
            <a:lvl1pPr>
              <a:defRPr>
                <a:solidFill>
                  <a:schemeClr val="tx2"/>
                </a:solidFill>
              </a:defRPr>
            </a:lvl1pPr>
          </a:lstStyle>
          <a:p>
            <a:fld id="{653F3C03-C669-4CC5-AE0E-5ECB4DB3BEB6}" type="slidenum">
              <a:rPr lang="pt-BR" smtClean="0"/>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2405EDEC-4F32-4082-83B4-D3C25431A726}" type="datetimeFigureOut">
              <a:rPr lang="pt-BR" smtClean="0"/>
              <a:t>10/12/2013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53F3C03-C669-4CC5-AE0E-5ECB4DB3BEB6}"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e texto verticais">
    <p:bg>
      <p:bgRef idx="1001">
        <a:schemeClr val="bg1"/>
      </p:bgRef>
    </p:bg>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53200" y="609600"/>
            <a:ext cx="2057400" cy="5516563"/>
          </a:xfrm>
        </p:spPr>
        <p:txBody>
          <a:bodyPr vert="eaVert"/>
          <a:lstStyle/>
          <a:p>
            <a:r>
              <a:rPr kumimoji="0" lang="pt-BR" smtClean="0"/>
              <a:t>Clique para editar o título mestre</a:t>
            </a:r>
            <a:endParaRPr kumimoji="0" lang="en-US"/>
          </a:p>
        </p:txBody>
      </p:sp>
      <p:sp>
        <p:nvSpPr>
          <p:cNvPr id="3" name="Espaço Reservado para Texto Vertical 2"/>
          <p:cNvSpPr>
            <a:spLocks noGrp="1"/>
          </p:cNvSpPr>
          <p:nvPr>
            <p:ph type="body" orient="vert" idx="1"/>
          </p:nvPr>
        </p:nvSpPr>
        <p:spPr>
          <a:xfrm>
            <a:off x="457200" y="609600"/>
            <a:ext cx="5562600" cy="5516564"/>
          </a:xfrm>
        </p:spPr>
        <p:txBody>
          <a:bodyPr vert="eaVer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a:xfrm>
            <a:off x="6553200" y="6248402"/>
            <a:ext cx="2209800" cy="365125"/>
          </a:xfrm>
        </p:spPr>
        <p:txBody>
          <a:bodyPr/>
          <a:lstStyle/>
          <a:p>
            <a:fld id="{2405EDEC-4F32-4082-83B4-D3C25431A726}" type="datetimeFigureOut">
              <a:rPr lang="pt-BR" smtClean="0"/>
              <a:t>10/12/2013</a:t>
            </a:fld>
            <a:endParaRPr lang="pt-BR"/>
          </a:p>
        </p:txBody>
      </p:sp>
      <p:sp>
        <p:nvSpPr>
          <p:cNvPr id="5" name="Espaço Reservado para Rodapé 4"/>
          <p:cNvSpPr>
            <a:spLocks noGrp="1"/>
          </p:cNvSpPr>
          <p:nvPr>
            <p:ph type="ftr" sz="quarter" idx="11"/>
          </p:nvPr>
        </p:nvSpPr>
        <p:spPr>
          <a:xfrm>
            <a:off x="457201" y="6248207"/>
            <a:ext cx="5573483" cy="365125"/>
          </a:xfrm>
        </p:spPr>
        <p:txBody>
          <a:bodyPr/>
          <a:lstStyle/>
          <a:p>
            <a:endParaRPr lang="pt-BR"/>
          </a:p>
        </p:txBody>
      </p:sp>
      <p:sp>
        <p:nvSpPr>
          <p:cNvPr id="7" name="Retângulo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tângulo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tângulo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Espaço Reservado para Número de Slide 5"/>
          <p:cNvSpPr>
            <a:spLocks noGrp="1"/>
          </p:cNvSpPr>
          <p:nvPr>
            <p:ph type="sldNum" sz="quarter" idx="12"/>
          </p:nvPr>
        </p:nvSpPr>
        <p:spPr>
          <a:xfrm rot="5400000">
            <a:off x="5989638" y="144462"/>
            <a:ext cx="533400" cy="244476"/>
          </a:xfrm>
        </p:spPr>
        <p:txBody>
          <a:bodyPr/>
          <a:lstStyle/>
          <a:p>
            <a:fld id="{653F3C03-C669-4CC5-AE0E-5ECB4DB3BEB6}" type="slidenum">
              <a:rPr lang="pt-BR" smtClean="0"/>
              <a:t>‹nº›</a:t>
            </a:fld>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612648" y="228600"/>
            <a:ext cx="8153400" cy="990600"/>
          </a:xfrm>
        </p:spPr>
        <p:txBody>
          <a:bodyPr/>
          <a:lstStyle/>
          <a:p>
            <a:r>
              <a:rPr kumimoji="0" lang="pt-BR" smtClean="0"/>
              <a:t>Clique para editar o título mestre</a:t>
            </a:r>
            <a:endParaRPr kumimoji="0" lang="en-US"/>
          </a:p>
        </p:txBody>
      </p:sp>
      <p:sp>
        <p:nvSpPr>
          <p:cNvPr id="4" name="Espaço Reservado para Data 3"/>
          <p:cNvSpPr>
            <a:spLocks noGrp="1"/>
          </p:cNvSpPr>
          <p:nvPr>
            <p:ph type="dt" sz="half" idx="10"/>
          </p:nvPr>
        </p:nvSpPr>
        <p:spPr/>
        <p:txBody>
          <a:bodyPr/>
          <a:lstStyle/>
          <a:p>
            <a:fld id="{2405EDEC-4F32-4082-83B4-D3C25431A726}" type="datetimeFigureOut">
              <a:rPr lang="pt-BR" smtClean="0"/>
              <a:t>10/12/2013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lvl1pPr>
              <a:defRPr>
                <a:solidFill>
                  <a:srgbClr val="FFFFFF"/>
                </a:solidFill>
              </a:defRPr>
            </a:lvl1pPr>
          </a:lstStyle>
          <a:p>
            <a:fld id="{653F3C03-C669-4CC5-AE0E-5ECB4DB3BEB6}" type="slidenum">
              <a:rPr lang="pt-BR" smtClean="0"/>
              <a:t>‹nº›</a:t>
            </a:fld>
            <a:endParaRPr lang="pt-BR"/>
          </a:p>
        </p:txBody>
      </p:sp>
      <p:sp>
        <p:nvSpPr>
          <p:cNvPr id="8" name="Espaço Reservado para Conteúdo 7"/>
          <p:cNvSpPr>
            <a:spLocks noGrp="1"/>
          </p:cNvSpPr>
          <p:nvPr>
            <p:ph sz="quarter" idx="1"/>
          </p:nvPr>
        </p:nvSpPr>
        <p:spPr>
          <a:xfrm>
            <a:off x="612648" y="1600200"/>
            <a:ext cx="8153400" cy="4495800"/>
          </a:xfrm>
        </p:spPr>
        <p:txBody>
          <a:body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Ref idx="1003">
        <a:schemeClr val="bg1"/>
      </p:bgRef>
    </p:bg>
    <p:spTree>
      <p:nvGrpSpPr>
        <p:cNvPr id="1" name=""/>
        <p:cNvGrpSpPr/>
        <p:nvPr/>
      </p:nvGrpSpPr>
      <p:grpSpPr>
        <a:xfrm>
          <a:off x="0" y="0"/>
          <a:ext cx="0" cy="0"/>
          <a:chOff x="0" y="0"/>
          <a:chExt cx="0" cy="0"/>
        </a:xfrm>
      </p:grpSpPr>
      <p:sp>
        <p:nvSpPr>
          <p:cNvPr id="3" name="Espaço Reservado para Texto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smtClean="0"/>
              <a:t>Clique para editar o texto mestre</a:t>
            </a:r>
          </a:p>
        </p:txBody>
      </p:sp>
      <p:sp>
        <p:nvSpPr>
          <p:cNvPr id="7" name="Retângulo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tângulo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tângulo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ítulo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pt-BR" smtClean="0"/>
              <a:t>Clique para editar o título mestre</a:t>
            </a:r>
            <a:endParaRPr kumimoji="0" lang="en-US"/>
          </a:p>
        </p:txBody>
      </p:sp>
      <p:sp>
        <p:nvSpPr>
          <p:cNvPr id="12" name="Espaço Reservado para Data 11"/>
          <p:cNvSpPr>
            <a:spLocks noGrp="1"/>
          </p:cNvSpPr>
          <p:nvPr>
            <p:ph type="dt" sz="half" idx="10"/>
          </p:nvPr>
        </p:nvSpPr>
        <p:spPr/>
        <p:txBody>
          <a:bodyPr/>
          <a:lstStyle/>
          <a:p>
            <a:fld id="{2405EDEC-4F32-4082-83B4-D3C25431A726}" type="datetimeFigureOut">
              <a:rPr lang="pt-BR" smtClean="0"/>
              <a:t>10/12/2013</a:t>
            </a:fld>
            <a:endParaRPr lang="pt-BR"/>
          </a:p>
        </p:txBody>
      </p:sp>
      <p:sp>
        <p:nvSpPr>
          <p:cNvPr id="13" name="Espaço Reservado para Número de Slide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653F3C03-C669-4CC5-AE0E-5ECB4DB3BEB6}" type="slidenum">
              <a:rPr lang="pt-BR" smtClean="0"/>
              <a:t>‹nº›</a:t>
            </a:fld>
            <a:endParaRPr lang="pt-BR"/>
          </a:p>
        </p:txBody>
      </p:sp>
      <p:sp>
        <p:nvSpPr>
          <p:cNvPr id="14" name="Espaço Reservado para Rodapé 13"/>
          <p:cNvSpPr>
            <a:spLocks noGrp="1"/>
          </p:cNvSpPr>
          <p:nvPr>
            <p:ph type="ftr" sz="quarter" idx="12"/>
          </p:nvPr>
        </p:nvSpPr>
        <p:spPr/>
        <p:txBody>
          <a:bodyPr/>
          <a:lstStyle/>
          <a:p>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título mestre</a:t>
            </a:r>
            <a:endParaRPr kumimoji="0" lang="en-US"/>
          </a:p>
        </p:txBody>
      </p:sp>
      <p:sp>
        <p:nvSpPr>
          <p:cNvPr id="9" name="Espaço Reservado para Conteúdo 8"/>
          <p:cNvSpPr>
            <a:spLocks noGrp="1"/>
          </p:cNvSpPr>
          <p:nvPr>
            <p:ph sz="quarter" idx="1"/>
          </p:nvPr>
        </p:nvSpPr>
        <p:spPr>
          <a:xfrm>
            <a:off x="609600" y="1589567"/>
            <a:ext cx="3886200" cy="4572000"/>
          </a:xfrm>
        </p:spPr>
        <p:txBody>
          <a:body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1" name="Espaço Reservado para Conteúdo 10"/>
          <p:cNvSpPr>
            <a:spLocks noGrp="1"/>
          </p:cNvSpPr>
          <p:nvPr>
            <p:ph sz="quarter" idx="2"/>
          </p:nvPr>
        </p:nvSpPr>
        <p:spPr>
          <a:xfrm>
            <a:off x="4844901" y="1589567"/>
            <a:ext cx="3886200" cy="4572000"/>
          </a:xfrm>
        </p:spPr>
        <p:txBody>
          <a:body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8" name="Espaço Reservado para Data 7"/>
          <p:cNvSpPr>
            <a:spLocks noGrp="1"/>
          </p:cNvSpPr>
          <p:nvPr>
            <p:ph type="dt" sz="half" idx="15"/>
          </p:nvPr>
        </p:nvSpPr>
        <p:spPr/>
        <p:txBody>
          <a:bodyPr rtlCol="0"/>
          <a:lstStyle/>
          <a:p>
            <a:fld id="{2405EDEC-4F32-4082-83B4-D3C25431A726}" type="datetimeFigureOut">
              <a:rPr lang="pt-BR" smtClean="0"/>
              <a:t>10/12/2013</a:t>
            </a:fld>
            <a:endParaRPr lang="pt-BR"/>
          </a:p>
        </p:txBody>
      </p:sp>
      <p:sp>
        <p:nvSpPr>
          <p:cNvPr id="10" name="Espaço Reservado para Número de Slide 9"/>
          <p:cNvSpPr>
            <a:spLocks noGrp="1"/>
          </p:cNvSpPr>
          <p:nvPr>
            <p:ph type="sldNum" sz="quarter" idx="16"/>
          </p:nvPr>
        </p:nvSpPr>
        <p:spPr/>
        <p:txBody>
          <a:bodyPr rtlCol="0"/>
          <a:lstStyle/>
          <a:p>
            <a:fld id="{653F3C03-C669-4CC5-AE0E-5ECB4DB3BEB6}" type="slidenum">
              <a:rPr lang="pt-BR" smtClean="0"/>
              <a:t>‹nº›</a:t>
            </a:fld>
            <a:endParaRPr lang="pt-BR"/>
          </a:p>
        </p:txBody>
      </p:sp>
      <p:sp>
        <p:nvSpPr>
          <p:cNvPr id="12" name="Espaço Reservado para Rodapé 11"/>
          <p:cNvSpPr>
            <a:spLocks noGrp="1"/>
          </p:cNvSpPr>
          <p:nvPr>
            <p:ph type="ftr" sz="quarter" idx="17"/>
          </p:nvPr>
        </p:nvSpPr>
        <p:spPr/>
        <p:txBody>
          <a:bodyPr rtlCol="0"/>
          <a:lstStyle/>
          <a:p>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533400" y="273050"/>
            <a:ext cx="8153400" cy="869950"/>
          </a:xfrm>
        </p:spPr>
        <p:txBody>
          <a:bodyPr anchor="ctr"/>
          <a:lstStyle>
            <a:lvl1pPr>
              <a:defRPr/>
            </a:lvl1pPr>
          </a:lstStyle>
          <a:p>
            <a:r>
              <a:rPr kumimoji="0" lang="pt-BR" smtClean="0"/>
              <a:t>Clique para editar o título mestre</a:t>
            </a:r>
            <a:endParaRPr kumimoji="0" lang="en-US"/>
          </a:p>
        </p:txBody>
      </p:sp>
      <p:sp>
        <p:nvSpPr>
          <p:cNvPr id="11" name="Espaço Reservado para Conteúdo 10"/>
          <p:cNvSpPr>
            <a:spLocks noGrp="1"/>
          </p:cNvSpPr>
          <p:nvPr>
            <p:ph sz="quarter" idx="2"/>
          </p:nvPr>
        </p:nvSpPr>
        <p:spPr>
          <a:xfrm>
            <a:off x="609600" y="2438400"/>
            <a:ext cx="3886200" cy="3581400"/>
          </a:xfrm>
        </p:spPr>
        <p:txBody>
          <a:body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3" name="Espaço Reservado para Conteúdo 12"/>
          <p:cNvSpPr>
            <a:spLocks noGrp="1"/>
          </p:cNvSpPr>
          <p:nvPr>
            <p:ph sz="quarter" idx="4"/>
          </p:nvPr>
        </p:nvSpPr>
        <p:spPr>
          <a:xfrm>
            <a:off x="4800600" y="2438400"/>
            <a:ext cx="3886200" cy="3581400"/>
          </a:xfrm>
        </p:spPr>
        <p:txBody>
          <a:body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0" name="Espaço Reservado para Data 9"/>
          <p:cNvSpPr>
            <a:spLocks noGrp="1"/>
          </p:cNvSpPr>
          <p:nvPr>
            <p:ph type="dt" sz="half" idx="15"/>
          </p:nvPr>
        </p:nvSpPr>
        <p:spPr/>
        <p:txBody>
          <a:bodyPr rtlCol="0"/>
          <a:lstStyle/>
          <a:p>
            <a:fld id="{2405EDEC-4F32-4082-83B4-D3C25431A726}" type="datetimeFigureOut">
              <a:rPr lang="pt-BR" smtClean="0"/>
              <a:t>10/12/2013</a:t>
            </a:fld>
            <a:endParaRPr lang="pt-BR"/>
          </a:p>
        </p:txBody>
      </p:sp>
      <p:sp>
        <p:nvSpPr>
          <p:cNvPr id="12" name="Espaço Reservado para Número de Slide 11"/>
          <p:cNvSpPr>
            <a:spLocks noGrp="1"/>
          </p:cNvSpPr>
          <p:nvPr>
            <p:ph type="sldNum" sz="quarter" idx="16"/>
          </p:nvPr>
        </p:nvSpPr>
        <p:spPr/>
        <p:txBody>
          <a:bodyPr rtlCol="0"/>
          <a:lstStyle/>
          <a:p>
            <a:fld id="{653F3C03-C669-4CC5-AE0E-5ECB4DB3BEB6}" type="slidenum">
              <a:rPr lang="pt-BR" smtClean="0"/>
              <a:t>‹nº›</a:t>
            </a:fld>
            <a:endParaRPr lang="pt-BR"/>
          </a:p>
        </p:txBody>
      </p:sp>
      <p:sp>
        <p:nvSpPr>
          <p:cNvPr id="14" name="Espaço Reservado para Rodapé 13"/>
          <p:cNvSpPr>
            <a:spLocks noGrp="1"/>
          </p:cNvSpPr>
          <p:nvPr>
            <p:ph type="ftr" sz="quarter" idx="17"/>
          </p:nvPr>
        </p:nvSpPr>
        <p:spPr/>
        <p:txBody>
          <a:bodyPr rtlCol="0"/>
          <a:lstStyle/>
          <a:p>
            <a:endParaRPr lang="pt-BR"/>
          </a:p>
        </p:txBody>
      </p:sp>
      <p:sp>
        <p:nvSpPr>
          <p:cNvPr id="16" name="Espaço Reservado para Texto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pt-BR" smtClean="0"/>
              <a:t>Clique para editar o texto mestre</a:t>
            </a:r>
          </a:p>
        </p:txBody>
      </p:sp>
      <p:sp>
        <p:nvSpPr>
          <p:cNvPr id="15" name="Espaço Reservado para Texto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pt-BR" smtClean="0"/>
              <a:t>Clique para editar o texto mestre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título mestre</a:t>
            </a:r>
            <a:endParaRPr kumimoji="0" lang="en-US"/>
          </a:p>
        </p:txBody>
      </p:sp>
      <p:sp>
        <p:nvSpPr>
          <p:cNvPr id="3" name="Espaço Reservado para Data 2"/>
          <p:cNvSpPr>
            <a:spLocks noGrp="1"/>
          </p:cNvSpPr>
          <p:nvPr>
            <p:ph type="dt" sz="half" idx="10"/>
          </p:nvPr>
        </p:nvSpPr>
        <p:spPr/>
        <p:txBody>
          <a:bodyPr/>
          <a:lstStyle/>
          <a:p>
            <a:fld id="{2405EDEC-4F32-4082-83B4-D3C25431A726}" type="datetimeFigureOut">
              <a:rPr lang="pt-BR" smtClean="0"/>
              <a:t>10/12/2013</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lvl1pPr>
              <a:defRPr>
                <a:solidFill>
                  <a:srgbClr val="FFFFFF"/>
                </a:solidFill>
              </a:defRPr>
            </a:lvl1pPr>
          </a:lstStyle>
          <a:p>
            <a:fld id="{653F3C03-C669-4CC5-AE0E-5ECB4DB3BEB6}" type="slidenum">
              <a:rPr lang="pt-BR" smtClean="0"/>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2405EDEC-4F32-4082-83B4-D3C25431A726}" type="datetimeFigureOut">
              <a:rPr lang="pt-BR" smtClean="0"/>
              <a:t>10/12/2013</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a:xfrm>
            <a:off x="0" y="6248400"/>
            <a:ext cx="533400" cy="381000"/>
          </a:xfrm>
        </p:spPr>
        <p:txBody>
          <a:bodyPr/>
          <a:lstStyle>
            <a:lvl1pPr>
              <a:defRPr>
                <a:solidFill>
                  <a:schemeClr val="tx2"/>
                </a:solidFill>
              </a:defRPr>
            </a:lvl1pPr>
          </a:lstStyle>
          <a:p>
            <a:fld id="{653F3C03-C669-4CC5-AE0E-5ECB4DB3BEB6}"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09600" y="273050"/>
            <a:ext cx="8077200" cy="869950"/>
          </a:xfrm>
        </p:spPr>
        <p:txBody>
          <a:bodyPr anchor="ctr"/>
          <a:lstStyle>
            <a:lvl1pPr algn="l">
              <a:buNone/>
              <a:defRPr sz="4400" b="0"/>
            </a:lvl1pPr>
          </a:lstStyle>
          <a:p>
            <a:r>
              <a:rPr kumimoji="0" lang="pt-BR" smtClean="0"/>
              <a:t>Clique para editar o título mestre</a:t>
            </a:r>
            <a:endParaRPr kumimoji="0" lang="en-US"/>
          </a:p>
        </p:txBody>
      </p:sp>
      <p:sp>
        <p:nvSpPr>
          <p:cNvPr id="5" name="Espaço Reservado para Data 4"/>
          <p:cNvSpPr>
            <a:spLocks noGrp="1"/>
          </p:cNvSpPr>
          <p:nvPr>
            <p:ph type="dt" sz="half" idx="10"/>
          </p:nvPr>
        </p:nvSpPr>
        <p:spPr/>
        <p:txBody>
          <a:bodyPr/>
          <a:lstStyle/>
          <a:p>
            <a:fld id="{2405EDEC-4F32-4082-83B4-D3C25431A726}" type="datetimeFigureOut">
              <a:rPr lang="pt-BR" smtClean="0"/>
              <a:t>10/12/2013</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lvl1pPr>
              <a:defRPr>
                <a:solidFill>
                  <a:srgbClr val="FFFFFF"/>
                </a:solidFill>
              </a:defRPr>
            </a:lvl1pPr>
          </a:lstStyle>
          <a:p>
            <a:fld id="{653F3C03-C669-4CC5-AE0E-5ECB4DB3BEB6}" type="slidenum">
              <a:rPr lang="pt-BR" smtClean="0"/>
              <a:t>‹nº›</a:t>
            </a:fld>
            <a:endParaRPr lang="pt-BR"/>
          </a:p>
        </p:txBody>
      </p:sp>
      <p:sp>
        <p:nvSpPr>
          <p:cNvPr id="3" name="Espaço Reservado para Texto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pt-BR" smtClean="0"/>
              <a:t>Clique para editar o texto mestre</a:t>
            </a:r>
          </a:p>
        </p:txBody>
      </p:sp>
      <p:sp>
        <p:nvSpPr>
          <p:cNvPr id="9" name="Espaço Reservado para Conteúdo 8"/>
          <p:cNvSpPr>
            <a:spLocks noGrp="1"/>
          </p:cNvSpPr>
          <p:nvPr>
            <p:ph sz="quarter" idx="1"/>
          </p:nvPr>
        </p:nvSpPr>
        <p:spPr>
          <a:xfrm>
            <a:off x="2362200" y="1752600"/>
            <a:ext cx="6400800" cy="4419600"/>
          </a:xfrm>
        </p:spPr>
        <p:txBody>
          <a:body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bg>
      <p:bgRef idx="1003">
        <a:schemeClr val="bg2"/>
      </p:bgRef>
    </p:bg>
    <p:spTree>
      <p:nvGrpSpPr>
        <p:cNvPr id="1" name=""/>
        <p:cNvGrpSpPr/>
        <p:nvPr/>
      </p:nvGrpSpPr>
      <p:grpSpPr>
        <a:xfrm>
          <a:off x="0" y="0"/>
          <a:ext cx="0" cy="0"/>
          <a:chOff x="0" y="0"/>
          <a:chExt cx="0" cy="0"/>
        </a:xfrm>
      </p:grpSpPr>
      <p:sp>
        <p:nvSpPr>
          <p:cNvPr id="4" name="Espaço Reservado para Texto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pt-BR" smtClean="0"/>
              <a:t>Clique para editar o texto mestre</a:t>
            </a:r>
          </a:p>
        </p:txBody>
      </p:sp>
      <p:sp>
        <p:nvSpPr>
          <p:cNvPr id="8" name="Retângulo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tângulo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ângulo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ítulo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pt-BR" smtClean="0"/>
              <a:t>Clique para editar o título mestre</a:t>
            </a:r>
            <a:endParaRPr kumimoji="0" lang="en-US"/>
          </a:p>
        </p:txBody>
      </p:sp>
      <p:sp>
        <p:nvSpPr>
          <p:cNvPr id="11" name="Retângulo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Espaço Reservado para Data 11"/>
          <p:cNvSpPr>
            <a:spLocks noGrp="1"/>
          </p:cNvSpPr>
          <p:nvPr>
            <p:ph type="dt" sz="half" idx="10"/>
          </p:nvPr>
        </p:nvSpPr>
        <p:spPr>
          <a:xfrm>
            <a:off x="6248400" y="6248400"/>
            <a:ext cx="2667000" cy="365125"/>
          </a:xfrm>
        </p:spPr>
        <p:txBody>
          <a:bodyPr rtlCol="0"/>
          <a:lstStyle/>
          <a:p>
            <a:fld id="{2405EDEC-4F32-4082-83B4-D3C25431A726}" type="datetimeFigureOut">
              <a:rPr lang="pt-BR" smtClean="0"/>
              <a:t>10/12/2013</a:t>
            </a:fld>
            <a:endParaRPr lang="pt-BR"/>
          </a:p>
        </p:txBody>
      </p:sp>
      <p:sp>
        <p:nvSpPr>
          <p:cNvPr id="13" name="Espaço Reservado para Número de Slide 12"/>
          <p:cNvSpPr>
            <a:spLocks noGrp="1"/>
          </p:cNvSpPr>
          <p:nvPr>
            <p:ph type="sldNum" sz="quarter" idx="11"/>
          </p:nvPr>
        </p:nvSpPr>
        <p:spPr>
          <a:xfrm>
            <a:off x="0" y="4667249"/>
            <a:ext cx="1447800" cy="663578"/>
          </a:xfrm>
        </p:spPr>
        <p:txBody>
          <a:bodyPr rtlCol="0"/>
          <a:lstStyle>
            <a:lvl1pPr>
              <a:defRPr sz="2800"/>
            </a:lvl1pPr>
          </a:lstStyle>
          <a:p>
            <a:fld id="{653F3C03-C669-4CC5-AE0E-5ECB4DB3BEB6}" type="slidenum">
              <a:rPr lang="pt-BR" smtClean="0"/>
              <a:t>‹nº›</a:t>
            </a:fld>
            <a:endParaRPr lang="pt-BR"/>
          </a:p>
        </p:txBody>
      </p:sp>
      <p:sp>
        <p:nvSpPr>
          <p:cNvPr id="14" name="Espaço Reservado para Rodapé 13"/>
          <p:cNvSpPr>
            <a:spLocks noGrp="1"/>
          </p:cNvSpPr>
          <p:nvPr>
            <p:ph type="ftr" sz="quarter" idx="12"/>
          </p:nvPr>
        </p:nvSpPr>
        <p:spPr>
          <a:xfrm>
            <a:off x="1600200" y="6248206"/>
            <a:ext cx="4572000" cy="365125"/>
          </a:xfrm>
        </p:spPr>
        <p:txBody>
          <a:bodyPr rtlCol="0"/>
          <a:lstStyle/>
          <a:p>
            <a:endParaRPr lang="pt-BR"/>
          </a:p>
        </p:txBody>
      </p:sp>
      <p:sp>
        <p:nvSpPr>
          <p:cNvPr id="3" name="Espaço Reservado para Imagem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pt-BR" smtClean="0"/>
              <a:t>Clique no ícone para adicionar uma imagem</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Espaço Reservado para Título 21"/>
          <p:cNvSpPr>
            <a:spLocks noGrp="1"/>
          </p:cNvSpPr>
          <p:nvPr>
            <p:ph type="title"/>
          </p:nvPr>
        </p:nvSpPr>
        <p:spPr>
          <a:xfrm>
            <a:off x="609600" y="228600"/>
            <a:ext cx="8153400" cy="990600"/>
          </a:xfrm>
          <a:prstGeom prst="rect">
            <a:avLst/>
          </a:prstGeom>
        </p:spPr>
        <p:txBody>
          <a:bodyPr vert="horz" anchor="ctr">
            <a:normAutofit/>
          </a:bodyPr>
          <a:lstStyle/>
          <a:p>
            <a:r>
              <a:rPr kumimoji="0" lang="pt-BR" smtClean="0"/>
              <a:t>Clique para editar o título mestre</a:t>
            </a:r>
            <a:endParaRPr kumimoji="0" lang="en-US"/>
          </a:p>
        </p:txBody>
      </p:sp>
      <p:sp>
        <p:nvSpPr>
          <p:cNvPr id="13" name="Espaço Reservado para Texto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pt-BR" smtClean="0"/>
              <a:t>Clique para editar 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14" name="Espaço Reservado para Data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2405EDEC-4F32-4082-83B4-D3C25431A726}" type="datetimeFigureOut">
              <a:rPr lang="pt-BR" smtClean="0"/>
              <a:t>10/12/2013</a:t>
            </a:fld>
            <a:endParaRPr lang="pt-BR"/>
          </a:p>
        </p:txBody>
      </p:sp>
      <p:sp>
        <p:nvSpPr>
          <p:cNvPr id="3" name="Espaço Reservado para Rodapé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pt-BR"/>
          </a:p>
        </p:txBody>
      </p:sp>
      <p:sp>
        <p:nvSpPr>
          <p:cNvPr id="7" name="Retângulo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tângulo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tângulo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ço Reservado para Número de Slide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653F3C03-C669-4CC5-AE0E-5ECB4DB3BEB6}" type="slidenum">
              <a:rPr lang="pt-BR" smtClean="0"/>
              <a:t>‹nº›</a:t>
            </a:fld>
            <a:endParaRPr lang="pt-B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portal.saude.gov.br/portal/saude/visualizar_texto.cfm?idtxt=21141"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dji.com.br/codigos/1940_dl_002848_cp/cp.htm"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dtr2004.saude.gov.br/sinanweb/epilista.htm"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pt.wikipedia.org/wiki/Doen%C3%A7a" TargetMode="External"/><Relationship Id="rId2" Type="http://schemas.openxmlformats.org/officeDocument/2006/relationships/hyperlink" Target="http://pt.wikipedia.org/wiki/Epidemiol%C3%B3gico"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pPr lvl="0"/>
            <a:r>
              <a:rPr lang="pt-BR" dirty="0"/>
              <a:t>Doenças de notificação compulsória.</a:t>
            </a:r>
            <a:br>
              <a:rPr lang="pt-BR" dirty="0"/>
            </a:br>
            <a:endParaRPr lang="pt-BR" dirty="0"/>
          </a:p>
        </p:txBody>
      </p:sp>
      <p:sp>
        <p:nvSpPr>
          <p:cNvPr id="3" name="Subtítulo 2"/>
          <p:cNvSpPr>
            <a:spLocks noGrp="1"/>
          </p:cNvSpPr>
          <p:nvPr>
            <p:ph type="subTitle" idx="1"/>
          </p:nvPr>
        </p:nvSpPr>
        <p:spPr/>
        <p:txBody>
          <a:bodyPr/>
          <a:lstStyle/>
          <a:p>
            <a:endParaRPr lang="pt-BR"/>
          </a:p>
        </p:txBody>
      </p:sp>
      <p:pic>
        <p:nvPicPr>
          <p:cNvPr id="1026" name="Picture 2" descr="http://robertolazaro.net/wp-content/uploads/2011/06/Violencia-contra-mulher.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31640" y="1180364"/>
            <a:ext cx="2304255" cy="172819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guiamedicodabahia.com.br/fotosGerais/g/imagem_201009021283436354.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35895" y="1180364"/>
            <a:ext cx="2304257" cy="1728192"/>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s://encrypted-tbn0.gstatic.com/images?q=tbn:ANd9GcTsxrk5e_keWxjuZxSgwA2cYsdL6t4yPG-j9i8Sk2rncmOT51Iz4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61398" y="1180402"/>
            <a:ext cx="1749307" cy="17281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00651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2800" b="1" spc="-100" dirty="0">
                <a:solidFill>
                  <a:srgbClr val="464653"/>
                </a:solidFill>
                <a:latin typeface="Cambria"/>
              </a:rPr>
              <a:t>Doenças de notificação compulsória</a:t>
            </a:r>
            <a:r>
              <a:rPr lang="pt-BR" sz="2800" spc="-100" dirty="0">
                <a:solidFill>
                  <a:srgbClr val="464653"/>
                </a:solidFill>
                <a:latin typeface="Cambria"/>
              </a:rPr>
              <a:t/>
            </a:r>
            <a:br>
              <a:rPr lang="pt-BR" sz="2800" spc="-100" dirty="0">
                <a:solidFill>
                  <a:srgbClr val="464653"/>
                </a:solidFill>
                <a:latin typeface="Cambria"/>
              </a:rPr>
            </a:br>
            <a:r>
              <a:rPr lang="pt-BR" sz="2800" spc="-100" dirty="0">
                <a:solidFill>
                  <a:srgbClr val="464653"/>
                </a:solidFill>
                <a:latin typeface="Cambria"/>
              </a:rPr>
              <a:t>Lista de Notificação Compulsória Imediata – LNCI</a:t>
            </a:r>
            <a:endParaRPr lang="pt-BR" dirty="0"/>
          </a:p>
        </p:txBody>
      </p:sp>
      <p:sp>
        <p:nvSpPr>
          <p:cNvPr id="3" name="Espaço Reservado para Conteúdo 2"/>
          <p:cNvSpPr>
            <a:spLocks noGrp="1"/>
          </p:cNvSpPr>
          <p:nvPr>
            <p:ph sz="quarter" idx="1"/>
          </p:nvPr>
        </p:nvSpPr>
        <p:spPr>
          <a:xfrm>
            <a:off x="612648" y="1600200"/>
            <a:ext cx="8153400" cy="5257800"/>
          </a:xfrm>
        </p:spPr>
        <p:txBody>
          <a:bodyPr>
            <a:noAutofit/>
          </a:bodyPr>
          <a:lstStyle/>
          <a:p>
            <a:r>
              <a:rPr lang="pt-BR" sz="2000" dirty="0" smtClean="0"/>
              <a:t>6</a:t>
            </a:r>
            <a:r>
              <a:rPr lang="pt-BR" sz="2000" dirty="0"/>
              <a:t>. Doença conhecida sem circulação ou com circulação esporádica no território nacional que não constam no Anexo I desta Portaria, </a:t>
            </a:r>
            <a:r>
              <a:rPr lang="pt-BR" sz="2000" dirty="0" smtClean="0"/>
              <a:t>7</a:t>
            </a:r>
            <a:r>
              <a:rPr lang="pt-BR" sz="2000" dirty="0"/>
              <a:t>. Febre Amarela;</a:t>
            </a:r>
            <a:br>
              <a:rPr lang="pt-BR" sz="2000" dirty="0"/>
            </a:br>
            <a:r>
              <a:rPr lang="pt-BR" sz="2000" dirty="0"/>
              <a:t>8. Febre do Nilo Ocidental;</a:t>
            </a:r>
            <a:br>
              <a:rPr lang="pt-BR" sz="2000" dirty="0"/>
            </a:br>
            <a:r>
              <a:rPr lang="pt-BR" sz="2000" dirty="0"/>
              <a:t>9. </a:t>
            </a:r>
            <a:r>
              <a:rPr lang="pt-BR" sz="2000" dirty="0" err="1"/>
              <a:t>Hantavirose</a:t>
            </a:r>
            <a:r>
              <a:rPr lang="pt-BR" sz="2000" dirty="0"/>
              <a:t>;</a:t>
            </a:r>
            <a:br>
              <a:rPr lang="pt-BR" sz="2000" dirty="0"/>
            </a:br>
            <a:r>
              <a:rPr lang="pt-BR" sz="2000" dirty="0"/>
              <a:t>10. Influenza humana por novo subtipo;</a:t>
            </a:r>
            <a:br>
              <a:rPr lang="pt-BR" sz="2000" dirty="0"/>
            </a:br>
            <a:r>
              <a:rPr lang="pt-BR" sz="2000" dirty="0"/>
              <a:t>11. </a:t>
            </a:r>
            <a:r>
              <a:rPr lang="pt-BR" sz="2000" dirty="0" smtClean="0"/>
              <a:t>Peste;</a:t>
            </a:r>
            <a:br>
              <a:rPr lang="pt-BR" sz="2000" dirty="0" smtClean="0"/>
            </a:br>
            <a:r>
              <a:rPr lang="pt-BR" sz="2000" dirty="0" smtClean="0"/>
              <a:t>12</a:t>
            </a:r>
            <a:r>
              <a:rPr lang="pt-BR" sz="2000" dirty="0"/>
              <a:t>. Poliomielite;</a:t>
            </a:r>
            <a:br>
              <a:rPr lang="pt-BR" sz="2000" dirty="0"/>
            </a:br>
            <a:r>
              <a:rPr lang="pt-BR" sz="2000" dirty="0"/>
              <a:t>13. Raiva </a:t>
            </a:r>
            <a:r>
              <a:rPr lang="pt-BR" sz="2000" dirty="0" smtClean="0"/>
              <a:t>Humana;</a:t>
            </a:r>
            <a:br>
              <a:rPr lang="pt-BR" sz="2000" dirty="0" smtClean="0"/>
            </a:br>
            <a:r>
              <a:rPr lang="pt-BR" sz="2000" dirty="0" smtClean="0"/>
              <a:t>14</a:t>
            </a:r>
            <a:r>
              <a:rPr lang="pt-BR" sz="2000" dirty="0"/>
              <a:t>. Sarampo;</a:t>
            </a:r>
            <a:br>
              <a:rPr lang="pt-BR" sz="2000" dirty="0"/>
            </a:br>
            <a:r>
              <a:rPr lang="pt-BR" sz="2000" dirty="0"/>
              <a:t>15. Rubéola;</a:t>
            </a:r>
            <a:br>
              <a:rPr lang="pt-BR" sz="2000" dirty="0"/>
            </a:br>
            <a:r>
              <a:rPr lang="pt-BR" sz="2000" dirty="0"/>
              <a:t>16. Síndrome Respiratória Aguda Grave associada ao </a:t>
            </a:r>
            <a:r>
              <a:rPr lang="pt-BR" sz="2000" dirty="0" err="1"/>
              <a:t>Coronavírus</a:t>
            </a:r>
            <a:r>
              <a:rPr lang="pt-BR" sz="2000" dirty="0"/>
              <a:t> (SARS-</a:t>
            </a:r>
            <a:r>
              <a:rPr lang="pt-BR" sz="2000" dirty="0" err="1"/>
              <a:t>CoV</a:t>
            </a:r>
            <a:r>
              <a:rPr lang="pt-BR" sz="2000" dirty="0"/>
              <a:t>);</a:t>
            </a:r>
            <a:br>
              <a:rPr lang="pt-BR" sz="2000" dirty="0"/>
            </a:br>
            <a:r>
              <a:rPr lang="pt-BR" sz="2000" dirty="0"/>
              <a:t>17. Varíola;</a:t>
            </a:r>
            <a:br>
              <a:rPr lang="pt-BR" sz="2000" dirty="0"/>
            </a:br>
            <a:r>
              <a:rPr lang="pt-BR" sz="2000" dirty="0"/>
              <a:t>18. </a:t>
            </a:r>
            <a:r>
              <a:rPr lang="pt-BR" sz="2000" dirty="0" err="1"/>
              <a:t>Tularemia</a:t>
            </a:r>
            <a:r>
              <a:rPr lang="pt-BR" sz="2000" dirty="0"/>
              <a:t>; e</a:t>
            </a:r>
            <a:br>
              <a:rPr lang="pt-BR" sz="2000" dirty="0"/>
            </a:br>
            <a:r>
              <a:rPr lang="pt-BR" sz="2000" dirty="0"/>
              <a:t>19. Síndrome de Rubéola Congênita (SRC).</a:t>
            </a:r>
          </a:p>
        </p:txBody>
      </p:sp>
    </p:spTree>
    <p:extLst>
      <p:ext uri="{BB962C8B-B14F-4D97-AF65-F5344CB8AC3E}">
        <p14:creationId xmlns:p14="http://schemas.microsoft.com/office/powerpoint/2010/main" val="27209561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2800" b="1" spc="-100" dirty="0">
                <a:solidFill>
                  <a:srgbClr val="464653"/>
                </a:solidFill>
                <a:latin typeface="Cambria"/>
              </a:rPr>
              <a:t>Doenças de notificação compulsória</a:t>
            </a:r>
            <a:r>
              <a:rPr lang="pt-BR" sz="2800" spc="-100" dirty="0">
                <a:solidFill>
                  <a:srgbClr val="464653"/>
                </a:solidFill>
                <a:latin typeface="Cambria"/>
              </a:rPr>
              <a:t/>
            </a:r>
            <a:br>
              <a:rPr lang="pt-BR" sz="2800" spc="-100" dirty="0">
                <a:solidFill>
                  <a:srgbClr val="464653"/>
                </a:solidFill>
                <a:latin typeface="Cambria"/>
              </a:rPr>
            </a:br>
            <a:r>
              <a:rPr lang="pt-BR" sz="2800" spc="-100" dirty="0">
                <a:solidFill>
                  <a:srgbClr val="464653"/>
                </a:solidFill>
                <a:latin typeface="Cambria"/>
              </a:rPr>
              <a:t>Lista de Notificação Compulsória Imediata – LNCI</a:t>
            </a:r>
            <a:endParaRPr lang="pt-BR" dirty="0"/>
          </a:p>
        </p:txBody>
      </p:sp>
      <p:sp>
        <p:nvSpPr>
          <p:cNvPr id="3" name="Espaço Reservado para Conteúdo 2"/>
          <p:cNvSpPr>
            <a:spLocks noGrp="1"/>
          </p:cNvSpPr>
          <p:nvPr>
            <p:ph sz="quarter" idx="1"/>
          </p:nvPr>
        </p:nvSpPr>
        <p:spPr>
          <a:xfrm>
            <a:off x="612648" y="1600200"/>
            <a:ext cx="8153400" cy="5501208"/>
          </a:xfrm>
        </p:spPr>
        <p:txBody>
          <a:bodyPr>
            <a:noAutofit/>
          </a:bodyPr>
          <a:lstStyle/>
          <a:p>
            <a:r>
              <a:rPr lang="pt-BR" sz="2500" b="1" dirty="0"/>
              <a:t>II – Surto ou agregação de casos ou óbitos por:</a:t>
            </a:r>
            <a:r>
              <a:rPr lang="pt-BR" sz="2500" dirty="0"/>
              <a:t/>
            </a:r>
            <a:br>
              <a:rPr lang="pt-BR" sz="2500" dirty="0"/>
            </a:br>
            <a:r>
              <a:rPr lang="pt-BR" sz="2500" dirty="0"/>
              <a:t>1. Difteria;</a:t>
            </a:r>
            <a:br>
              <a:rPr lang="pt-BR" sz="2500" dirty="0"/>
            </a:br>
            <a:r>
              <a:rPr lang="pt-BR" sz="2500" dirty="0"/>
              <a:t>2. Doença Meningocócica;</a:t>
            </a:r>
            <a:br>
              <a:rPr lang="pt-BR" sz="2500" dirty="0"/>
            </a:br>
            <a:r>
              <a:rPr lang="pt-BR" sz="2500" dirty="0"/>
              <a:t>3. Doença Transmitida por Alimentos (DTA) em embarcações ou aeronaves;</a:t>
            </a:r>
            <a:br>
              <a:rPr lang="pt-BR" sz="2500" dirty="0"/>
            </a:br>
            <a:r>
              <a:rPr lang="pt-BR" sz="2500" dirty="0"/>
              <a:t>4. Influenza Humana;</a:t>
            </a:r>
            <a:br>
              <a:rPr lang="pt-BR" sz="2500" dirty="0"/>
            </a:br>
            <a:r>
              <a:rPr lang="pt-BR" sz="2500" dirty="0"/>
              <a:t>5. Meningites Virais;</a:t>
            </a:r>
            <a:br>
              <a:rPr lang="pt-BR" sz="2500" dirty="0"/>
            </a:br>
            <a:r>
              <a:rPr lang="pt-BR" sz="2500" dirty="0"/>
              <a:t>6. Outros eventos de potencial relevância em saúde pública, após a avaliação de risco de acordo com o Anexo II do RSI 2005, destacando-se:</a:t>
            </a:r>
            <a:br>
              <a:rPr lang="pt-BR" sz="2500" dirty="0"/>
            </a:br>
            <a:r>
              <a:rPr lang="pt-BR" sz="2500" dirty="0"/>
              <a:t>a. Alteração no padrão epidemiológico de doença conhecida, independente de constar no Anexo I desta Portaria</a:t>
            </a:r>
            <a:r>
              <a:rPr lang="pt-BR" sz="2500" dirty="0" smtClean="0"/>
              <a:t>;</a:t>
            </a:r>
            <a:endParaRPr lang="pt-BR" sz="2500" dirty="0"/>
          </a:p>
        </p:txBody>
      </p:sp>
    </p:spTree>
    <p:extLst>
      <p:ext uri="{BB962C8B-B14F-4D97-AF65-F5344CB8AC3E}">
        <p14:creationId xmlns:p14="http://schemas.microsoft.com/office/powerpoint/2010/main" val="8652229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2800" b="1" spc="-100" dirty="0">
                <a:solidFill>
                  <a:srgbClr val="464653"/>
                </a:solidFill>
                <a:latin typeface="Cambria"/>
              </a:rPr>
              <a:t>Doenças de notificação compulsória</a:t>
            </a:r>
            <a:r>
              <a:rPr lang="pt-BR" sz="2800" spc="-100" dirty="0">
                <a:solidFill>
                  <a:srgbClr val="464653"/>
                </a:solidFill>
                <a:latin typeface="Cambria"/>
              </a:rPr>
              <a:t/>
            </a:r>
            <a:br>
              <a:rPr lang="pt-BR" sz="2800" spc="-100" dirty="0">
                <a:solidFill>
                  <a:srgbClr val="464653"/>
                </a:solidFill>
                <a:latin typeface="Cambria"/>
              </a:rPr>
            </a:br>
            <a:r>
              <a:rPr lang="pt-BR" sz="2800" spc="-100" dirty="0">
                <a:solidFill>
                  <a:srgbClr val="464653"/>
                </a:solidFill>
                <a:latin typeface="Cambria"/>
              </a:rPr>
              <a:t>Lista de Notificação Compulsória Imediata – LNCI</a:t>
            </a:r>
            <a:endParaRPr lang="pt-BR" dirty="0"/>
          </a:p>
        </p:txBody>
      </p:sp>
      <p:sp>
        <p:nvSpPr>
          <p:cNvPr id="3" name="Espaço Reservado para Conteúdo 2"/>
          <p:cNvSpPr>
            <a:spLocks noGrp="1"/>
          </p:cNvSpPr>
          <p:nvPr>
            <p:ph sz="quarter" idx="1"/>
          </p:nvPr>
        </p:nvSpPr>
        <p:spPr>
          <a:xfrm>
            <a:off x="0" y="1340768"/>
            <a:ext cx="9122296" cy="5257800"/>
          </a:xfrm>
        </p:spPr>
        <p:txBody>
          <a:bodyPr>
            <a:noAutofit/>
          </a:bodyPr>
          <a:lstStyle/>
          <a:p>
            <a:r>
              <a:rPr lang="pt-BR" sz="2400" dirty="0"/>
              <a:t>b. Doença de origem desconhecida;</a:t>
            </a:r>
            <a:br>
              <a:rPr lang="pt-BR" sz="2400" dirty="0"/>
            </a:br>
            <a:r>
              <a:rPr lang="pt-BR" sz="2400" dirty="0"/>
              <a:t>c. Exposição a contaminantes químicos;</a:t>
            </a:r>
            <a:br>
              <a:rPr lang="pt-BR" sz="2400" dirty="0"/>
            </a:br>
            <a:r>
              <a:rPr lang="pt-BR" sz="2400" dirty="0"/>
              <a:t>d. Exposição à água para consumo humano fora dos padrões preconizados pela SVS;</a:t>
            </a:r>
            <a:br>
              <a:rPr lang="pt-BR" sz="2400" dirty="0"/>
            </a:br>
            <a:r>
              <a:rPr lang="pt-BR" sz="2400" dirty="0"/>
              <a:t>e. Exposição ao ar contaminado, fora dos padrões preconizados pela Resolução do CONAMA;</a:t>
            </a:r>
            <a:br>
              <a:rPr lang="pt-BR" sz="2400" dirty="0"/>
            </a:br>
            <a:r>
              <a:rPr lang="pt-BR" sz="2400" dirty="0"/>
              <a:t>f. Acidentes envolvendo radiações ionizantes e não ionizantes por fontes não controladas, por fontes utilizadas nas atividades industriais ou médicas e acidentes de transporte com produtos radioativos da classe 7 da ONU.</a:t>
            </a:r>
            <a:br>
              <a:rPr lang="pt-BR" sz="2400" dirty="0"/>
            </a:br>
            <a:r>
              <a:rPr lang="pt-BR" sz="2400" dirty="0"/>
              <a:t>g. Desastres de origem natural ou antropogênica quando houver desalojados ou desabrigados;</a:t>
            </a:r>
            <a:br>
              <a:rPr lang="pt-BR" sz="2400" dirty="0"/>
            </a:br>
            <a:r>
              <a:rPr lang="pt-BR" sz="2400" dirty="0"/>
              <a:t>h. Desastres de origem natural ou antropogênica quando houver comprometimento da capacidade de funcionamento e infraestrutura das unidades </a:t>
            </a:r>
            <a:r>
              <a:rPr lang="pt-BR" sz="2400" dirty="0" smtClean="0"/>
              <a:t>de </a:t>
            </a:r>
            <a:r>
              <a:rPr lang="pt-BR" sz="2400" dirty="0" err="1" smtClean="0"/>
              <a:t>saude</a:t>
            </a:r>
            <a:r>
              <a:rPr lang="pt-BR" sz="2400" dirty="0" smtClean="0"/>
              <a:t>.</a:t>
            </a:r>
            <a:endParaRPr lang="pt-BR" sz="2400" dirty="0"/>
          </a:p>
        </p:txBody>
      </p:sp>
    </p:spTree>
    <p:extLst>
      <p:ext uri="{BB962C8B-B14F-4D97-AF65-F5344CB8AC3E}">
        <p14:creationId xmlns:p14="http://schemas.microsoft.com/office/powerpoint/2010/main" val="6449857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2800" b="1" spc="-100" dirty="0">
                <a:solidFill>
                  <a:srgbClr val="464653"/>
                </a:solidFill>
                <a:latin typeface="Cambria"/>
              </a:rPr>
              <a:t>Doenças de notificação compulsória</a:t>
            </a:r>
            <a:r>
              <a:rPr lang="pt-BR" sz="2800" spc="-100" dirty="0">
                <a:solidFill>
                  <a:srgbClr val="464653"/>
                </a:solidFill>
                <a:latin typeface="Cambria"/>
              </a:rPr>
              <a:t/>
            </a:r>
            <a:br>
              <a:rPr lang="pt-BR" sz="2800" spc="-100" dirty="0">
                <a:solidFill>
                  <a:srgbClr val="464653"/>
                </a:solidFill>
                <a:latin typeface="Cambria"/>
              </a:rPr>
            </a:br>
            <a:r>
              <a:rPr lang="pt-BR" sz="2800" spc="-100" dirty="0">
                <a:solidFill>
                  <a:srgbClr val="464653"/>
                </a:solidFill>
                <a:latin typeface="Cambria"/>
              </a:rPr>
              <a:t>Lista de Notificação Compulsória Imediata – LNCI</a:t>
            </a:r>
            <a:endParaRPr lang="pt-BR" dirty="0"/>
          </a:p>
        </p:txBody>
      </p:sp>
      <p:sp>
        <p:nvSpPr>
          <p:cNvPr id="3" name="Espaço Reservado para Conteúdo 2"/>
          <p:cNvSpPr>
            <a:spLocks noGrp="1"/>
          </p:cNvSpPr>
          <p:nvPr>
            <p:ph sz="quarter" idx="1"/>
          </p:nvPr>
        </p:nvSpPr>
        <p:spPr>
          <a:xfrm>
            <a:off x="612648" y="1600200"/>
            <a:ext cx="8153400" cy="5257800"/>
          </a:xfrm>
        </p:spPr>
        <p:txBody>
          <a:bodyPr>
            <a:noAutofit/>
          </a:bodyPr>
          <a:lstStyle/>
          <a:p>
            <a:r>
              <a:rPr lang="pt-BR" sz="2400" b="1" dirty="0"/>
              <a:t>III – Doença, morte ou evidência de animais com agente etiológico que podem acarretar a ocorrência de doenças em humanos, destaca-se entre outras classes de animais</a:t>
            </a:r>
            <a:r>
              <a:rPr lang="pt-BR" sz="2400" dirty="0"/>
              <a:t>:</a:t>
            </a:r>
            <a:br>
              <a:rPr lang="pt-BR" sz="2400" dirty="0"/>
            </a:br>
            <a:r>
              <a:rPr lang="pt-BR" sz="2400" dirty="0"/>
              <a:t>1. Primatas não humanos</a:t>
            </a:r>
            <a:br>
              <a:rPr lang="pt-BR" sz="2400" dirty="0"/>
            </a:br>
            <a:r>
              <a:rPr lang="pt-BR" sz="2400" dirty="0"/>
              <a:t>2. </a:t>
            </a:r>
            <a:r>
              <a:rPr lang="pt-BR" sz="2400" dirty="0" err="1"/>
              <a:t>Eqüinos</a:t>
            </a:r>
            <a:r>
              <a:rPr lang="pt-BR" sz="2400" dirty="0"/>
              <a:t/>
            </a:r>
            <a:br>
              <a:rPr lang="pt-BR" sz="2400" dirty="0"/>
            </a:br>
            <a:r>
              <a:rPr lang="pt-BR" sz="2400" dirty="0"/>
              <a:t>3. Aves</a:t>
            </a:r>
            <a:br>
              <a:rPr lang="pt-BR" sz="2400" dirty="0"/>
            </a:br>
            <a:r>
              <a:rPr lang="pt-BR" sz="2400" dirty="0"/>
              <a:t>4. Morcegos</a:t>
            </a:r>
            <a:br>
              <a:rPr lang="pt-BR" sz="2400" dirty="0"/>
            </a:br>
            <a:r>
              <a:rPr lang="pt-BR" sz="2400" dirty="0"/>
              <a:t>Raiva: Morcego morto sem causa definida ou encontrado em situação não usual, tais como: </a:t>
            </a:r>
            <a:r>
              <a:rPr lang="pt-BR" sz="2400" dirty="0" err="1"/>
              <a:t>vôos</a:t>
            </a:r>
            <a:r>
              <a:rPr lang="pt-BR" sz="2400" dirty="0"/>
              <a:t> diurnos, atividade alimentar diurna, incoordenação de movimentos, agressividade, contrações musculares, paralisias, encontrado durante o dia no chão ou em paredes.</a:t>
            </a:r>
            <a:br>
              <a:rPr lang="pt-BR" sz="2400" dirty="0"/>
            </a:br>
            <a:endParaRPr lang="pt-BR" sz="2400" dirty="0"/>
          </a:p>
        </p:txBody>
      </p:sp>
    </p:spTree>
    <p:extLst>
      <p:ext uri="{BB962C8B-B14F-4D97-AF65-F5344CB8AC3E}">
        <p14:creationId xmlns:p14="http://schemas.microsoft.com/office/powerpoint/2010/main" val="6449857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2800" b="1" spc="-100" dirty="0">
                <a:solidFill>
                  <a:srgbClr val="464653"/>
                </a:solidFill>
                <a:latin typeface="Cambria"/>
              </a:rPr>
              <a:t>Doenças de notificação compulsória</a:t>
            </a:r>
            <a:r>
              <a:rPr lang="pt-BR" sz="2800" spc="-100" dirty="0">
                <a:solidFill>
                  <a:srgbClr val="464653"/>
                </a:solidFill>
                <a:latin typeface="Cambria"/>
              </a:rPr>
              <a:t/>
            </a:r>
            <a:br>
              <a:rPr lang="pt-BR" sz="2800" spc="-100" dirty="0">
                <a:solidFill>
                  <a:srgbClr val="464653"/>
                </a:solidFill>
                <a:latin typeface="Cambria"/>
              </a:rPr>
            </a:br>
            <a:r>
              <a:rPr lang="pt-BR" sz="2800" spc="-100" dirty="0">
                <a:solidFill>
                  <a:srgbClr val="464653"/>
                </a:solidFill>
                <a:latin typeface="Cambria"/>
              </a:rPr>
              <a:t>Lista de Notificação Compulsória Imediata – LNCI</a:t>
            </a:r>
            <a:endParaRPr lang="pt-BR" dirty="0"/>
          </a:p>
        </p:txBody>
      </p:sp>
      <p:sp>
        <p:nvSpPr>
          <p:cNvPr id="3" name="Espaço Reservado para Conteúdo 2"/>
          <p:cNvSpPr>
            <a:spLocks noGrp="1"/>
          </p:cNvSpPr>
          <p:nvPr>
            <p:ph sz="quarter" idx="1"/>
          </p:nvPr>
        </p:nvSpPr>
        <p:spPr>
          <a:xfrm>
            <a:off x="612648" y="1600200"/>
            <a:ext cx="8153400" cy="5257800"/>
          </a:xfrm>
        </p:spPr>
        <p:txBody>
          <a:bodyPr>
            <a:noAutofit/>
          </a:bodyPr>
          <a:lstStyle/>
          <a:p>
            <a:r>
              <a:rPr lang="pt-BR" sz="2400" dirty="0"/>
              <a:t>5. Canídeos</a:t>
            </a:r>
            <a:br>
              <a:rPr lang="pt-BR" sz="2400" dirty="0"/>
            </a:br>
            <a:r>
              <a:rPr lang="pt-BR" sz="2400" dirty="0"/>
              <a:t>Raiva: canídeos domésticos ou silvestres que apresentaram doença com sintomatologia neurológica e evoluíram para morte num período de até 10 dias ou confirmado laboratorialmente para raiva. Leishmaniose visceral: primeiro registro de canídeo doméstico em área indene, confirmado por meio da identificação laboratorial da espécie </a:t>
            </a:r>
            <a:r>
              <a:rPr lang="pt-BR" sz="2400" dirty="0" err="1"/>
              <a:t>Leishmania</a:t>
            </a:r>
            <a:r>
              <a:rPr lang="pt-BR" sz="2400" dirty="0"/>
              <a:t> </a:t>
            </a:r>
            <a:r>
              <a:rPr lang="pt-BR" sz="2400" dirty="0" err="1"/>
              <a:t>chagasi</a:t>
            </a:r>
            <a:r>
              <a:rPr lang="pt-BR" sz="2400" dirty="0"/>
              <a:t>.</a:t>
            </a:r>
            <a:br>
              <a:rPr lang="pt-BR" sz="2400" dirty="0"/>
            </a:br>
            <a:r>
              <a:rPr lang="pt-BR" sz="2400" dirty="0"/>
              <a:t>6. Roedores silvestres</a:t>
            </a:r>
            <a:br>
              <a:rPr lang="pt-BR" sz="2400" dirty="0"/>
            </a:br>
            <a:r>
              <a:rPr lang="pt-BR" sz="2400" dirty="0"/>
              <a:t>Peste: Roedores silvestres mortos em áreas de focos naturais de peste.</a:t>
            </a:r>
          </a:p>
        </p:txBody>
      </p:sp>
    </p:spTree>
    <p:extLst>
      <p:ext uri="{BB962C8B-B14F-4D97-AF65-F5344CB8AC3E}">
        <p14:creationId xmlns:p14="http://schemas.microsoft.com/office/powerpoint/2010/main" val="6449857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1219200"/>
          </a:xfrm>
        </p:spPr>
        <p:txBody>
          <a:bodyPr>
            <a:normAutofit/>
          </a:bodyPr>
          <a:lstStyle/>
          <a:p>
            <a:pPr algn="ctr"/>
            <a:r>
              <a:rPr lang="pt-BR" sz="2600" b="1" spc="-100" dirty="0">
                <a:solidFill>
                  <a:srgbClr val="464653"/>
                </a:solidFill>
                <a:latin typeface="Cambria"/>
              </a:rPr>
              <a:t>Doenças de notificação compulsória</a:t>
            </a:r>
            <a:r>
              <a:rPr lang="pt-BR" sz="2600" spc="-100" dirty="0">
                <a:solidFill>
                  <a:srgbClr val="464653"/>
                </a:solidFill>
                <a:latin typeface="Cambria"/>
              </a:rPr>
              <a:t/>
            </a:r>
            <a:br>
              <a:rPr lang="pt-BR" sz="2600" spc="-100" dirty="0">
                <a:solidFill>
                  <a:srgbClr val="464653"/>
                </a:solidFill>
                <a:latin typeface="Cambria"/>
              </a:rPr>
            </a:br>
            <a:r>
              <a:rPr lang="pt-BR" sz="2600" b="1" spc="-100" dirty="0">
                <a:solidFill>
                  <a:srgbClr val="FFC000"/>
                </a:solidFill>
                <a:latin typeface="Cambria"/>
              </a:rPr>
              <a:t>Lista de Notificação Compulsória em Unidades Sentinelas LNCS</a:t>
            </a:r>
            <a:endParaRPr lang="pt-BR" sz="2600" b="1" dirty="0">
              <a:solidFill>
                <a:srgbClr val="FFC000"/>
              </a:solidFill>
            </a:endParaRPr>
          </a:p>
        </p:txBody>
      </p:sp>
      <p:sp>
        <p:nvSpPr>
          <p:cNvPr id="3" name="Espaço Reservado para Conteúdo 2"/>
          <p:cNvSpPr>
            <a:spLocks noGrp="1"/>
          </p:cNvSpPr>
          <p:nvPr>
            <p:ph sz="quarter" idx="1"/>
          </p:nvPr>
        </p:nvSpPr>
        <p:spPr>
          <a:xfrm>
            <a:off x="612648" y="1600200"/>
            <a:ext cx="8153400" cy="5257800"/>
          </a:xfrm>
        </p:spPr>
        <p:txBody>
          <a:bodyPr>
            <a:noAutofit/>
          </a:bodyPr>
          <a:lstStyle/>
          <a:p>
            <a:r>
              <a:rPr lang="pt-BR" sz="2400" dirty="0"/>
              <a:t>1. Acidente com exposição a material biológico relacionado ao trabalho;</a:t>
            </a:r>
            <a:br>
              <a:rPr lang="pt-BR" sz="2400" dirty="0"/>
            </a:br>
            <a:r>
              <a:rPr lang="pt-BR" sz="2400" dirty="0"/>
              <a:t>2. Acidente de trabalho com mutilações;</a:t>
            </a:r>
            <a:br>
              <a:rPr lang="pt-BR" sz="2400" dirty="0"/>
            </a:br>
            <a:r>
              <a:rPr lang="pt-BR" sz="2400" dirty="0"/>
              <a:t>3. Acidente de trabalho em crianças e adolescentes;</a:t>
            </a:r>
            <a:br>
              <a:rPr lang="pt-BR" sz="2400" dirty="0"/>
            </a:br>
            <a:r>
              <a:rPr lang="pt-BR" sz="2400" dirty="0"/>
              <a:t>4. Acidente de trabalho fatal;</a:t>
            </a:r>
            <a:br>
              <a:rPr lang="pt-BR" sz="2400" dirty="0"/>
            </a:br>
            <a:r>
              <a:rPr lang="pt-BR" sz="2400" dirty="0"/>
              <a:t>5. Câncer Relacionado ao Trabalho;</a:t>
            </a:r>
            <a:br>
              <a:rPr lang="pt-BR" sz="2400" dirty="0"/>
            </a:br>
            <a:r>
              <a:rPr lang="pt-BR" sz="2400" dirty="0"/>
              <a:t>6. Dermatoses ocupacionais;</a:t>
            </a:r>
            <a:br>
              <a:rPr lang="pt-BR" sz="2400" dirty="0"/>
            </a:br>
            <a:r>
              <a:rPr lang="pt-BR" sz="2400" dirty="0"/>
              <a:t>7. Distúrbios </a:t>
            </a:r>
            <a:r>
              <a:rPr lang="pt-BR" sz="2400" dirty="0" smtClean="0"/>
              <a:t>Osteomusculares </a:t>
            </a:r>
            <a:r>
              <a:rPr lang="pt-BR" sz="2400" dirty="0"/>
              <a:t>Relacionados ao Trabalho (DORT)</a:t>
            </a:r>
            <a:br>
              <a:rPr lang="pt-BR" sz="2400" dirty="0"/>
            </a:br>
            <a:r>
              <a:rPr lang="pt-BR" sz="2400" dirty="0"/>
              <a:t>8. Influenza humana;</a:t>
            </a:r>
          </a:p>
        </p:txBody>
      </p:sp>
    </p:spTree>
    <p:extLst>
      <p:ext uri="{BB962C8B-B14F-4D97-AF65-F5344CB8AC3E}">
        <p14:creationId xmlns:p14="http://schemas.microsoft.com/office/powerpoint/2010/main" val="42207678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228600"/>
            <a:ext cx="9144000" cy="990600"/>
          </a:xfrm>
        </p:spPr>
        <p:txBody>
          <a:bodyPr>
            <a:noAutofit/>
          </a:bodyPr>
          <a:lstStyle/>
          <a:p>
            <a:pPr algn="ctr"/>
            <a:r>
              <a:rPr lang="pt-BR" sz="2600" b="1" spc="-100" dirty="0">
                <a:solidFill>
                  <a:srgbClr val="FFC000"/>
                </a:solidFill>
                <a:latin typeface="Cambria"/>
              </a:rPr>
              <a:t>Doenças de notificação compulsória</a:t>
            </a:r>
            <a:br>
              <a:rPr lang="pt-BR" sz="2600" b="1" spc="-100" dirty="0">
                <a:solidFill>
                  <a:srgbClr val="FFC000"/>
                </a:solidFill>
                <a:latin typeface="Cambria"/>
              </a:rPr>
            </a:br>
            <a:r>
              <a:rPr lang="pt-BR" sz="2600" b="1" spc="-100" dirty="0">
                <a:solidFill>
                  <a:srgbClr val="FFC000"/>
                </a:solidFill>
                <a:latin typeface="Cambria"/>
              </a:rPr>
              <a:t>Lista de Notificação Compulsória em Unidades Sentinelas LNCS</a:t>
            </a:r>
            <a:endParaRPr lang="pt-BR" sz="2600" b="1" dirty="0">
              <a:solidFill>
                <a:srgbClr val="FFC000"/>
              </a:solidFill>
            </a:endParaRPr>
          </a:p>
        </p:txBody>
      </p:sp>
      <p:sp>
        <p:nvSpPr>
          <p:cNvPr id="3" name="Espaço Reservado para Conteúdo 2"/>
          <p:cNvSpPr>
            <a:spLocks noGrp="1"/>
          </p:cNvSpPr>
          <p:nvPr>
            <p:ph sz="quarter" idx="1"/>
          </p:nvPr>
        </p:nvSpPr>
        <p:spPr>
          <a:xfrm>
            <a:off x="612648" y="1600200"/>
            <a:ext cx="8153400" cy="5257800"/>
          </a:xfrm>
        </p:spPr>
        <p:txBody>
          <a:bodyPr>
            <a:noAutofit/>
          </a:bodyPr>
          <a:lstStyle/>
          <a:p>
            <a:r>
              <a:rPr lang="pt-BR" sz="2400" dirty="0"/>
              <a:t>9. Perda Auditiva Induzida por Ruído – PAIR relacionada ao trabalho;</a:t>
            </a:r>
            <a:br>
              <a:rPr lang="pt-BR" sz="2400" dirty="0"/>
            </a:br>
            <a:r>
              <a:rPr lang="pt-BR" sz="2400" dirty="0"/>
              <a:t>10. </a:t>
            </a:r>
            <a:r>
              <a:rPr lang="pt-BR" sz="2400" dirty="0" err="1"/>
              <a:t>Pneumoconioses</a:t>
            </a:r>
            <a:r>
              <a:rPr lang="pt-BR" sz="2400" dirty="0"/>
              <a:t> relacionadas ao </a:t>
            </a:r>
            <a:r>
              <a:rPr lang="pt-BR" sz="2400" dirty="0" smtClean="0"/>
              <a:t>trabalho;</a:t>
            </a:r>
            <a:r>
              <a:rPr lang="pt-BR" sz="2400" dirty="0"/>
              <a:t/>
            </a:r>
            <a:br>
              <a:rPr lang="pt-BR" sz="2400" dirty="0"/>
            </a:br>
            <a:r>
              <a:rPr lang="pt-BR" sz="2400" dirty="0"/>
              <a:t>11. Pneumonias;</a:t>
            </a:r>
            <a:br>
              <a:rPr lang="pt-BR" sz="2400" dirty="0"/>
            </a:br>
            <a:r>
              <a:rPr lang="pt-BR" sz="2400" dirty="0"/>
              <a:t>12. </a:t>
            </a:r>
            <a:r>
              <a:rPr lang="pt-BR" sz="2400" dirty="0" err="1"/>
              <a:t>Rotavírus</a:t>
            </a:r>
            <a:r>
              <a:rPr lang="pt-BR" sz="2400" dirty="0"/>
              <a:t>;</a:t>
            </a:r>
            <a:br>
              <a:rPr lang="pt-BR" sz="2400" dirty="0"/>
            </a:br>
            <a:r>
              <a:rPr lang="pt-BR" sz="2400" dirty="0"/>
              <a:t>13. </a:t>
            </a:r>
            <a:r>
              <a:rPr lang="pt-BR" sz="2400" dirty="0" err="1"/>
              <a:t>oxoplasmose</a:t>
            </a:r>
            <a:r>
              <a:rPr lang="pt-BR" sz="2400" dirty="0"/>
              <a:t> adquirida na gestação e congênita; e</a:t>
            </a:r>
            <a:br>
              <a:rPr lang="pt-BR" sz="2400" dirty="0"/>
            </a:br>
            <a:r>
              <a:rPr lang="pt-BR" sz="2400" dirty="0"/>
              <a:t>14. Transtornos Mentais Relacionados ao Trabalho.</a:t>
            </a:r>
          </a:p>
          <a:p>
            <a:pPr marL="0" indent="0">
              <a:buNone/>
            </a:pPr>
            <a:r>
              <a:rPr lang="pt-BR" sz="2400" dirty="0"/>
              <a:t/>
            </a:r>
            <a:br>
              <a:rPr lang="pt-BR" sz="2400" dirty="0"/>
            </a:br>
            <a:endParaRPr lang="pt-BR" sz="2400" dirty="0"/>
          </a:p>
        </p:txBody>
      </p:sp>
    </p:spTree>
    <p:extLst>
      <p:ext uri="{BB962C8B-B14F-4D97-AF65-F5344CB8AC3E}">
        <p14:creationId xmlns:p14="http://schemas.microsoft.com/office/powerpoint/2010/main" val="9384391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228600"/>
            <a:ext cx="9144000" cy="990600"/>
          </a:xfrm>
        </p:spPr>
        <p:txBody>
          <a:bodyPr>
            <a:noAutofit/>
          </a:bodyPr>
          <a:lstStyle/>
          <a:p>
            <a:pPr algn="ctr"/>
            <a:r>
              <a:rPr lang="pt-BR" sz="2600" b="1" spc="-100" dirty="0">
                <a:solidFill>
                  <a:srgbClr val="FFC000"/>
                </a:solidFill>
                <a:latin typeface="Cambria"/>
              </a:rPr>
              <a:t>Doenças de notificação compulsória</a:t>
            </a:r>
            <a:br>
              <a:rPr lang="pt-BR" sz="2600" b="1" spc="-100" dirty="0">
                <a:solidFill>
                  <a:srgbClr val="FFC000"/>
                </a:solidFill>
                <a:latin typeface="Cambria"/>
              </a:rPr>
            </a:br>
            <a:r>
              <a:rPr lang="pt-BR" sz="2600" b="1" spc="-100" dirty="0">
                <a:solidFill>
                  <a:srgbClr val="FFC000"/>
                </a:solidFill>
                <a:latin typeface="Cambria"/>
              </a:rPr>
              <a:t>Lista de Notificação Compulsória em Unidades Sentinelas LNCS</a:t>
            </a:r>
            <a:endParaRPr lang="pt-BR" sz="2600" dirty="0"/>
          </a:p>
        </p:txBody>
      </p:sp>
      <p:sp>
        <p:nvSpPr>
          <p:cNvPr id="3" name="Espaço Reservado para Conteúdo 2"/>
          <p:cNvSpPr>
            <a:spLocks noGrp="1"/>
          </p:cNvSpPr>
          <p:nvPr>
            <p:ph sz="quarter" idx="1"/>
          </p:nvPr>
        </p:nvSpPr>
        <p:spPr/>
        <p:txBody>
          <a:bodyPr>
            <a:normAutofit lnSpcReduction="10000"/>
          </a:bodyPr>
          <a:lstStyle/>
          <a:p>
            <a:r>
              <a:rPr lang="pt-BR" b="1" dirty="0" smtClean="0"/>
              <a:t> </a:t>
            </a:r>
            <a:r>
              <a:rPr lang="pt-BR" b="1" dirty="0"/>
              <a:t>Rede </a:t>
            </a:r>
            <a:r>
              <a:rPr lang="pt-BR" b="1" dirty="0" smtClean="0"/>
              <a:t>Sentinela</a:t>
            </a:r>
            <a:endParaRPr lang="pt-BR" dirty="0"/>
          </a:p>
          <a:p>
            <a:pPr marL="0" indent="0">
              <a:buNone/>
            </a:pPr>
            <a:r>
              <a:rPr lang="pt-BR" dirty="0"/>
              <a:t>É</a:t>
            </a:r>
            <a:r>
              <a:rPr lang="pt-BR" dirty="0" smtClean="0"/>
              <a:t> </a:t>
            </a:r>
            <a:r>
              <a:rPr lang="pt-BR" dirty="0"/>
              <a:t>composta por unidades de saúde (chamadas de </a:t>
            </a:r>
            <a:r>
              <a:rPr lang="pt-BR" b="1" i="1" dirty="0">
                <a:solidFill>
                  <a:srgbClr val="FFC000"/>
                </a:solidFill>
              </a:rPr>
              <a:t>unidades sentinela</a:t>
            </a:r>
            <a:r>
              <a:rPr lang="pt-BR" dirty="0"/>
              <a:t>) que identificam, investigam e notificam, quando confirmados, os casos de doenças, agravos e/ou acidentes relacionados ao </a:t>
            </a:r>
            <a:r>
              <a:rPr lang="pt-BR" dirty="0" smtClean="0"/>
              <a:t>trabalho . Criado pelo </a:t>
            </a:r>
            <a:r>
              <a:rPr lang="pt-BR" dirty="0"/>
              <a:t>Ministro da </a:t>
            </a:r>
            <a:r>
              <a:rPr lang="pt-BR" dirty="0" smtClean="0"/>
              <a:t>Saúde</a:t>
            </a:r>
            <a:r>
              <a:rPr lang="pt-BR" dirty="0"/>
              <a:t>, no art. 2º da Portaria GM/777, de 2004, criou a Rede Sentinela de Notificação Compulsória de Acidentes e Doenças Relacionados ao Trabalho.</a:t>
            </a:r>
          </a:p>
          <a:p>
            <a:endParaRPr lang="pt-BR" dirty="0"/>
          </a:p>
        </p:txBody>
      </p:sp>
    </p:spTree>
    <p:extLst>
      <p:ext uri="{BB962C8B-B14F-4D97-AF65-F5344CB8AC3E}">
        <p14:creationId xmlns:p14="http://schemas.microsoft.com/office/powerpoint/2010/main" val="6074790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228600"/>
            <a:ext cx="8964488" cy="990600"/>
          </a:xfrm>
        </p:spPr>
        <p:txBody>
          <a:bodyPr>
            <a:normAutofit/>
          </a:bodyPr>
          <a:lstStyle/>
          <a:p>
            <a:pPr algn="ctr"/>
            <a:r>
              <a:rPr lang="pt-BR" sz="2600" b="1" spc="-100" dirty="0">
                <a:solidFill>
                  <a:srgbClr val="FFC000"/>
                </a:solidFill>
                <a:latin typeface="Cambria"/>
              </a:rPr>
              <a:t>Doenças de notificação compulsória</a:t>
            </a:r>
            <a:br>
              <a:rPr lang="pt-BR" sz="2600" b="1" spc="-100" dirty="0">
                <a:solidFill>
                  <a:srgbClr val="FFC000"/>
                </a:solidFill>
                <a:latin typeface="Cambria"/>
              </a:rPr>
            </a:br>
            <a:r>
              <a:rPr lang="pt-BR" sz="2600" b="1" spc="-100" dirty="0">
                <a:solidFill>
                  <a:srgbClr val="FFC000"/>
                </a:solidFill>
                <a:latin typeface="Cambria"/>
              </a:rPr>
              <a:t>Lista de Notificação Compulsória em Unidades Sentinelas LNCS</a:t>
            </a:r>
            <a:endParaRPr lang="pt-BR" b="1" dirty="0"/>
          </a:p>
        </p:txBody>
      </p:sp>
      <p:sp>
        <p:nvSpPr>
          <p:cNvPr id="3" name="Espaço Reservado para Conteúdo 2"/>
          <p:cNvSpPr>
            <a:spLocks noGrp="1"/>
          </p:cNvSpPr>
          <p:nvPr>
            <p:ph sz="quarter" idx="1"/>
          </p:nvPr>
        </p:nvSpPr>
        <p:spPr/>
        <p:txBody>
          <a:bodyPr>
            <a:normAutofit fontScale="92500" lnSpcReduction="20000"/>
          </a:bodyPr>
          <a:lstStyle/>
          <a:p>
            <a:r>
              <a:rPr lang="pt-BR" b="1" dirty="0"/>
              <a:t>O que é unidade sentinela?</a:t>
            </a:r>
            <a:endParaRPr lang="pt-BR" dirty="0"/>
          </a:p>
          <a:p>
            <a:r>
              <a:rPr lang="pt-BR" dirty="0"/>
              <a:t>As unidades sentinelas (notificadoras) são aquelas unidades de saúde que realizam a notificação no Sistema de Informação de Notificação de Agravos (SINAN).  O SINAN é alimentado, principalmente, pela notificação e investigação de casos de doenças e agravos que constam da </a:t>
            </a:r>
            <a:r>
              <a:rPr lang="pt-BR" dirty="0">
                <a:hlinkClick r:id="rId2"/>
              </a:rPr>
              <a:t>lista nacional de doenças de notificação compulsória</a:t>
            </a:r>
            <a:r>
              <a:rPr lang="pt-BR" dirty="0"/>
              <a:t> (Portaria GM/MS Nº 2325 de 08 de dezembro de 2003), mas é facultado a estados e municípios incluir outros problemas de saúde importantes em sua região.</a:t>
            </a:r>
          </a:p>
          <a:p>
            <a:endParaRPr lang="pt-BR" dirty="0"/>
          </a:p>
        </p:txBody>
      </p:sp>
    </p:spTree>
    <p:extLst>
      <p:ext uri="{BB962C8B-B14F-4D97-AF65-F5344CB8AC3E}">
        <p14:creationId xmlns:p14="http://schemas.microsoft.com/office/powerpoint/2010/main" val="33419402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23528" y="228600"/>
            <a:ext cx="8442520" cy="990600"/>
          </a:xfrm>
        </p:spPr>
        <p:txBody>
          <a:bodyPr>
            <a:noAutofit/>
          </a:bodyPr>
          <a:lstStyle/>
          <a:p>
            <a:pPr algn="ctr"/>
            <a:r>
              <a:rPr lang="pt-BR" sz="2400" b="1" spc="-100" dirty="0">
                <a:solidFill>
                  <a:srgbClr val="FFC000"/>
                </a:solidFill>
                <a:latin typeface="Cambria"/>
              </a:rPr>
              <a:t>Doenças de notificação compulsória</a:t>
            </a:r>
            <a:br>
              <a:rPr lang="pt-BR" sz="2400" b="1" spc="-100" dirty="0">
                <a:solidFill>
                  <a:srgbClr val="FFC000"/>
                </a:solidFill>
                <a:latin typeface="Cambria"/>
              </a:rPr>
            </a:br>
            <a:r>
              <a:rPr lang="pt-BR" sz="2400" b="1" spc="-100" dirty="0">
                <a:solidFill>
                  <a:srgbClr val="FFC000"/>
                </a:solidFill>
                <a:latin typeface="Cambria"/>
              </a:rPr>
              <a:t>Lista de Notificação Compulsória em Unidades Sentinelas LNCS</a:t>
            </a:r>
            <a:endParaRPr lang="pt-BR" b="1" dirty="0"/>
          </a:p>
        </p:txBody>
      </p:sp>
      <p:sp>
        <p:nvSpPr>
          <p:cNvPr id="3" name="Espaço Reservado para Conteúdo 2"/>
          <p:cNvSpPr>
            <a:spLocks noGrp="1"/>
          </p:cNvSpPr>
          <p:nvPr>
            <p:ph sz="quarter" idx="1"/>
          </p:nvPr>
        </p:nvSpPr>
        <p:spPr>
          <a:xfrm>
            <a:off x="612648" y="1600200"/>
            <a:ext cx="8531352" cy="5501208"/>
          </a:xfrm>
        </p:spPr>
        <p:txBody>
          <a:bodyPr>
            <a:noAutofit/>
          </a:bodyPr>
          <a:lstStyle/>
          <a:p>
            <a:r>
              <a:rPr lang="pt-BR" sz="2300" b="1" dirty="0"/>
              <a:t>Para que servem a notificação?</a:t>
            </a:r>
          </a:p>
          <a:p>
            <a:r>
              <a:rPr lang="pt-BR" sz="2300" dirty="0"/>
              <a:t>Sua utilização efetiva permite a realização do diagnóstico dinâmico da ocorrência de um evento na população; podendo fornecer subsídios para explicações causais dos agravos de notificação compulsória, além de vir a indicar riscos aos quais as pessoas estão sujeitas, contribuindo assim, para a identificação da realidade epidemiológica de determinada área geográfica.</a:t>
            </a:r>
          </a:p>
          <a:p>
            <a:r>
              <a:rPr lang="pt-BR" sz="2300" dirty="0"/>
              <a:t>O seu uso sistemático, de forma descentralizada, contribui para a democratização da informação, permitindo que todos os profissionais de saúde tenham acesso à informação e as tornem disponíveis para a comunidade</a:t>
            </a:r>
            <a:r>
              <a:rPr lang="pt-BR" sz="2300" dirty="0" smtClean="0"/>
              <a:t>.</a:t>
            </a:r>
            <a:endParaRPr lang="pt-BR" sz="2300" dirty="0"/>
          </a:p>
        </p:txBody>
      </p:sp>
    </p:spTree>
    <p:extLst>
      <p:ext uri="{BB962C8B-B14F-4D97-AF65-F5344CB8AC3E}">
        <p14:creationId xmlns:p14="http://schemas.microsoft.com/office/powerpoint/2010/main" val="3120271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lvl="0" algn="ctr"/>
            <a:r>
              <a:rPr lang="pt-BR" sz="3200" dirty="0"/>
              <a:t>Doenças de notificação </a:t>
            </a:r>
            <a:r>
              <a:rPr lang="pt-BR" sz="3200" dirty="0" smtClean="0"/>
              <a:t>compulsória</a:t>
            </a:r>
            <a:endParaRPr lang="pt-BR" sz="3200" dirty="0"/>
          </a:p>
        </p:txBody>
      </p:sp>
      <p:sp>
        <p:nvSpPr>
          <p:cNvPr id="3" name="Espaço Reservado para Conteúdo 2"/>
          <p:cNvSpPr>
            <a:spLocks noGrp="1"/>
          </p:cNvSpPr>
          <p:nvPr>
            <p:ph sz="quarter" idx="1"/>
          </p:nvPr>
        </p:nvSpPr>
        <p:spPr/>
        <p:txBody>
          <a:bodyPr>
            <a:normAutofit fontScale="92500" lnSpcReduction="20000"/>
          </a:bodyPr>
          <a:lstStyle/>
          <a:p>
            <a:r>
              <a:rPr lang="pt-BR" b="1" dirty="0"/>
              <a:t>Notificação </a:t>
            </a:r>
            <a:r>
              <a:rPr lang="pt-BR" b="1" dirty="0" smtClean="0"/>
              <a:t>compulsória:</a:t>
            </a:r>
          </a:p>
          <a:p>
            <a:r>
              <a:rPr lang="pt-BR" dirty="0"/>
              <a:t>É</a:t>
            </a:r>
            <a:r>
              <a:rPr lang="pt-BR" dirty="0" smtClean="0"/>
              <a:t> </a:t>
            </a:r>
            <a:r>
              <a:rPr lang="pt-BR" dirty="0"/>
              <a:t>um registro que obriga e universaliza as notificações, visando o rápido controle de eventos que requerem pronta intervenção. Para a construir o Sistema de Doenças de Notificação Compulsória (SDNC), cria-se uma Lista de Doenças de Notificação Compulsória (LDNC), cujas doenças são selecionadas através de determinados critérios como</a:t>
            </a:r>
            <a:r>
              <a:rPr lang="pt-BR" dirty="0">
                <a:solidFill>
                  <a:srgbClr val="FFC000"/>
                </a:solidFill>
              </a:rPr>
              <a:t>: </a:t>
            </a:r>
            <a:r>
              <a:rPr lang="pt-BR" b="1" dirty="0">
                <a:solidFill>
                  <a:srgbClr val="FFC000"/>
                </a:solidFill>
                <a:effectLst>
                  <a:outerShdw blurRad="38100" dist="38100" dir="2700000" algn="tl">
                    <a:srgbClr val="000000">
                      <a:alpha val="43137"/>
                    </a:srgbClr>
                  </a:outerShdw>
                </a:effectLst>
              </a:rPr>
              <a:t>magnitude, potencial de disseminação, </a:t>
            </a:r>
            <a:r>
              <a:rPr lang="pt-BR" b="1" dirty="0" smtClean="0">
                <a:solidFill>
                  <a:srgbClr val="FFC000"/>
                </a:solidFill>
                <a:effectLst>
                  <a:outerShdw blurRad="38100" dist="38100" dir="2700000" algn="tl">
                    <a:srgbClr val="000000">
                      <a:alpha val="43137"/>
                    </a:srgbClr>
                  </a:outerShdw>
                </a:effectLst>
              </a:rPr>
              <a:t>transcendência, </a:t>
            </a:r>
            <a:r>
              <a:rPr lang="pt-BR" b="1" dirty="0">
                <a:solidFill>
                  <a:srgbClr val="FFC000"/>
                </a:solidFill>
                <a:effectLst>
                  <a:outerShdw blurRad="38100" dist="38100" dir="2700000" algn="tl">
                    <a:srgbClr val="000000">
                      <a:alpha val="43137"/>
                    </a:srgbClr>
                  </a:outerShdw>
                </a:effectLst>
              </a:rPr>
              <a:t>vulnerabilidade, disponibilidade de medidas de controle, compromisso internacional com programas de erradicação, etc. </a:t>
            </a:r>
          </a:p>
        </p:txBody>
      </p:sp>
    </p:spTree>
    <p:extLst>
      <p:ext uri="{BB962C8B-B14F-4D97-AF65-F5344CB8AC3E}">
        <p14:creationId xmlns:p14="http://schemas.microsoft.com/office/powerpoint/2010/main" val="13165816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228600"/>
            <a:ext cx="9144000" cy="990600"/>
          </a:xfrm>
        </p:spPr>
        <p:txBody>
          <a:bodyPr>
            <a:normAutofit/>
          </a:bodyPr>
          <a:lstStyle/>
          <a:p>
            <a:pPr algn="ctr"/>
            <a:r>
              <a:rPr lang="pt-BR" sz="2600" b="1" spc="-100" dirty="0">
                <a:solidFill>
                  <a:srgbClr val="FFC000"/>
                </a:solidFill>
                <a:latin typeface="Cambria"/>
              </a:rPr>
              <a:t>Doenças de notificação compulsória</a:t>
            </a:r>
            <a:br>
              <a:rPr lang="pt-BR" sz="2600" b="1" spc="-100" dirty="0">
                <a:solidFill>
                  <a:srgbClr val="FFC000"/>
                </a:solidFill>
                <a:latin typeface="Cambria"/>
              </a:rPr>
            </a:br>
            <a:r>
              <a:rPr lang="pt-BR" sz="2600" b="1" spc="-100" dirty="0">
                <a:solidFill>
                  <a:srgbClr val="FFC000"/>
                </a:solidFill>
                <a:latin typeface="Cambria"/>
              </a:rPr>
              <a:t>Lista de Notificação Compulsória em Unidades Sentinelas LNCS</a:t>
            </a:r>
            <a:endParaRPr lang="pt-BR" b="1" dirty="0"/>
          </a:p>
        </p:txBody>
      </p:sp>
      <p:sp>
        <p:nvSpPr>
          <p:cNvPr id="3" name="Espaço Reservado para Conteúdo 2"/>
          <p:cNvSpPr>
            <a:spLocks noGrp="1"/>
          </p:cNvSpPr>
          <p:nvPr>
            <p:ph sz="quarter" idx="1"/>
          </p:nvPr>
        </p:nvSpPr>
        <p:spPr/>
        <p:txBody>
          <a:bodyPr>
            <a:noAutofit/>
          </a:bodyPr>
          <a:lstStyle/>
          <a:p>
            <a:r>
              <a:rPr lang="pt-BR" sz="2300" b="1" dirty="0"/>
              <a:t>Como funciona esse Sistema?</a:t>
            </a:r>
          </a:p>
          <a:p>
            <a:r>
              <a:rPr lang="pt-BR" sz="2300" dirty="0"/>
              <a:t>O SINAN pode ser operacionalizado no nível </a:t>
            </a:r>
            <a:r>
              <a:rPr lang="pt-BR" sz="2300" dirty="0" smtClean="0"/>
              <a:t>administrativo </a:t>
            </a:r>
            <a:r>
              <a:rPr lang="pt-BR" sz="2300" dirty="0"/>
              <a:t>periférico, ou seja, nas unidades de saúde, seguindo a orientação de descentralização do SUS.</a:t>
            </a:r>
          </a:p>
          <a:p>
            <a:r>
              <a:rPr lang="pt-BR" sz="2300" dirty="0"/>
              <a:t>A Ficha Individual de Notificação (FIN) deve ser preenchida pelas unidades assistenciais para cada paciente quando da suspeita da ocorrência de problema de saúde de notificação compulsória ou de interesse nacional, estadual ou municipal.</a:t>
            </a:r>
          </a:p>
          <a:p>
            <a:r>
              <a:rPr lang="pt-BR" sz="2300" dirty="0"/>
              <a:t>Este instrumento deve ser encaminhado aos serviços responsáveis pela informação e/ou vigilância epidemiológica das Secretarias Municipais, que precisam repassar semanalmente os arquivos para as Secretarias Estaduais de Saúde (SES</a:t>
            </a:r>
            <a:r>
              <a:rPr lang="pt-BR" sz="2300" dirty="0" smtClean="0"/>
              <a:t>).</a:t>
            </a:r>
            <a:endParaRPr lang="pt-BR" sz="2300" dirty="0"/>
          </a:p>
        </p:txBody>
      </p:sp>
    </p:spTree>
    <p:extLst>
      <p:ext uri="{BB962C8B-B14F-4D97-AF65-F5344CB8AC3E}">
        <p14:creationId xmlns:p14="http://schemas.microsoft.com/office/powerpoint/2010/main" val="12437295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228600"/>
            <a:ext cx="9144000" cy="990600"/>
          </a:xfrm>
        </p:spPr>
        <p:txBody>
          <a:bodyPr>
            <a:normAutofit/>
          </a:bodyPr>
          <a:lstStyle/>
          <a:p>
            <a:pPr algn="ctr"/>
            <a:r>
              <a:rPr lang="pt-BR" sz="2600" b="1" spc="-100" dirty="0">
                <a:solidFill>
                  <a:srgbClr val="FFC000"/>
                </a:solidFill>
                <a:latin typeface="Cambria"/>
              </a:rPr>
              <a:t>Doenças de notificação compulsória</a:t>
            </a:r>
            <a:br>
              <a:rPr lang="pt-BR" sz="2600" b="1" spc="-100" dirty="0">
                <a:solidFill>
                  <a:srgbClr val="FFC000"/>
                </a:solidFill>
                <a:latin typeface="Cambria"/>
              </a:rPr>
            </a:br>
            <a:r>
              <a:rPr lang="pt-BR" sz="2600" b="1" spc="-100" dirty="0">
                <a:solidFill>
                  <a:srgbClr val="FFC000"/>
                </a:solidFill>
                <a:latin typeface="Cambria"/>
              </a:rPr>
              <a:t>Lista de Notificação Compulsória em Unidades Sentinelas LNCS</a:t>
            </a:r>
            <a:endParaRPr lang="pt-BR" dirty="0"/>
          </a:p>
        </p:txBody>
      </p:sp>
      <p:sp>
        <p:nvSpPr>
          <p:cNvPr id="3" name="Espaço Reservado para Conteúdo 2"/>
          <p:cNvSpPr>
            <a:spLocks noGrp="1"/>
          </p:cNvSpPr>
          <p:nvPr>
            <p:ph sz="quarter" idx="1"/>
          </p:nvPr>
        </p:nvSpPr>
        <p:spPr/>
        <p:txBody>
          <a:bodyPr>
            <a:normAutofit fontScale="85000" lnSpcReduction="10000"/>
          </a:bodyPr>
          <a:lstStyle/>
          <a:p>
            <a:r>
              <a:rPr lang="pt-BR" b="1" dirty="0"/>
              <a:t>Como funciona esse Sistema?</a:t>
            </a:r>
            <a:endParaRPr lang="pt-BR" dirty="0"/>
          </a:p>
          <a:p>
            <a:r>
              <a:rPr lang="pt-BR" dirty="0" smtClean="0"/>
              <a:t>Caso </a:t>
            </a:r>
            <a:r>
              <a:rPr lang="pt-BR" dirty="0"/>
              <a:t>não ocorra nenhuma suspeita de doença, as unidades precisam preencher o formulário de notificação negativa, que tem os mesmos prazos de entrega. Esta é uma estratégia criada para demonstrar que os profissionais e o sistema de vigilância da área estão alerta para a ocorrência de tais eventos e evitar a subnotificação.</a:t>
            </a:r>
          </a:p>
          <a:p>
            <a:r>
              <a:rPr lang="pt-BR" dirty="0"/>
              <a:t>Se os municípios não alimentarem o banco de dados do </a:t>
            </a:r>
            <a:r>
              <a:rPr lang="pt-BR" dirty="0" err="1"/>
              <a:t>Sinan</a:t>
            </a:r>
            <a:r>
              <a:rPr lang="pt-BR" dirty="0"/>
              <a:t>, por dois meses consecutivos, são suspensos os recursos do Piso de Assistência Básica (PAB), conforme Portaria N.º 1882/GM de 16/12/1997.</a:t>
            </a:r>
          </a:p>
          <a:p>
            <a:endParaRPr lang="pt-BR" dirty="0"/>
          </a:p>
        </p:txBody>
      </p:sp>
    </p:spTree>
    <p:extLst>
      <p:ext uri="{BB962C8B-B14F-4D97-AF65-F5344CB8AC3E}">
        <p14:creationId xmlns:p14="http://schemas.microsoft.com/office/powerpoint/2010/main" val="31786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228600"/>
            <a:ext cx="8964488" cy="990600"/>
          </a:xfrm>
        </p:spPr>
        <p:txBody>
          <a:bodyPr>
            <a:noAutofit/>
          </a:bodyPr>
          <a:lstStyle/>
          <a:p>
            <a:pPr algn="ctr"/>
            <a:r>
              <a:rPr lang="pt-BR" sz="2600" b="1" spc="-100" dirty="0">
                <a:solidFill>
                  <a:srgbClr val="FFC000"/>
                </a:solidFill>
                <a:latin typeface="Cambria"/>
              </a:rPr>
              <a:t>Doenças de notificação compulsória</a:t>
            </a:r>
            <a:br>
              <a:rPr lang="pt-BR" sz="2600" b="1" spc="-100" dirty="0">
                <a:solidFill>
                  <a:srgbClr val="FFC000"/>
                </a:solidFill>
                <a:latin typeface="Cambria"/>
              </a:rPr>
            </a:br>
            <a:r>
              <a:rPr lang="pt-BR" sz="2600" b="1" spc="-100" dirty="0">
                <a:solidFill>
                  <a:srgbClr val="FFC000"/>
                </a:solidFill>
                <a:latin typeface="Cambria"/>
              </a:rPr>
              <a:t>Lista de Notificação Compulsória em Unidades Sentinelas LNCS</a:t>
            </a:r>
            <a:endParaRPr lang="pt-BR" sz="2600" dirty="0"/>
          </a:p>
        </p:txBody>
      </p:sp>
      <p:sp>
        <p:nvSpPr>
          <p:cNvPr id="3" name="Espaço Reservado para Conteúdo 2"/>
          <p:cNvSpPr>
            <a:spLocks noGrp="1"/>
          </p:cNvSpPr>
          <p:nvPr>
            <p:ph sz="quarter" idx="1"/>
          </p:nvPr>
        </p:nvSpPr>
        <p:spPr/>
        <p:txBody>
          <a:bodyPr>
            <a:normAutofit lnSpcReduction="10000"/>
          </a:bodyPr>
          <a:lstStyle/>
          <a:p>
            <a:r>
              <a:rPr lang="pt-BR" b="1" dirty="0"/>
              <a:t>Por que a notificação é “compulsória”?</a:t>
            </a:r>
            <a:endParaRPr lang="pt-BR" dirty="0"/>
          </a:p>
          <a:p>
            <a:r>
              <a:rPr lang="pt-BR" dirty="0"/>
              <a:t>A notificação é um instrumento indispensável para o planejamento da saúde, definir prioridades de intervenção, além de permitir que seja avaliado o impacto das intervenções. Deixar de notificar pode gerar a perpetuação de situações graves (acidentes e doenças decorrentes do trabalho).</a:t>
            </a:r>
          </a:p>
          <a:p>
            <a:r>
              <a:rPr lang="pt-BR" dirty="0"/>
              <a:t>Está prevista no </a:t>
            </a:r>
            <a:r>
              <a:rPr lang="pt-BR" b="1" dirty="0">
                <a:hlinkClick r:id="rId2"/>
              </a:rPr>
              <a:t>Código Penal Brasileiro</a:t>
            </a:r>
            <a:r>
              <a:rPr lang="pt-BR" dirty="0"/>
              <a:t>: Decreto-Lei nº 2.848, de 7/12/40. </a:t>
            </a:r>
          </a:p>
          <a:p>
            <a:endParaRPr lang="pt-BR" dirty="0"/>
          </a:p>
        </p:txBody>
      </p:sp>
    </p:spTree>
    <p:extLst>
      <p:ext uri="{BB962C8B-B14F-4D97-AF65-F5344CB8AC3E}">
        <p14:creationId xmlns:p14="http://schemas.microsoft.com/office/powerpoint/2010/main" val="34601766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3200" dirty="0">
                <a:solidFill>
                  <a:srgbClr val="D1282E"/>
                </a:solidFill>
              </a:rPr>
              <a:t>Doenças de notificação compulsória</a:t>
            </a:r>
            <a:endParaRPr lang="pt-BR" dirty="0"/>
          </a:p>
        </p:txBody>
      </p:sp>
      <p:sp>
        <p:nvSpPr>
          <p:cNvPr id="3" name="Espaço Reservado para Conteúdo 2"/>
          <p:cNvSpPr>
            <a:spLocks noGrp="1"/>
          </p:cNvSpPr>
          <p:nvPr>
            <p:ph sz="quarter" idx="1"/>
          </p:nvPr>
        </p:nvSpPr>
        <p:spPr>
          <a:xfrm>
            <a:off x="612648" y="1672208"/>
            <a:ext cx="8153400" cy="5357192"/>
          </a:xfrm>
        </p:spPr>
        <p:txBody>
          <a:bodyPr>
            <a:normAutofit fontScale="92500" lnSpcReduction="20000"/>
          </a:bodyPr>
          <a:lstStyle/>
          <a:p>
            <a:r>
              <a:rPr lang="pt-BR" dirty="0"/>
              <a:t>O Ministério da Saúde ampliou a Lista de Doenças de Notificação Compulsória incluindo mais seis doenças, agravos e eventos de importância para a saúde pública entre as que devem ser notificadas quando houver suspeita e confirmação</a:t>
            </a:r>
            <a:r>
              <a:rPr lang="pt-BR" dirty="0" smtClean="0"/>
              <a:t>.</a:t>
            </a:r>
          </a:p>
          <a:p>
            <a:r>
              <a:rPr lang="pt-BR" dirty="0"/>
              <a:t>De acordo com a </a:t>
            </a:r>
            <a:r>
              <a:rPr lang="pt-BR" u="sng" dirty="0">
                <a:solidFill>
                  <a:srgbClr val="FFC000"/>
                </a:solidFill>
              </a:rPr>
              <a:t>Portaria 2472</a:t>
            </a:r>
            <a:r>
              <a:rPr lang="pt-BR" dirty="0"/>
              <a:t>, publicada em primeiro de novembro de 2010 no Diário Oficial da União, a lista inclui acidentes com animais </a:t>
            </a:r>
            <a:r>
              <a:rPr lang="pt-BR" dirty="0" smtClean="0"/>
              <a:t>peçonhentos, atendimento </a:t>
            </a:r>
            <a:r>
              <a:rPr lang="pt-BR" dirty="0"/>
              <a:t>antirrábico decorrente de ataques de cães, gatos e </a:t>
            </a:r>
            <a:r>
              <a:rPr lang="pt-BR" dirty="0" smtClean="0"/>
              <a:t>morcegos. </a:t>
            </a:r>
            <a:r>
              <a:rPr lang="pt-BR" dirty="0"/>
              <a:t>A referida portaria de janeiro de 2011 também proporciona a definição de termos estabelecidos pelo RSI em relação às doenças, agravos e eventos graves em saúde pública. </a:t>
            </a:r>
          </a:p>
        </p:txBody>
      </p:sp>
    </p:spTree>
    <p:extLst>
      <p:ext uri="{BB962C8B-B14F-4D97-AF65-F5344CB8AC3E}">
        <p14:creationId xmlns:p14="http://schemas.microsoft.com/office/powerpoint/2010/main" val="8638932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3200" dirty="0">
                <a:solidFill>
                  <a:srgbClr val="D1282E"/>
                </a:solidFill>
              </a:rPr>
              <a:t>Doenças de notificação compulsória</a:t>
            </a:r>
            <a:endParaRPr lang="pt-BR" dirty="0"/>
          </a:p>
        </p:txBody>
      </p:sp>
      <p:sp>
        <p:nvSpPr>
          <p:cNvPr id="3" name="Espaço Reservado para Conteúdo 2"/>
          <p:cNvSpPr>
            <a:spLocks noGrp="1"/>
          </p:cNvSpPr>
          <p:nvPr>
            <p:ph sz="quarter" idx="1"/>
          </p:nvPr>
        </p:nvSpPr>
        <p:spPr/>
        <p:txBody>
          <a:bodyPr/>
          <a:lstStyle/>
          <a:p>
            <a:r>
              <a:rPr lang="pt-BR" dirty="0"/>
              <a:t>A portaria define: Evento em saúde, Emergência de Saúde Pública de Importância Nacional (ESPIN) e Emergência de Saúde Pública de Importância Internacional (ESPII). Além disso, a 2472 estabelece fluxos, critérios para as notificações, responsabilidades e atribuições dos profissionais e serviços de saúde.</a:t>
            </a:r>
          </a:p>
        </p:txBody>
      </p:sp>
    </p:spTree>
    <p:extLst>
      <p:ext uri="{BB962C8B-B14F-4D97-AF65-F5344CB8AC3E}">
        <p14:creationId xmlns:p14="http://schemas.microsoft.com/office/powerpoint/2010/main" val="27846254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3200" dirty="0">
                <a:solidFill>
                  <a:srgbClr val="D1282E"/>
                </a:solidFill>
              </a:rPr>
              <a:t>Doenças de notificação compulsória</a:t>
            </a:r>
            <a:endParaRPr lang="pt-BR" dirty="0"/>
          </a:p>
        </p:txBody>
      </p:sp>
      <p:sp>
        <p:nvSpPr>
          <p:cNvPr id="3" name="Espaço Reservado para Conteúdo 2"/>
          <p:cNvSpPr>
            <a:spLocks noGrp="1"/>
          </p:cNvSpPr>
          <p:nvPr>
            <p:ph sz="quarter" idx="1"/>
          </p:nvPr>
        </p:nvSpPr>
        <p:spPr/>
        <p:txBody>
          <a:bodyPr>
            <a:normAutofit fontScale="92500" lnSpcReduction="20000"/>
          </a:bodyPr>
          <a:lstStyle/>
          <a:p>
            <a:r>
              <a:rPr lang="pt-BR" dirty="0"/>
              <a:t>As doenças listadas abaixo foram definidas como de notificação obrigatória à Secretaria de Vigilância em Saúde através do </a:t>
            </a:r>
            <a:r>
              <a:rPr lang="pt-BR" dirty="0" err="1"/>
              <a:t>Sinan</a:t>
            </a:r>
            <a:r>
              <a:rPr lang="pt-BR" dirty="0"/>
              <a:t> que é alimentado, principalmente, pela notificação e investigação de casos de doenças e agravos que constam da lista nacional de doenças de notificação compulsória (</a:t>
            </a:r>
            <a:r>
              <a:rPr lang="pt-BR" u="sng" dirty="0">
                <a:hlinkClick r:id="rId2"/>
              </a:rPr>
              <a:t>Portaria GM/MS Nº 104, DE 25 DE JANEIRO DE 2011</a:t>
            </a:r>
            <a:r>
              <a:rPr lang="pt-BR" dirty="0"/>
              <a:t>), mas é facultado a estados e municípios incluir outros problemas de saúde importantes em sua região, como varicela no estado de Minas Gerais ou </a:t>
            </a:r>
            <a:r>
              <a:rPr lang="pt-BR" dirty="0" err="1"/>
              <a:t>difilobotríase</a:t>
            </a:r>
            <a:r>
              <a:rPr lang="pt-BR" dirty="0"/>
              <a:t> no município de São Paulo.</a:t>
            </a:r>
          </a:p>
        </p:txBody>
      </p:sp>
    </p:spTree>
    <p:extLst>
      <p:ext uri="{BB962C8B-B14F-4D97-AF65-F5344CB8AC3E}">
        <p14:creationId xmlns:p14="http://schemas.microsoft.com/office/powerpoint/2010/main" val="26413322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3200" dirty="0">
                <a:solidFill>
                  <a:srgbClr val="D1282E"/>
                </a:solidFill>
              </a:rPr>
              <a:t>Doenças de notificação compulsória</a:t>
            </a:r>
            <a:endParaRPr lang="pt-BR" dirty="0"/>
          </a:p>
        </p:txBody>
      </p:sp>
      <p:sp>
        <p:nvSpPr>
          <p:cNvPr id="3" name="Espaço Reservado para Conteúdo 2"/>
          <p:cNvSpPr>
            <a:spLocks noGrp="1"/>
          </p:cNvSpPr>
          <p:nvPr>
            <p:ph sz="quarter" idx="1"/>
          </p:nvPr>
        </p:nvSpPr>
        <p:spPr/>
        <p:txBody>
          <a:bodyPr/>
          <a:lstStyle/>
          <a:p>
            <a:r>
              <a:rPr lang="pt-BR" dirty="0"/>
              <a:t>Funcionamento – O </a:t>
            </a:r>
            <a:r>
              <a:rPr lang="pt-BR" dirty="0" err="1"/>
              <a:t>Sinan</a:t>
            </a:r>
            <a:r>
              <a:rPr lang="pt-BR" dirty="0"/>
              <a:t> pode ser operacionalizado no nível administrativo mais periférico, ou seja, nas unidades de saúde, seguindo a orientação de descentralização do SUS. A maioria das notificações é digitada nas Secretarias municipais de saúde. Se o município não dispõe de computadores, os dados são incluídos no sistema nas regionais de Saúde.</a:t>
            </a:r>
          </a:p>
        </p:txBody>
      </p:sp>
    </p:spTree>
    <p:extLst>
      <p:ext uri="{BB962C8B-B14F-4D97-AF65-F5344CB8AC3E}">
        <p14:creationId xmlns:p14="http://schemas.microsoft.com/office/powerpoint/2010/main" val="41062059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3200" dirty="0">
                <a:solidFill>
                  <a:srgbClr val="D1282E"/>
                </a:solidFill>
              </a:rPr>
              <a:t>Doenças de notificação compulsória</a:t>
            </a:r>
            <a:endParaRPr lang="pt-BR" dirty="0"/>
          </a:p>
        </p:txBody>
      </p:sp>
      <p:sp>
        <p:nvSpPr>
          <p:cNvPr id="3" name="Espaço Reservado para Conteúdo 2"/>
          <p:cNvSpPr>
            <a:spLocks noGrp="1"/>
          </p:cNvSpPr>
          <p:nvPr>
            <p:ph sz="quarter" idx="1"/>
          </p:nvPr>
        </p:nvSpPr>
        <p:spPr/>
        <p:txBody>
          <a:bodyPr>
            <a:normAutofit fontScale="85000" lnSpcReduction="20000"/>
          </a:bodyPr>
          <a:lstStyle/>
          <a:p>
            <a:r>
              <a:rPr lang="pt-BR" b="1" dirty="0" smtClean="0"/>
              <a:t>DOENÇAS EMERGENTES:</a:t>
            </a:r>
            <a:endParaRPr lang="pt-BR" b="1" dirty="0"/>
          </a:p>
          <a:p>
            <a:pPr marL="0" indent="0">
              <a:buNone/>
            </a:pPr>
            <a:r>
              <a:rPr lang="pt-BR" dirty="0"/>
              <a:t>S</a:t>
            </a:r>
            <a:r>
              <a:rPr lang="pt-BR" dirty="0" smtClean="0"/>
              <a:t>ão </a:t>
            </a:r>
            <a:r>
              <a:rPr lang="pt-BR" dirty="0"/>
              <a:t>doenças novas, </a:t>
            </a:r>
            <a:r>
              <a:rPr lang="pt-BR" dirty="0" smtClean="0"/>
              <a:t>desconhecidas </a:t>
            </a:r>
            <a:r>
              <a:rPr lang="pt-BR" dirty="0"/>
              <a:t>da população. São causadas </a:t>
            </a:r>
            <a:r>
              <a:rPr lang="pt-BR" dirty="0" smtClean="0"/>
              <a:t>por </a:t>
            </a:r>
            <a:r>
              <a:rPr lang="pt-BR" dirty="0"/>
              <a:t>vírus ou bactéria nunca antes descritos ou </a:t>
            </a:r>
            <a:r>
              <a:rPr lang="pt-BR" dirty="0" smtClean="0"/>
              <a:t>por </a:t>
            </a:r>
            <a:r>
              <a:rPr lang="pt-BR" dirty="0"/>
              <a:t>mutação de um vírus já existente. Também </a:t>
            </a:r>
            <a:r>
              <a:rPr lang="pt-BR" dirty="0" smtClean="0"/>
              <a:t>é </a:t>
            </a:r>
            <a:r>
              <a:rPr lang="pt-BR" dirty="0"/>
              <a:t>possível que sejam causadas por um agente </a:t>
            </a:r>
            <a:r>
              <a:rPr lang="pt-BR" dirty="0" smtClean="0"/>
              <a:t>que </a:t>
            </a:r>
            <a:r>
              <a:rPr lang="pt-BR" dirty="0"/>
              <a:t>só atingia animais, e que agora afeta </a:t>
            </a:r>
            <a:r>
              <a:rPr lang="pt-BR" dirty="0" smtClean="0"/>
              <a:t>também </a:t>
            </a:r>
            <a:r>
              <a:rPr lang="pt-BR" dirty="0"/>
              <a:t>seres humanos. Dentro desse </a:t>
            </a:r>
            <a:r>
              <a:rPr lang="pt-BR" dirty="0" smtClean="0"/>
              <a:t>conceito</a:t>
            </a:r>
            <a:r>
              <a:rPr lang="pt-BR" dirty="0"/>
              <a:t>, a Aids aparece como a mais </a:t>
            </a:r>
            <a:r>
              <a:rPr lang="pt-BR" dirty="0" smtClean="0"/>
              <a:t>importante </a:t>
            </a:r>
            <a:r>
              <a:rPr lang="pt-BR" dirty="0"/>
              <a:t>doença emergente. Até o início da </a:t>
            </a:r>
            <a:r>
              <a:rPr lang="pt-BR" dirty="0" smtClean="0"/>
              <a:t>década </a:t>
            </a:r>
            <a:r>
              <a:rPr lang="pt-BR" dirty="0"/>
              <a:t>de 80, era completamente </a:t>
            </a:r>
            <a:r>
              <a:rPr lang="pt-BR" dirty="0" smtClean="0"/>
              <a:t>desconhecida </a:t>
            </a:r>
            <a:r>
              <a:rPr lang="pt-BR" dirty="0"/>
              <a:t>no </a:t>
            </a:r>
            <a:r>
              <a:rPr lang="pt-BR" dirty="0" smtClean="0"/>
              <a:t>mundo . DOENÇAS REEMERGENTES doença </a:t>
            </a:r>
            <a:r>
              <a:rPr lang="pt-BR" dirty="0"/>
              <a:t>conhecida cuja incidência esteja </a:t>
            </a:r>
            <a:r>
              <a:rPr lang="pt-BR" dirty="0" smtClean="0"/>
              <a:t>aumentando </a:t>
            </a:r>
            <a:r>
              <a:rPr lang="pt-BR" dirty="0"/>
              <a:t>em um dado lugar ou entre uma  </a:t>
            </a:r>
            <a:r>
              <a:rPr lang="pt-BR" dirty="0" smtClean="0"/>
              <a:t>população </a:t>
            </a:r>
            <a:r>
              <a:rPr lang="pt-BR" dirty="0"/>
              <a:t>específica. É preciso levar em </a:t>
            </a:r>
            <a:r>
              <a:rPr lang="pt-BR" dirty="0" smtClean="0"/>
              <a:t>consideração </a:t>
            </a:r>
            <a:r>
              <a:rPr lang="pt-BR" dirty="0"/>
              <a:t>fatores específicos de </a:t>
            </a:r>
            <a:r>
              <a:rPr lang="pt-BR" dirty="0" smtClean="0"/>
              <a:t>cada doença </a:t>
            </a:r>
            <a:r>
              <a:rPr lang="pt-BR" dirty="0"/>
              <a:t>e o local onde ela aparece.</a:t>
            </a:r>
          </a:p>
        </p:txBody>
      </p:sp>
    </p:spTree>
    <p:extLst>
      <p:ext uri="{BB962C8B-B14F-4D97-AF65-F5344CB8AC3E}">
        <p14:creationId xmlns:p14="http://schemas.microsoft.com/office/powerpoint/2010/main" val="41062059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Cliente\Desktop\Cicera\anjos\enjo solitari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56791"/>
            <a:ext cx="9144000" cy="5301209"/>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p:cNvSpPr>
            <a:spLocks noGrp="1"/>
          </p:cNvSpPr>
          <p:nvPr>
            <p:ph type="title"/>
          </p:nvPr>
        </p:nvSpPr>
        <p:spPr/>
        <p:txBody>
          <a:bodyPr/>
          <a:lstStyle/>
          <a:p>
            <a:pPr algn="ctr"/>
            <a:r>
              <a:rPr lang="pt-BR" dirty="0" smtClean="0"/>
              <a:t>Reflexão</a:t>
            </a:r>
            <a:endParaRPr lang="pt-BR" dirty="0"/>
          </a:p>
        </p:txBody>
      </p:sp>
      <p:sp>
        <p:nvSpPr>
          <p:cNvPr id="3" name="Espaço Reservado para Conteúdo 2"/>
          <p:cNvSpPr>
            <a:spLocks noGrp="1"/>
          </p:cNvSpPr>
          <p:nvPr>
            <p:ph sz="quarter" idx="1"/>
          </p:nvPr>
        </p:nvSpPr>
        <p:spPr>
          <a:xfrm>
            <a:off x="252608" y="2132856"/>
            <a:ext cx="3383288" cy="5832648"/>
          </a:xfrm>
        </p:spPr>
        <p:txBody>
          <a:bodyPr>
            <a:normAutofit lnSpcReduction="10000"/>
          </a:bodyPr>
          <a:lstStyle/>
          <a:p>
            <a:pPr marL="0" indent="0" algn="ctr">
              <a:buNone/>
            </a:pPr>
            <a:r>
              <a:rPr lang="pt-BR" dirty="0" smtClean="0"/>
              <a:t>  </a:t>
            </a:r>
          </a:p>
          <a:p>
            <a:pPr marL="0" indent="0" algn="ctr">
              <a:buNone/>
            </a:pPr>
            <a:endParaRPr lang="pt-BR" dirty="0"/>
          </a:p>
          <a:p>
            <a:pPr marL="0" indent="0" algn="ctr">
              <a:buNone/>
            </a:pPr>
            <a:r>
              <a:rPr lang="pt-BR" sz="3200" b="1" dirty="0" smtClean="0">
                <a:solidFill>
                  <a:srgbClr val="FFC000"/>
                </a:solidFill>
                <a:effectLst>
                  <a:outerShdw blurRad="38100" dist="38100" dir="2700000" algn="tl">
                    <a:srgbClr val="000000">
                      <a:alpha val="43137"/>
                    </a:srgbClr>
                  </a:outerShdw>
                </a:effectLst>
              </a:rPr>
              <a:t>Paciência </a:t>
            </a:r>
            <a:r>
              <a:rPr lang="pt-BR" sz="3200" b="1" dirty="0">
                <a:solidFill>
                  <a:srgbClr val="FFC000"/>
                </a:solidFill>
                <a:effectLst>
                  <a:outerShdw blurRad="38100" dist="38100" dir="2700000" algn="tl">
                    <a:srgbClr val="000000">
                      <a:alpha val="43137"/>
                    </a:srgbClr>
                  </a:outerShdw>
                </a:effectLst>
              </a:rPr>
              <a:t>e perseverança tem o efeito mágico de fazer as dificuldades desaparecerem e os obstáculos sumirem...</a:t>
            </a:r>
          </a:p>
          <a:p>
            <a:pPr marL="0" indent="0" algn="ctr">
              <a:buNone/>
            </a:pPr>
            <a:r>
              <a:rPr lang="pt-BR" dirty="0"/>
              <a:t/>
            </a:r>
            <a:br>
              <a:rPr lang="pt-BR" dirty="0"/>
            </a:br>
            <a:endParaRPr lang="pt-BR" dirty="0"/>
          </a:p>
        </p:txBody>
      </p:sp>
      <p:sp>
        <p:nvSpPr>
          <p:cNvPr id="4" name="Retângulo 3"/>
          <p:cNvSpPr/>
          <p:nvPr/>
        </p:nvSpPr>
        <p:spPr>
          <a:xfrm>
            <a:off x="6732240" y="2947585"/>
            <a:ext cx="2232248" cy="4585871"/>
          </a:xfrm>
          <a:prstGeom prst="rect">
            <a:avLst/>
          </a:prstGeom>
        </p:spPr>
        <p:txBody>
          <a:bodyPr wrap="square">
            <a:spAutoFit/>
          </a:bodyPr>
          <a:lstStyle/>
          <a:p>
            <a:pPr algn="r"/>
            <a:r>
              <a:rPr lang="pt-BR" sz="2800" b="1" dirty="0">
                <a:solidFill>
                  <a:srgbClr val="FFC000"/>
                </a:solidFill>
              </a:rPr>
              <a:t>Se o plano "A" não deu certo, não se preocupe. O alfabeto tem mais 25 letras para você </a:t>
            </a:r>
            <a:r>
              <a:rPr lang="pt-BR" sz="2800" b="1" dirty="0" smtClean="0">
                <a:solidFill>
                  <a:srgbClr val="FFC000"/>
                </a:solidFill>
              </a:rPr>
              <a:t>tentar.</a:t>
            </a:r>
          </a:p>
          <a:p>
            <a:r>
              <a:rPr lang="pt-BR" sz="2000" dirty="0" smtClean="0"/>
              <a:t/>
            </a:r>
            <a:br>
              <a:rPr lang="pt-BR" sz="2000" dirty="0" smtClean="0"/>
            </a:br>
            <a:endParaRPr lang="pt-BR" sz="2000"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06205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3200" dirty="0">
                <a:solidFill>
                  <a:srgbClr val="D1282E"/>
                </a:solidFill>
              </a:rPr>
              <a:t>Doenças de notificação compulsória</a:t>
            </a:r>
            <a:endParaRPr lang="pt-BR" dirty="0"/>
          </a:p>
        </p:txBody>
      </p:sp>
      <p:sp>
        <p:nvSpPr>
          <p:cNvPr id="3" name="Espaço Reservado para Conteúdo 2"/>
          <p:cNvSpPr>
            <a:spLocks noGrp="1"/>
          </p:cNvSpPr>
          <p:nvPr>
            <p:ph sz="quarter" idx="1"/>
          </p:nvPr>
        </p:nvSpPr>
        <p:spPr/>
        <p:txBody>
          <a:bodyPr>
            <a:normAutofit fontScale="92500" lnSpcReduction="10000"/>
          </a:bodyPr>
          <a:lstStyle/>
          <a:p>
            <a:r>
              <a:rPr lang="pt-BR" b="1" dirty="0" smtClean="0"/>
              <a:t>Obs</a:t>
            </a:r>
            <a:r>
              <a:rPr lang="pt-BR" b="1" dirty="0"/>
              <a:t>.</a:t>
            </a:r>
            <a:endParaRPr lang="pt-BR" b="1" dirty="0" smtClean="0"/>
          </a:p>
          <a:p>
            <a:pPr marL="0" indent="0">
              <a:buNone/>
            </a:pPr>
            <a:r>
              <a:rPr lang="pt-BR" dirty="0" smtClean="0"/>
              <a:t>Devido </a:t>
            </a:r>
            <a:r>
              <a:rPr lang="pt-BR" dirty="0"/>
              <a:t>as alterações no perfil </a:t>
            </a:r>
            <a:r>
              <a:rPr lang="pt-BR" dirty="0">
                <a:hlinkClick r:id="rId2" tooltip="Epidemiológico"/>
              </a:rPr>
              <a:t>epidemiológico</a:t>
            </a:r>
            <a:r>
              <a:rPr lang="pt-BR" dirty="0"/>
              <a:t>, a implementação de outras técnicas para o monitoramento </a:t>
            </a:r>
            <a:r>
              <a:rPr lang="pt-BR" dirty="0" smtClean="0"/>
              <a:t>de </a:t>
            </a:r>
            <a:r>
              <a:rPr lang="pt-BR" dirty="0" smtClean="0">
                <a:hlinkClick r:id="rId3" tooltip="Doença"/>
              </a:rPr>
              <a:t>doenças</a:t>
            </a:r>
            <a:r>
              <a:rPr lang="pt-BR" dirty="0"/>
              <a:t>, o conhecimento de novas doenças ou a re-emergência de outras, tem a necessidade de constantes revisões periódicas na LDNC no sentido de mantê-la atualizada</a:t>
            </a:r>
            <a:r>
              <a:rPr lang="pt-BR" dirty="0" smtClean="0"/>
              <a:t>.</a:t>
            </a:r>
          </a:p>
          <a:p>
            <a:pPr marL="0" indent="0">
              <a:buNone/>
            </a:pPr>
            <a:r>
              <a:rPr lang="pt-BR" dirty="0" smtClean="0"/>
              <a:t>Lista </a:t>
            </a:r>
            <a:r>
              <a:rPr lang="pt-BR" dirty="0"/>
              <a:t>Nacional das Doenças de Notificação Compulsória foi ampliada – Violência Doméstica e Transtornos Mentais Relacionados ao Trabalho foram </a:t>
            </a:r>
            <a:r>
              <a:rPr lang="pt-BR" dirty="0" smtClean="0"/>
              <a:t>incluídos.</a:t>
            </a:r>
            <a:endParaRPr lang="pt-BR" dirty="0"/>
          </a:p>
          <a:p>
            <a:pPr marL="0" indent="0">
              <a:buNone/>
            </a:pPr>
            <a:endParaRPr lang="pt-BR" dirty="0"/>
          </a:p>
          <a:p>
            <a:endParaRPr lang="pt-BR" dirty="0"/>
          </a:p>
        </p:txBody>
      </p:sp>
    </p:spTree>
    <p:extLst>
      <p:ext uri="{BB962C8B-B14F-4D97-AF65-F5344CB8AC3E}">
        <p14:creationId xmlns:p14="http://schemas.microsoft.com/office/powerpoint/2010/main" val="32851092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3200" dirty="0">
                <a:solidFill>
                  <a:srgbClr val="D1282E"/>
                </a:solidFill>
              </a:rPr>
              <a:t>Doenças de notificação compulsória</a:t>
            </a:r>
            <a:endParaRPr lang="pt-BR" dirty="0"/>
          </a:p>
        </p:txBody>
      </p:sp>
      <p:sp>
        <p:nvSpPr>
          <p:cNvPr id="3" name="Espaço Reservado para Conteúdo 2"/>
          <p:cNvSpPr>
            <a:spLocks noGrp="1"/>
          </p:cNvSpPr>
          <p:nvPr>
            <p:ph sz="quarter" idx="1"/>
          </p:nvPr>
        </p:nvSpPr>
        <p:spPr>
          <a:xfrm>
            <a:off x="612648" y="1600200"/>
            <a:ext cx="8153400" cy="4997152"/>
          </a:xfrm>
        </p:spPr>
        <p:txBody>
          <a:bodyPr>
            <a:noAutofit/>
          </a:bodyPr>
          <a:lstStyle/>
          <a:p>
            <a:r>
              <a:rPr lang="pt-BR" sz="2700" b="1" dirty="0"/>
              <a:t>Vigilância Epidemiológica</a:t>
            </a:r>
            <a:r>
              <a:rPr lang="pt-BR" sz="2700" b="1" dirty="0" smtClean="0"/>
              <a:t>: </a:t>
            </a:r>
            <a:endParaRPr lang="pt-BR" sz="2700" b="1" dirty="0"/>
          </a:p>
          <a:p>
            <a:pPr marL="114300" indent="0">
              <a:buNone/>
            </a:pPr>
            <a:r>
              <a:rPr lang="pt-BR" sz="2700" dirty="0"/>
              <a:t>A vigilância epidemiológica tema finalidade de conhecer a ocorrência de doenças e outros agravos considerados prioritários, seus fatores de risco e suas tendências, além de planejar, executar e avaliar medidas de prevenção e de controle.</a:t>
            </a:r>
          </a:p>
          <a:p>
            <a:r>
              <a:rPr lang="pt-BR" sz="2700" b="1" dirty="0"/>
              <a:t>Vigilância Epidemiológica Atribuições das esferas de governo:</a:t>
            </a:r>
          </a:p>
          <a:p>
            <a:r>
              <a:rPr lang="pt-BR" sz="2700" dirty="0"/>
              <a:t> Esfera Federal-Ministério da Saúde</a:t>
            </a:r>
          </a:p>
          <a:p>
            <a:r>
              <a:rPr lang="pt-BR" sz="2700" dirty="0"/>
              <a:t> Esfera Estadual</a:t>
            </a:r>
          </a:p>
          <a:p>
            <a:r>
              <a:rPr lang="pt-BR" sz="2700" dirty="0"/>
              <a:t> Esfera municipal Doenças de Notificação </a:t>
            </a:r>
          </a:p>
        </p:txBody>
      </p:sp>
    </p:spTree>
    <p:extLst>
      <p:ext uri="{BB962C8B-B14F-4D97-AF65-F5344CB8AC3E}">
        <p14:creationId xmlns:p14="http://schemas.microsoft.com/office/powerpoint/2010/main" val="254642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pt-BR" sz="3200" b="1" spc="-100" dirty="0">
                <a:solidFill>
                  <a:srgbClr val="464653"/>
                </a:solidFill>
                <a:latin typeface="Cambria"/>
              </a:rPr>
              <a:t>Doenças de notificação compulsória</a:t>
            </a:r>
            <a:r>
              <a:rPr lang="pt-BR" sz="3200" spc="-100" dirty="0">
                <a:solidFill>
                  <a:srgbClr val="464653"/>
                </a:solidFill>
                <a:latin typeface="Cambria"/>
              </a:rPr>
              <a:t/>
            </a:r>
            <a:br>
              <a:rPr lang="pt-BR" sz="3200" spc="-100" dirty="0">
                <a:solidFill>
                  <a:srgbClr val="464653"/>
                </a:solidFill>
                <a:latin typeface="Cambria"/>
              </a:rPr>
            </a:br>
            <a:r>
              <a:rPr lang="pt-BR" sz="2900" spc="-100" dirty="0">
                <a:solidFill>
                  <a:srgbClr val="464653"/>
                </a:solidFill>
                <a:latin typeface="Cambria"/>
              </a:rPr>
              <a:t>Lista de Notificação Compulsória – LNC</a:t>
            </a:r>
            <a:endParaRPr lang="pt-BR" dirty="0"/>
          </a:p>
        </p:txBody>
      </p:sp>
      <p:sp>
        <p:nvSpPr>
          <p:cNvPr id="3" name="Espaço Reservado para Conteúdo 2"/>
          <p:cNvSpPr>
            <a:spLocks noGrp="1"/>
          </p:cNvSpPr>
          <p:nvPr>
            <p:ph sz="quarter" idx="1"/>
          </p:nvPr>
        </p:nvSpPr>
        <p:spPr>
          <a:xfrm>
            <a:off x="609600" y="1589566"/>
            <a:ext cx="3886200" cy="5268433"/>
          </a:xfrm>
        </p:spPr>
        <p:txBody>
          <a:bodyPr>
            <a:normAutofit fontScale="92500" lnSpcReduction="20000"/>
          </a:bodyPr>
          <a:lstStyle/>
          <a:p>
            <a:r>
              <a:rPr lang="pt-BR" dirty="0" smtClean="0"/>
              <a:t>1. Acidentes por animais peçonhentos;</a:t>
            </a:r>
            <a:br>
              <a:rPr lang="pt-BR" dirty="0" smtClean="0"/>
            </a:br>
            <a:r>
              <a:rPr lang="pt-BR" dirty="0" smtClean="0"/>
              <a:t>2. Atendimento antirrábico;</a:t>
            </a:r>
            <a:br>
              <a:rPr lang="pt-BR" dirty="0" smtClean="0"/>
            </a:br>
            <a:r>
              <a:rPr lang="pt-BR" dirty="0" smtClean="0"/>
              <a:t>3. Botulismo;</a:t>
            </a:r>
            <a:br>
              <a:rPr lang="pt-BR" dirty="0" smtClean="0"/>
            </a:br>
            <a:r>
              <a:rPr lang="pt-BR" dirty="0" smtClean="0"/>
              <a:t>4. Carbúnculo ou Antraz;(</a:t>
            </a:r>
            <a:r>
              <a:rPr lang="pt-BR" dirty="0"/>
              <a:t>peste da </a:t>
            </a:r>
            <a:r>
              <a:rPr lang="pt-BR" dirty="0" err="1" smtClean="0"/>
              <a:t>Manqueira</a:t>
            </a:r>
            <a:r>
              <a:rPr lang="pt-BR" dirty="0" smtClean="0"/>
              <a:t>)</a:t>
            </a:r>
            <a:r>
              <a:rPr lang="pt-BR" dirty="0"/>
              <a:t> </a:t>
            </a:r>
            <a:r>
              <a:rPr lang="pt-BR" dirty="0" smtClean="0"/>
              <a:t/>
            </a:r>
            <a:br>
              <a:rPr lang="pt-BR" dirty="0" smtClean="0"/>
            </a:br>
            <a:r>
              <a:rPr lang="pt-BR" dirty="0" smtClean="0"/>
              <a:t>5. Cólera;</a:t>
            </a:r>
            <a:br>
              <a:rPr lang="pt-BR" dirty="0" smtClean="0"/>
            </a:br>
            <a:r>
              <a:rPr lang="pt-BR" dirty="0" smtClean="0"/>
              <a:t>6. Coqueluche;</a:t>
            </a:r>
            <a:br>
              <a:rPr lang="pt-BR" dirty="0" smtClean="0"/>
            </a:br>
            <a:r>
              <a:rPr lang="pt-BR" dirty="0" smtClean="0"/>
              <a:t>7. Dengue;</a:t>
            </a:r>
            <a:br>
              <a:rPr lang="pt-BR" dirty="0" smtClean="0"/>
            </a:br>
            <a:r>
              <a:rPr lang="pt-BR" dirty="0" smtClean="0"/>
              <a:t>8. Difteria;</a:t>
            </a:r>
            <a:br>
              <a:rPr lang="pt-BR" dirty="0" smtClean="0"/>
            </a:br>
            <a:r>
              <a:rPr lang="pt-BR" dirty="0" smtClean="0"/>
              <a:t>9. Doença de </a:t>
            </a:r>
            <a:r>
              <a:rPr lang="pt-BR" dirty="0" err="1" smtClean="0"/>
              <a:t>Creutzfeldt</a:t>
            </a:r>
            <a:r>
              <a:rPr lang="pt-BR" dirty="0" smtClean="0"/>
              <a:t>-Jakob;</a:t>
            </a:r>
          </a:p>
          <a:p>
            <a:endParaRPr lang="pt-BR" dirty="0"/>
          </a:p>
        </p:txBody>
      </p:sp>
      <p:sp>
        <p:nvSpPr>
          <p:cNvPr id="4" name="Espaço Reservado para Conteúdo 3"/>
          <p:cNvSpPr>
            <a:spLocks noGrp="1"/>
          </p:cNvSpPr>
          <p:nvPr>
            <p:ph sz="quarter" idx="2"/>
          </p:nvPr>
        </p:nvSpPr>
        <p:spPr/>
        <p:txBody>
          <a:bodyPr>
            <a:normAutofit fontScale="92500" lnSpcReduction="20000"/>
          </a:bodyPr>
          <a:lstStyle/>
          <a:p>
            <a:r>
              <a:rPr lang="pt-BR" dirty="0"/>
              <a:t>10. Doença Meningocócica e outras Meningites;</a:t>
            </a:r>
            <a:br>
              <a:rPr lang="pt-BR" dirty="0"/>
            </a:br>
            <a:r>
              <a:rPr lang="pt-BR" dirty="0"/>
              <a:t>11. Doenças de Chagas Aguda;</a:t>
            </a:r>
            <a:br>
              <a:rPr lang="pt-BR" dirty="0"/>
            </a:br>
            <a:r>
              <a:rPr lang="pt-BR" dirty="0"/>
              <a:t>12. Esquistossomose;</a:t>
            </a:r>
            <a:br>
              <a:rPr lang="pt-BR" dirty="0"/>
            </a:br>
            <a:r>
              <a:rPr lang="pt-BR" dirty="0"/>
              <a:t>13. Eventos Adversos Pós-Vacinação;</a:t>
            </a:r>
            <a:br>
              <a:rPr lang="pt-BR" dirty="0"/>
            </a:br>
            <a:r>
              <a:rPr lang="pt-BR" dirty="0"/>
              <a:t>14. Febre Amarela;</a:t>
            </a:r>
            <a:br>
              <a:rPr lang="pt-BR" dirty="0"/>
            </a:br>
            <a:r>
              <a:rPr lang="pt-BR" dirty="0"/>
              <a:t>15. Febre do Nilo Ocidental;</a:t>
            </a:r>
            <a:br>
              <a:rPr lang="pt-BR" dirty="0"/>
            </a:br>
            <a:r>
              <a:rPr lang="pt-BR" dirty="0"/>
              <a:t>16. Febre Maculosa;</a:t>
            </a:r>
            <a:br>
              <a:rPr lang="pt-BR" dirty="0"/>
            </a:br>
            <a:r>
              <a:rPr lang="pt-BR" dirty="0"/>
              <a:t>17. Febre </a:t>
            </a:r>
            <a:r>
              <a:rPr lang="pt-BR" dirty="0" err="1"/>
              <a:t>Tifóide</a:t>
            </a:r>
            <a:r>
              <a:rPr lang="pt-BR" dirty="0"/>
              <a:t>;</a:t>
            </a:r>
          </a:p>
          <a:p>
            <a:endParaRPr lang="pt-BR" dirty="0"/>
          </a:p>
        </p:txBody>
      </p:sp>
    </p:spTree>
    <p:extLst>
      <p:ext uri="{BB962C8B-B14F-4D97-AF65-F5344CB8AC3E}">
        <p14:creationId xmlns:p14="http://schemas.microsoft.com/office/powerpoint/2010/main" val="23814100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pt-BR" sz="3200" b="1" spc="-100" dirty="0">
                <a:solidFill>
                  <a:srgbClr val="464653"/>
                </a:solidFill>
                <a:latin typeface="Cambria"/>
              </a:rPr>
              <a:t>Doenças de notificação compulsória</a:t>
            </a:r>
            <a:r>
              <a:rPr lang="pt-BR" sz="3200" spc="-100" dirty="0">
                <a:solidFill>
                  <a:srgbClr val="464653"/>
                </a:solidFill>
                <a:latin typeface="Cambria"/>
              </a:rPr>
              <a:t/>
            </a:r>
            <a:br>
              <a:rPr lang="pt-BR" sz="3200" spc="-100" dirty="0">
                <a:solidFill>
                  <a:srgbClr val="464653"/>
                </a:solidFill>
                <a:latin typeface="Cambria"/>
              </a:rPr>
            </a:br>
            <a:r>
              <a:rPr lang="pt-BR" sz="2900" spc="-100" dirty="0">
                <a:solidFill>
                  <a:srgbClr val="464653"/>
                </a:solidFill>
                <a:latin typeface="Cambria"/>
              </a:rPr>
              <a:t>Lista de Notificação Compulsória – LNC</a:t>
            </a:r>
            <a:endParaRPr lang="pt-BR" dirty="0"/>
          </a:p>
        </p:txBody>
      </p:sp>
      <p:sp>
        <p:nvSpPr>
          <p:cNvPr id="3" name="Espaço Reservado para Conteúdo 2"/>
          <p:cNvSpPr>
            <a:spLocks noGrp="1"/>
          </p:cNvSpPr>
          <p:nvPr>
            <p:ph sz="quarter" idx="1"/>
          </p:nvPr>
        </p:nvSpPr>
        <p:spPr>
          <a:xfrm>
            <a:off x="609600" y="1589566"/>
            <a:ext cx="3886200" cy="5583850"/>
          </a:xfrm>
        </p:spPr>
        <p:txBody>
          <a:bodyPr>
            <a:normAutofit fontScale="85000" lnSpcReduction="20000"/>
          </a:bodyPr>
          <a:lstStyle/>
          <a:p>
            <a:pPr marL="114300" indent="0">
              <a:buNone/>
            </a:pPr>
            <a:r>
              <a:rPr lang="pt-BR" dirty="0"/>
              <a:t>18. Hanseníase;</a:t>
            </a:r>
            <a:br>
              <a:rPr lang="pt-BR" dirty="0"/>
            </a:br>
            <a:r>
              <a:rPr lang="pt-BR" dirty="0"/>
              <a:t>19. </a:t>
            </a:r>
            <a:r>
              <a:rPr lang="pt-BR" dirty="0" err="1"/>
              <a:t>Hantavirose</a:t>
            </a:r>
            <a:r>
              <a:rPr lang="pt-BR" dirty="0"/>
              <a:t>;</a:t>
            </a:r>
          </a:p>
          <a:p>
            <a:pPr marL="114300" indent="0">
              <a:buNone/>
            </a:pPr>
            <a:r>
              <a:rPr lang="pt-BR" dirty="0"/>
              <a:t>20. Hepatites Virais;</a:t>
            </a:r>
            <a:br>
              <a:rPr lang="pt-BR" dirty="0"/>
            </a:br>
            <a:r>
              <a:rPr lang="pt-BR" dirty="0"/>
              <a:t>21. Infecção pelo vírus da imunodeficiência humana -HIV em gestantes e crianças expostas ao risco de transmissão vertical;</a:t>
            </a:r>
            <a:br>
              <a:rPr lang="pt-BR" dirty="0"/>
            </a:br>
            <a:r>
              <a:rPr lang="pt-BR" dirty="0"/>
              <a:t>22. Influenza humana por novo subtipo;</a:t>
            </a:r>
            <a:br>
              <a:rPr lang="pt-BR" dirty="0"/>
            </a:br>
            <a:r>
              <a:rPr lang="pt-BR" dirty="0"/>
              <a:t>23. Intoxicações Exógenas (por substâncias químicas, incluindo agrotóxicos, gases tóxicos e metais pesados</a:t>
            </a:r>
            <a:r>
              <a:rPr lang="pt-BR" dirty="0" smtClean="0"/>
              <a:t>);</a:t>
            </a:r>
            <a:endParaRPr lang="pt-BR" dirty="0"/>
          </a:p>
        </p:txBody>
      </p:sp>
      <p:sp>
        <p:nvSpPr>
          <p:cNvPr id="4" name="Espaço Reservado para Conteúdo 3"/>
          <p:cNvSpPr>
            <a:spLocks noGrp="1"/>
          </p:cNvSpPr>
          <p:nvPr>
            <p:ph sz="quarter" idx="2"/>
          </p:nvPr>
        </p:nvSpPr>
        <p:spPr>
          <a:xfrm>
            <a:off x="4844901" y="1589566"/>
            <a:ext cx="3886200" cy="6087906"/>
          </a:xfrm>
        </p:spPr>
        <p:txBody>
          <a:bodyPr>
            <a:normAutofit fontScale="85000" lnSpcReduction="20000"/>
          </a:bodyPr>
          <a:lstStyle/>
          <a:p>
            <a:pPr marL="114300" indent="0">
              <a:buNone/>
            </a:pPr>
            <a:r>
              <a:rPr lang="pt-BR" dirty="0"/>
              <a:t>24. Leishmaniose Tegumentar Americana;</a:t>
            </a:r>
            <a:br>
              <a:rPr lang="pt-BR" dirty="0"/>
            </a:br>
            <a:r>
              <a:rPr lang="pt-BR" dirty="0"/>
              <a:t>25. Leishmaniose Visceral;</a:t>
            </a:r>
            <a:br>
              <a:rPr lang="pt-BR" dirty="0"/>
            </a:br>
            <a:r>
              <a:rPr lang="pt-BR" dirty="0"/>
              <a:t>26. Leptospirose;</a:t>
            </a:r>
            <a:br>
              <a:rPr lang="pt-BR" dirty="0"/>
            </a:br>
            <a:r>
              <a:rPr lang="pt-BR" dirty="0"/>
              <a:t>27. Malária;</a:t>
            </a:r>
            <a:br>
              <a:rPr lang="pt-BR" dirty="0"/>
            </a:br>
            <a:r>
              <a:rPr lang="pt-BR" dirty="0"/>
              <a:t>28. Paralisia Flácida Aguda;</a:t>
            </a:r>
            <a:br>
              <a:rPr lang="pt-BR" dirty="0"/>
            </a:br>
            <a:r>
              <a:rPr lang="pt-BR" dirty="0"/>
              <a:t>29. Peste;</a:t>
            </a:r>
            <a:br>
              <a:rPr lang="pt-BR" dirty="0"/>
            </a:br>
            <a:r>
              <a:rPr lang="pt-BR" dirty="0"/>
              <a:t>30. Poliomielite;</a:t>
            </a:r>
            <a:br>
              <a:rPr lang="pt-BR" dirty="0"/>
            </a:br>
            <a:r>
              <a:rPr lang="pt-BR" dirty="0"/>
              <a:t>31. Raiva Humana;</a:t>
            </a:r>
            <a:br>
              <a:rPr lang="pt-BR" dirty="0"/>
            </a:br>
            <a:r>
              <a:rPr lang="pt-BR" dirty="0"/>
              <a:t>32. Rubéola;</a:t>
            </a:r>
          </a:p>
          <a:p>
            <a:pPr marL="114300" indent="0">
              <a:buNone/>
            </a:pPr>
            <a:r>
              <a:rPr lang="pt-BR" dirty="0"/>
              <a:t>33. Sarampo;</a:t>
            </a:r>
            <a:br>
              <a:rPr lang="pt-BR" dirty="0"/>
            </a:br>
            <a:r>
              <a:rPr lang="pt-BR" dirty="0"/>
              <a:t>34. Sífilis Adquirida;</a:t>
            </a:r>
          </a:p>
          <a:p>
            <a:endParaRPr lang="pt-BR" dirty="0"/>
          </a:p>
        </p:txBody>
      </p:sp>
    </p:spTree>
    <p:extLst>
      <p:ext uri="{BB962C8B-B14F-4D97-AF65-F5344CB8AC3E}">
        <p14:creationId xmlns:p14="http://schemas.microsoft.com/office/powerpoint/2010/main" val="956143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pt-BR" sz="3200" b="1" spc="-100" dirty="0">
                <a:solidFill>
                  <a:srgbClr val="464653"/>
                </a:solidFill>
                <a:latin typeface="Cambria"/>
              </a:rPr>
              <a:t>Doenças de notificação compulsória</a:t>
            </a:r>
            <a:r>
              <a:rPr lang="pt-BR" sz="3200" spc="-100" dirty="0">
                <a:solidFill>
                  <a:srgbClr val="464653"/>
                </a:solidFill>
                <a:latin typeface="Cambria"/>
              </a:rPr>
              <a:t/>
            </a:r>
            <a:br>
              <a:rPr lang="pt-BR" sz="3200" spc="-100" dirty="0">
                <a:solidFill>
                  <a:srgbClr val="464653"/>
                </a:solidFill>
                <a:latin typeface="Cambria"/>
              </a:rPr>
            </a:br>
            <a:r>
              <a:rPr lang="pt-BR" sz="2900" spc="-100" dirty="0">
                <a:solidFill>
                  <a:srgbClr val="464653"/>
                </a:solidFill>
                <a:latin typeface="Cambria"/>
              </a:rPr>
              <a:t>Lista de Notificação Compulsória – LNC</a:t>
            </a:r>
            <a:endParaRPr lang="pt-BR" dirty="0"/>
          </a:p>
        </p:txBody>
      </p:sp>
      <p:sp>
        <p:nvSpPr>
          <p:cNvPr id="3" name="Espaço Reservado para Conteúdo 2"/>
          <p:cNvSpPr>
            <a:spLocks noGrp="1"/>
          </p:cNvSpPr>
          <p:nvPr>
            <p:ph sz="quarter" idx="1"/>
          </p:nvPr>
        </p:nvSpPr>
        <p:spPr>
          <a:xfrm>
            <a:off x="609600" y="1589566"/>
            <a:ext cx="3886200" cy="5439834"/>
          </a:xfrm>
        </p:spPr>
        <p:txBody>
          <a:bodyPr>
            <a:normAutofit fontScale="85000" lnSpcReduction="20000"/>
          </a:bodyPr>
          <a:lstStyle/>
          <a:p>
            <a:r>
              <a:rPr lang="pt-BR" sz="3200" dirty="0"/>
              <a:t>35. Sífilis Congênita;</a:t>
            </a:r>
            <a:br>
              <a:rPr lang="pt-BR" sz="3200" dirty="0"/>
            </a:br>
            <a:r>
              <a:rPr lang="pt-BR" sz="3200" dirty="0"/>
              <a:t>36. Sífilis em Gestante;</a:t>
            </a:r>
            <a:br>
              <a:rPr lang="pt-BR" sz="3200" dirty="0"/>
            </a:br>
            <a:r>
              <a:rPr lang="pt-BR" sz="3200" dirty="0"/>
              <a:t>37. Síndrome da Imunodeficiência Adquirida – AIDS;</a:t>
            </a:r>
            <a:br>
              <a:rPr lang="pt-BR" sz="3200" dirty="0"/>
            </a:br>
            <a:r>
              <a:rPr lang="pt-BR" sz="3200" dirty="0"/>
              <a:t>38. Síndrome da Rubéola Congênita;</a:t>
            </a:r>
            <a:br>
              <a:rPr lang="pt-BR" sz="3200" dirty="0"/>
            </a:br>
            <a:r>
              <a:rPr lang="pt-BR" sz="3200" dirty="0"/>
              <a:t>39. Síndrome do Corrimento Uretral Masculino;</a:t>
            </a:r>
            <a:br>
              <a:rPr lang="pt-BR" sz="3200" dirty="0"/>
            </a:br>
            <a:r>
              <a:rPr lang="pt-BR" sz="3200" dirty="0"/>
              <a:t>40. Síndrome Respiratória Aguda Grave associada ao </a:t>
            </a:r>
            <a:r>
              <a:rPr lang="pt-BR" sz="3200" dirty="0" err="1"/>
              <a:t>Coronavírus</a:t>
            </a:r>
            <a:r>
              <a:rPr lang="pt-BR" sz="3200" dirty="0"/>
              <a:t> (SARS-</a:t>
            </a:r>
            <a:r>
              <a:rPr lang="pt-BR" sz="3200" dirty="0" err="1"/>
              <a:t>CoV</a:t>
            </a:r>
            <a:r>
              <a:rPr lang="pt-BR" sz="3200" dirty="0" smtClean="0"/>
              <a:t>);</a:t>
            </a:r>
            <a:endParaRPr lang="pt-BR" sz="3200" dirty="0"/>
          </a:p>
        </p:txBody>
      </p:sp>
      <p:sp>
        <p:nvSpPr>
          <p:cNvPr id="4" name="Espaço Reservado para Conteúdo 3"/>
          <p:cNvSpPr>
            <a:spLocks noGrp="1"/>
          </p:cNvSpPr>
          <p:nvPr>
            <p:ph sz="quarter" idx="2"/>
          </p:nvPr>
        </p:nvSpPr>
        <p:spPr/>
        <p:txBody>
          <a:bodyPr>
            <a:normAutofit fontScale="85000" lnSpcReduction="20000"/>
          </a:bodyPr>
          <a:lstStyle/>
          <a:p>
            <a:r>
              <a:rPr lang="pt-BR" dirty="0"/>
              <a:t>41. Tétano;</a:t>
            </a:r>
            <a:br>
              <a:rPr lang="pt-BR" dirty="0"/>
            </a:br>
            <a:r>
              <a:rPr lang="pt-BR" dirty="0"/>
              <a:t>42. Tuberculose;</a:t>
            </a:r>
            <a:br>
              <a:rPr lang="pt-BR" dirty="0"/>
            </a:br>
            <a:r>
              <a:rPr lang="pt-BR" dirty="0"/>
              <a:t>43. </a:t>
            </a:r>
            <a:r>
              <a:rPr lang="pt-BR" dirty="0" err="1"/>
              <a:t>Tularemia</a:t>
            </a:r>
            <a:r>
              <a:rPr lang="pt-BR" dirty="0"/>
              <a:t>;</a:t>
            </a:r>
            <a:br>
              <a:rPr lang="pt-BR" dirty="0"/>
            </a:br>
            <a:r>
              <a:rPr lang="pt-BR" dirty="0"/>
              <a:t>44. Varíola; e</a:t>
            </a:r>
            <a:br>
              <a:rPr lang="pt-BR" dirty="0"/>
            </a:br>
            <a:r>
              <a:rPr lang="pt-BR" dirty="0"/>
              <a:t>45. Violência doméstica, sexual e/ou outras violências.</a:t>
            </a:r>
          </a:p>
          <a:p>
            <a:endParaRPr lang="pt-BR" dirty="0"/>
          </a:p>
        </p:txBody>
      </p:sp>
    </p:spTree>
    <p:extLst>
      <p:ext uri="{BB962C8B-B14F-4D97-AF65-F5344CB8AC3E}">
        <p14:creationId xmlns:p14="http://schemas.microsoft.com/office/powerpoint/2010/main" val="956143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2800" b="1" spc="-100" dirty="0">
                <a:solidFill>
                  <a:srgbClr val="464653"/>
                </a:solidFill>
                <a:latin typeface="Cambria"/>
              </a:rPr>
              <a:t>Doenças de notificação compulsória</a:t>
            </a:r>
            <a:r>
              <a:rPr lang="pt-BR" sz="2800" spc="-100" dirty="0">
                <a:solidFill>
                  <a:srgbClr val="464653"/>
                </a:solidFill>
                <a:latin typeface="Cambria"/>
              </a:rPr>
              <a:t/>
            </a:r>
            <a:br>
              <a:rPr lang="pt-BR" sz="2800" spc="-100" dirty="0">
                <a:solidFill>
                  <a:srgbClr val="464653"/>
                </a:solidFill>
                <a:latin typeface="Cambria"/>
              </a:rPr>
            </a:br>
            <a:r>
              <a:rPr lang="pt-BR" sz="2800" spc="-100" dirty="0">
                <a:solidFill>
                  <a:srgbClr val="464653"/>
                </a:solidFill>
                <a:latin typeface="Cambria"/>
              </a:rPr>
              <a:t>Lista de Notificação Compulsória Imediata – LNCI</a:t>
            </a:r>
            <a:endParaRPr lang="pt-BR" dirty="0"/>
          </a:p>
        </p:txBody>
      </p:sp>
      <p:sp>
        <p:nvSpPr>
          <p:cNvPr id="3" name="Espaço Reservado para Conteúdo 2"/>
          <p:cNvSpPr>
            <a:spLocks noGrp="1"/>
          </p:cNvSpPr>
          <p:nvPr>
            <p:ph sz="quarter" idx="1"/>
          </p:nvPr>
        </p:nvSpPr>
        <p:spPr/>
        <p:txBody>
          <a:bodyPr/>
          <a:lstStyle/>
          <a:p>
            <a:r>
              <a:rPr lang="pt-BR" b="1" dirty="0" smtClean="0"/>
              <a:t>Subtopicos:</a:t>
            </a:r>
          </a:p>
          <a:p>
            <a:pPr marL="0" indent="0">
              <a:buNone/>
            </a:pPr>
            <a:r>
              <a:rPr lang="pt-BR" dirty="0" smtClean="0"/>
              <a:t>I </a:t>
            </a:r>
            <a:r>
              <a:rPr lang="pt-BR" dirty="0"/>
              <a:t>– Caso suspeito ou </a:t>
            </a:r>
            <a:r>
              <a:rPr lang="pt-BR" dirty="0" smtClean="0"/>
              <a:t>confirmado;</a:t>
            </a:r>
            <a:r>
              <a:rPr lang="pt-BR" dirty="0"/>
              <a:t/>
            </a:r>
            <a:br>
              <a:rPr lang="pt-BR" dirty="0"/>
            </a:br>
            <a:r>
              <a:rPr lang="pt-BR" dirty="0"/>
              <a:t>II – Surto ou agregação de casos ou </a:t>
            </a:r>
            <a:r>
              <a:rPr lang="pt-BR" dirty="0" smtClean="0"/>
              <a:t>óbitos;</a:t>
            </a:r>
            <a:r>
              <a:rPr lang="pt-BR" dirty="0"/>
              <a:t/>
            </a:r>
            <a:br>
              <a:rPr lang="pt-BR" dirty="0"/>
            </a:br>
            <a:r>
              <a:rPr lang="pt-BR" dirty="0"/>
              <a:t>III – Doença, morte ou evidência de animais com agente etiológico que podem acarretar a ocorrência de doenças em humanos, destaca-se entre outras classes de </a:t>
            </a:r>
            <a:r>
              <a:rPr lang="pt-BR" dirty="0" smtClean="0"/>
              <a:t>animais.</a:t>
            </a:r>
            <a:r>
              <a:rPr lang="pt-BR" dirty="0"/>
              <a:t/>
            </a:r>
            <a:br>
              <a:rPr lang="pt-BR" dirty="0"/>
            </a:br>
            <a:endParaRPr lang="pt-BR" dirty="0"/>
          </a:p>
        </p:txBody>
      </p:sp>
    </p:spTree>
    <p:extLst>
      <p:ext uri="{BB962C8B-B14F-4D97-AF65-F5344CB8AC3E}">
        <p14:creationId xmlns:p14="http://schemas.microsoft.com/office/powerpoint/2010/main" val="23748086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2800" b="1" spc="-100" dirty="0">
                <a:solidFill>
                  <a:srgbClr val="464653"/>
                </a:solidFill>
                <a:latin typeface="Cambria"/>
              </a:rPr>
              <a:t>Doenças de notificação compulsória</a:t>
            </a:r>
            <a:r>
              <a:rPr lang="pt-BR" sz="2800" spc="-100" dirty="0">
                <a:solidFill>
                  <a:srgbClr val="464653"/>
                </a:solidFill>
                <a:latin typeface="Cambria"/>
              </a:rPr>
              <a:t/>
            </a:r>
            <a:br>
              <a:rPr lang="pt-BR" sz="2800" spc="-100" dirty="0">
                <a:solidFill>
                  <a:srgbClr val="464653"/>
                </a:solidFill>
                <a:latin typeface="Cambria"/>
              </a:rPr>
            </a:br>
            <a:r>
              <a:rPr lang="pt-BR" sz="2800" spc="-100" dirty="0">
                <a:solidFill>
                  <a:srgbClr val="464653"/>
                </a:solidFill>
                <a:latin typeface="Cambria"/>
              </a:rPr>
              <a:t>Lista de Notificação Compulsória Imediata – LNCI</a:t>
            </a:r>
            <a:endParaRPr lang="pt-BR" dirty="0"/>
          </a:p>
        </p:txBody>
      </p:sp>
      <p:sp>
        <p:nvSpPr>
          <p:cNvPr id="3" name="Espaço Reservado para Conteúdo 2"/>
          <p:cNvSpPr>
            <a:spLocks noGrp="1"/>
          </p:cNvSpPr>
          <p:nvPr>
            <p:ph sz="quarter" idx="1"/>
          </p:nvPr>
        </p:nvSpPr>
        <p:spPr>
          <a:xfrm>
            <a:off x="612648" y="1600200"/>
            <a:ext cx="8153400" cy="4997152"/>
          </a:xfrm>
        </p:spPr>
        <p:txBody>
          <a:bodyPr>
            <a:normAutofit lnSpcReduction="10000"/>
          </a:bodyPr>
          <a:lstStyle/>
          <a:p>
            <a:r>
              <a:rPr lang="pt-BR" b="1" dirty="0"/>
              <a:t>I – Caso suspeito ou confirmado de:</a:t>
            </a:r>
            <a:r>
              <a:rPr lang="pt-BR" dirty="0"/>
              <a:t/>
            </a:r>
            <a:br>
              <a:rPr lang="pt-BR" dirty="0"/>
            </a:br>
            <a:r>
              <a:rPr lang="pt-BR" dirty="0"/>
              <a:t>1. Botulismo;</a:t>
            </a:r>
            <a:br>
              <a:rPr lang="pt-BR" dirty="0"/>
            </a:br>
            <a:r>
              <a:rPr lang="pt-BR" dirty="0"/>
              <a:t>2. Carbúnculo ou Antraz;</a:t>
            </a:r>
            <a:br>
              <a:rPr lang="pt-BR" dirty="0"/>
            </a:br>
            <a:r>
              <a:rPr lang="pt-BR" dirty="0"/>
              <a:t>3. Cólera;</a:t>
            </a:r>
            <a:br>
              <a:rPr lang="pt-BR" dirty="0"/>
            </a:br>
            <a:r>
              <a:rPr lang="pt-BR" dirty="0"/>
              <a:t>4. Dengue nas seguintes situações:</a:t>
            </a:r>
            <a:br>
              <a:rPr lang="pt-BR" dirty="0"/>
            </a:br>
            <a:r>
              <a:rPr lang="pt-BR" dirty="0"/>
              <a:t>- Dengue com complicações (DCC),</a:t>
            </a:r>
            <a:br>
              <a:rPr lang="pt-BR" dirty="0"/>
            </a:br>
            <a:r>
              <a:rPr lang="pt-BR" dirty="0"/>
              <a:t>- Síndrome do Choque da Dengue (SCD),</a:t>
            </a:r>
            <a:br>
              <a:rPr lang="pt-BR" dirty="0"/>
            </a:br>
            <a:r>
              <a:rPr lang="pt-BR" dirty="0"/>
              <a:t>- Febre Hemorrágica da Dengue (FHD),</a:t>
            </a:r>
            <a:br>
              <a:rPr lang="pt-BR" dirty="0"/>
            </a:br>
            <a:r>
              <a:rPr lang="pt-BR" dirty="0"/>
              <a:t>- Óbito por Dengue</a:t>
            </a:r>
            <a:br>
              <a:rPr lang="pt-BR" dirty="0"/>
            </a:br>
            <a:r>
              <a:rPr lang="pt-BR" dirty="0"/>
              <a:t>- Dengue pelo sorotipo DENV 4 nos estados sem transmissão endêmica desse sorotipo</a:t>
            </a:r>
            <a:r>
              <a:rPr lang="pt-BR" dirty="0" smtClean="0"/>
              <a:t>;</a:t>
            </a:r>
          </a:p>
          <a:p>
            <a:r>
              <a:rPr lang="pt-BR" dirty="0"/>
              <a:t>5. Doença de Chagas Aguda;</a:t>
            </a:r>
          </a:p>
        </p:txBody>
      </p:sp>
    </p:spTree>
    <p:extLst>
      <p:ext uri="{BB962C8B-B14F-4D97-AF65-F5344CB8AC3E}">
        <p14:creationId xmlns:p14="http://schemas.microsoft.com/office/powerpoint/2010/main" val="81631475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o">
  <a:themeElements>
    <a:clrScheme name="Essenc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Mediano">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o">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469</TotalTime>
  <Words>1278</Words>
  <Application>Microsoft Office PowerPoint</Application>
  <PresentationFormat>Apresentação na tela (4:3)</PresentationFormat>
  <Paragraphs>89</Paragraphs>
  <Slides>28</Slides>
  <Notes>0</Notes>
  <HiddenSlides>0</HiddenSlides>
  <MMClips>0</MMClips>
  <ScaleCrop>false</ScaleCrop>
  <HeadingPairs>
    <vt:vector size="4" baseType="variant">
      <vt:variant>
        <vt:lpstr>Tema</vt:lpstr>
      </vt:variant>
      <vt:variant>
        <vt:i4>1</vt:i4>
      </vt:variant>
      <vt:variant>
        <vt:lpstr>Títulos de slides</vt:lpstr>
      </vt:variant>
      <vt:variant>
        <vt:i4>28</vt:i4>
      </vt:variant>
    </vt:vector>
  </HeadingPairs>
  <TitlesOfParts>
    <vt:vector size="29" baseType="lpstr">
      <vt:lpstr>Mediano</vt:lpstr>
      <vt:lpstr>Doenças de notificação compulsória. </vt:lpstr>
      <vt:lpstr>Doenças de notificação compulsória</vt:lpstr>
      <vt:lpstr>Doenças de notificação compulsória</vt:lpstr>
      <vt:lpstr>Doenças de notificação compulsória</vt:lpstr>
      <vt:lpstr>Doenças de notificação compulsória Lista de Notificação Compulsória – LNC</vt:lpstr>
      <vt:lpstr>Doenças de notificação compulsória Lista de Notificação Compulsória – LNC</vt:lpstr>
      <vt:lpstr>Doenças de notificação compulsória Lista de Notificação Compulsória – LNC</vt:lpstr>
      <vt:lpstr>Doenças de notificação compulsória Lista de Notificação Compulsória Imediata – LNCI</vt:lpstr>
      <vt:lpstr>Doenças de notificação compulsória Lista de Notificação Compulsória Imediata – LNCI</vt:lpstr>
      <vt:lpstr>Doenças de notificação compulsória Lista de Notificação Compulsória Imediata – LNCI</vt:lpstr>
      <vt:lpstr>Doenças de notificação compulsória Lista de Notificação Compulsória Imediata – LNCI</vt:lpstr>
      <vt:lpstr>Doenças de notificação compulsória Lista de Notificação Compulsória Imediata – LNCI</vt:lpstr>
      <vt:lpstr>Doenças de notificação compulsória Lista de Notificação Compulsória Imediata – LNCI</vt:lpstr>
      <vt:lpstr>Doenças de notificação compulsória Lista de Notificação Compulsória Imediata – LNCI</vt:lpstr>
      <vt:lpstr>Doenças de notificação compulsória Lista de Notificação Compulsória em Unidades Sentinelas LNCS</vt:lpstr>
      <vt:lpstr>Doenças de notificação compulsória Lista de Notificação Compulsória em Unidades Sentinelas LNCS</vt:lpstr>
      <vt:lpstr>Doenças de notificação compulsória Lista de Notificação Compulsória em Unidades Sentinelas LNCS</vt:lpstr>
      <vt:lpstr>Doenças de notificação compulsória Lista de Notificação Compulsória em Unidades Sentinelas LNCS</vt:lpstr>
      <vt:lpstr>Doenças de notificação compulsória Lista de Notificação Compulsória em Unidades Sentinelas LNCS</vt:lpstr>
      <vt:lpstr>Doenças de notificação compulsória Lista de Notificação Compulsória em Unidades Sentinelas LNCS</vt:lpstr>
      <vt:lpstr>Doenças de notificação compulsória Lista de Notificação Compulsória em Unidades Sentinelas LNCS</vt:lpstr>
      <vt:lpstr>Doenças de notificação compulsória Lista de Notificação Compulsória em Unidades Sentinelas LNCS</vt:lpstr>
      <vt:lpstr>Doenças de notificação compulsória</vt:lpstr>
      <vt:lpstr>Doenças de notificação compulsória</vt:lpstr>
      <vt:lpstr>Doenças de notificação compulsória</vt:lpstr>
      <vt:lpstr>Doenças de notificação compulsória</vt:lpstr>
      <vt:lpstr>Doenças de notificação compulsória</vt:lpstr>
      <vt:lpstr>Reflexão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Doenças de notificação compulsória.</dc:title>
  <dc:creator>Cliente</dc:creator>
  <cp:lastModifiedBy>Cliente</cp:lastModifiedBy>
  <cp:revision>19</cp:revision>
  <dcterms:created xsi:type="dcterms:W3CDTF">2013-09-11T11:39:15Z</dcterms:created>
  <dcterms:modified xsi:type="dcterms:W3CDTF">2013-12-10T14:13:48Z</dcterms:modified>
</cp:coreProperties>
</file>