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301" r:id="rId5"/>
    <p:sldId id="260" r:id="rId6"/>
    <p:sldId id="261" r:id="rId7"/>
    <p:sldId id="262" r:id="rId8"/>
    <p:sldId id="300" r:id="rId9"/>
    <p:sldId id="263" r:id="rId10"/>
    <p:sldId id="264" r:id="rId11"/>
    <p:sldId id="265" r:id="rId12"/>
    <p:sldId id="266" r:id="rId13"/>
    <p:sldId id="267" r:id="rId14"/>
    <p:sldId id="268" r:id="rId15"/>
    <p:sldId id="269" r:id="rId16"/>
    <p:sldId id="270" r:id="rId17"/>
    <p:sldId id="302" r:id="rId18"/>
    <p:sldId id="271" r:id="rId19"/>
    <p:sldId id="272" r:id="rId20"/>
    <p:sldId id="275" r:id="rId21"/>
    <p:sldId id="276" r:id="rId22"/>
    <p:sldId id="277" r:id="rId23"/>
    <p:sldId id="297" r:id="rId24"/>
    <p:sldId id="298" r:id="rId25"/>
    <p:sldId id="280" r:id="rId26"/>
    <p:sldId id="299" r:id="rId27"/>
    <p:sldId id="281" r:id="rId28"/>
    <p:sldId id="282" r:id="rId29"/>
    <p:sldId id="283" r:id="rId30"/>
    <p:sldId id="285" r:id="rId31"/>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8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3">
        <a:schemeClr val="bg1"/>
      </p:bgRef>
    </p:bg>
    <p:spTree>
      <p:nvGrpSpPr>
        <p:cNvPr id="1" name=""/>
        <p:cNvGrpSpPr/>
        <p:nvPr/>
      </p:nvGrpSpPr>
      <p:grpSpPr>
        <a:xfrm>
          <a:off x="0" y="0"/>
          <a:ext cx="0" cy="0"/>
          <a:chOff x="0" y="0"/>
          <a:chExt cx="0" cy="0"/>
        </a:xfrm>
      </p:grpSpPr>
      <p:sp>
        <p:nvSpPr>
          <p:cNvPr id="12" name="Retângulo 11"/>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useBgFill="1">
        <p:nvSpPr>
          <p:cNvPr id="13" name="Retângulo de cantos arredondados 12"/>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Subtítulo 8"/>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a:t>Clique para editar o estilo do subtítulo mestre</a:t>
            </a:r>
            <a:endParaRPr kumimoji="0" lang="en-US"/>
          </a:p>
        </p:txBody>
      </p:sp>
      <p:sp>
        <p:nvSpPr>
          <p:cNvPr id="28" name="Espaço Reservado para Data 27"/>
          <p:cNvSpPr>
            <a:spLocks noGrp="1"/>
          </p:cNvSpPr>
          <p:nvPr>
            <p:ph type="dt" sz="half" idx="10"/>
          </p:nvPr>
        </p:nvSpPr>
        <p:spPr/>
        <p:txBody>
          <a:bodyPr/>
          <a:lstStyle/>
          <a:p>
            <a:fld id="{D438A591-AB0A-4910-AB9E-08B07BE53730}" type="datetimeFigureOut">
              <a:rPr lang="pt-BR" smtClean="0"/>
              <a:t>26/10/2020</a:t>
            </a:fld>
            <a:endParaRPr lang="pt-BR"/>
          </a:p>
        </p:txBody>
      </p:sp>
      <p:sp>
        <p:nvSpPr>
          <p:cNvPr id="17" name="Espaço Reservado para Rodapé 16"/>
          <p:cNvSpPr>
            <a:spLocks noGrp="1"/>
          </p:cNvSpPr>
          <p:nvPr>
            <p:ph type="ftr" sz="quarter" idx="11"/>
          </p:nvPr>
        </p:nvSpPr>
        <p:spPr/>
        <p:txBody>
          <a:bodyPr/>
          <a:lstStyle/>
          <a:p>
            <a:endParaRPr lang="pt-BR"/>
          </a:p>
        </p:txBody>
      </p:sp>
      <p:sp>
        <p:nvSpPr>
          <p:cNvPr id="29" name="Espaço Reservado para Número de Slide 28"/>
          <p:cNvSpPr>
            <a:spLocks noGrp="1"/>
          </p:cNvSpPr>
          <p:nvPr>
            <p:ph type="sldNum" sz="quarter" idx="12"/>
          </p:nvPr>
        </p:nvSpPr>
        <p:spPr/>
        <p:txBody>
          <a:bodyPr lIns="0" tIns="0" rIns="0" bIns="0">
            <a:noAutofit/>
          </a:bodyPr>
          <a:lstStyle>
            <a:lvl1pPr>
              <a:defRPr sz="1400">
                <a:solidFill>
                  <a:srgbClr val="FFFFFF"/>
                </a:solidFill>
              </a:defRPr>
            </a:lvl1pPr>
          </a:lstStyle>
          <a:p>
            <a:fld id="{ECBBF99E-40D4-49EA-B279-F3E5D8606AD5}" type="slidenum">
              <a:rPr lang="pt-BR" smtClean="0"/>
              <a:t>‹nº›</a:t>
            </a:fld>
            <a:endParaRPr lang="pt-BR"/>
          </a:p>
        </p:txBody>
      </p:sp>
      <p:sp>
        <p:nvSpPr>
          <p:cNvPr id="7" name="Retângulo 6"/>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tângulo 9"/>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Retângulo 10"/>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Título 7"/>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kumimoji="0" lang="pt-BR"/>
              <a:t>Clique para editar o título mestre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D438A591-AB0A-4910-AB9E-08B07BE53730}" type="datetimeFigureOut">
              <a:rPr lang="pt-BR" smtClean="0"/>
              <a:t>26/10/2020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CBBF99E-40D4-49EA-B279-F3E5D8606AD5}"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839200" y="274642"/>
            <a:ext cx="2682240" cy="5851525"/>
          </a:xfrm>
        </p:spPr>
        <p:txBody>
          <a:bodyPr vert="eaVert"/>
          <a:lstStyle/>
          <a:p>
            <a:r>
              <a:rPr kumimoji="0" lang="pt-BR"/>
              <a:t>Clique para editar o título mestre</a:t>
            </a:r>
            <a:endParaRPr kumimoji="0" lang="en-US"/>
          </a:p>
        </p:txBody>
      </p:sp>
      <p:sp>
        <p:nvSpPr>
          <p:cNvPr id="3" name="Espaço Reservado para Texto Vertical 2"/>
          <p:cNvSpPr>
            <a:spLocks noGrp="1"/>
          </p:cNvSpPr>
          <p:nvPr>
            <p:ph type="body" orient="vert" idx="1"/>
          </p:nvPr>
        </p:nvSpPr>
        <p:spPr>
          <a:xfrm>
            <a:off x="1219200" y="274641"/>
            <a:ext cx="7416800" cy="5851525"/>
          </a:xfrm>
        </p:spPr>
        <p:txBody>
          <a:bodyPr vert="eaVert"/>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D438A591-AB0A-4910-AB9E-08B07BE53730}" type="datetimeFigureOut">
              <a:rPr lang="pt-BR" smtClean="0"/>
              <a:t>26/10/2020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CBBF99E-40D4-49EA-B279-F3E5D8606AD5}"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título mestre</a:t>
            </a:r>
            <a:endParaRPr kumimoji="0" lang="en-US"/>
          </a:p>
        </p:txBody>
      </p:sp>
      <p:sp>
        <p:nvSpPr>
          <p:cNvPr id="4" name="Espaço Reservado para Data 3"/>
          <p:cNvSpPr>
            <a:spLocks noGrp="1"/>
          </p:cNvSpPr>
          <p:nvPr>
            <p:ph type="dt" sz="half" idx="10"/>
          </p:nvPr>
        </p:nvSpPr>
        <p:spPr/>
        <p:txBody>
          <a:bodyPr/>
          <a:lstStyle/>
          <a:p>
            <a:fld id="{D438A591-AB0A-4910-AB9E-08B07BE53730}" type="datetimeFigureOut">
              <a:rPr lang="pt-BR" smtClean="0"/>
              <a:t>26/10/2020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CBBF99E-40D4-49EA-B279-F3E5D8606AD5}" type="slidenum">
              <a:rPr lang="pt-BR" smtClean="0"/>
              <a:t>‹nº›</a:t>
            </a:fld>
            <a:endParaRPr lang="pt-BR"/>
          </a:p>
        </p:txBody>
      </p:sp>
      <p:sp>
        <p:nvSpPr>
          <p:cNvPr id="8" name="Espaço Reservado para Conteúdo 7"/>
          <p:cNvSpPr>
            <a:spLocks noGrp="1"/>
          </p:cNvSpPr>
          <p:nvPr>
            <p:ph sz="quarter" idx="1"/>
          </p:nvPr>
        </p:nvSpPr>
        <p:spPr>
          <a:xfrm>
            <a:off x="1219200" y="1447800"/>
            <a:ext cx="10363200" cy="4572000"/>
          </a:xfrm>
        </p:spPr>
        <p:txBody>
          <a:bodyPr vert="horz"/>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3">
        <a:schemeClr val="bg1"/>
      </p:bgRef>
    </p:bg>
    <p:spTree>
      <p:nvGrpSpPr>
        <p:cNvPr id="1" name=""/>
        <p:cNvGrpSpPr/>
        <p:nvPr/>
      </p:nvGrpSpPr>
      <p:grpSpPr>
        <a:xfrm>
          <a:off x="0" y="0"/>
          <a:ext cx="0" cy="0"/>
          <a:chOff x="0" y="0"/>
          <a:chExt cx="0" cy="0"/>
        </a:xfrm>
      </p:grpSpPr>
      <p:sp>
        <p:nvSpPr>
          <p:cNvPr id="11" name="Retângulo 10"/>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useBgFill="1">
        <p:nvSpPr>
          <p:cNvPr id="10" name="Retângulo de cantos arredondados 9"/>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Título 1"/>
          <p:cNvSpPr>
            <a:spLocks noGrp="1"/>
          </p:cNvSpPr>
          <p:nvPr>
            <p:ph type="title"/>
          </p:nvPr>
        </p:nvSpPr>
        <p:spPr>
          <a:xfrm>
            <a:off x="963084" y="952501"/>
            <a:ext cx="10363200" cy="1362075"/>
          </a:xfrm>
        </p:spPr>
        <p:txBody>
          <a:bodyPr anchor="b" anchorCtr="0"/>
          <a:lstStyle>
            <a:lvl1pPr algn="l">
              <a:buNone/>
              <a:defRPr sz="4000" b="0" cap="none"/>
            </a:lvl1pPr>
          </a:lstStyle>
          <a:p>
            <a:r>
              <a:rPr kumimoji="0" lang="pt-BR"/>
              <a:t>Clique para editar o título mestre</a:t>
            </a:r>
            <a:endParaRPr kumimoji="0" lang="en-US"/>
          </a:p>
        </p:txBody>
      </p:sp>
      <p:sp>
        <p:nvSpPr>
          <p:cNvPr id="3" name="Espaço Reservado para Texto 2"/>
          <p:cNvSpPr>
            <a:spLocks noGrp="1"/>
          </p:cNvSpPr>
          <p:nvPr>
            <p:ph type="body" idx="1"/>
          </p:nvPr>
        </p:nvSpPr>
        <p:spPr>
          <a:xfrm>
            <a:off x="963084" y="2547938"/>
            <a:ext cx="103632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a:t>Clique para editar o texto mestre</a:t>
            </a:r>
          </a:p>
        </p:txBody>
      </p:sp>
      <p:sp>
        <p:nvSpPr>
          <p:cNvPr id="4" name="Espaço Reservado para Data 3"/>
          <p:cNvSpPr>
            <a:spLocks noGrp="1"/>
          </p:cNvSpPr>
          <p:nvPr>
            <p:ph type="dt" sz="half" idx="10"/>
          </p:nvPr>
        </p:nvSpPr>
        <p:spPr/>
        <p:txBody>
          <a:bodyPr/>
          <a:lstStyle/>
          <a:p>
            <a:fld id="{D438A591-AB0A-4910-AB9E-08B07BE53730}" type="datetimeFigureOut">
              <a:rPr lang="pt-BR" smtClean="0"/>
              <a:t>26/10/2020</a:t>
            </a:fld>
            <a:endParaRPr lang="pt-BR"/>
          </a:p>
        </p:txBody>
      </p:sp>
      <p:sp>
        <p:nvSpPr>
          <p:cNvPr id="5" name="Espaço Reservado para Rodapé 4"/>
          <p:cNvSpPr>
            <a:spLocks noGrp="1"/>
          </p:cNvSpPr>
          <p:nvPr>
            <p:ph type="ftr" sz="quarter" idx="11"/>
          </p:nvPr>
        </p:nvSpPr>
        <p:spPr>
          <a:xfrm>
            <a:off x="1066800" y="6172200"/>
            <a:ext cx="5334000" cy="457200"/>
          </a:xfrm>
        </p:spPr>
        <p:txBody>
          <a:bodyPr/>
          <a:lstStyle/>
          <a:p>
            <a:endParaRPr lang="pt-BR"/>
          </a:p>
        </p:txBody>
      </p:sp>
      <p:sp>
        <p:nvSpPr>
          <p:cNvPr id="7" name="Retângulo 6"/>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Retângulo 7"/>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Retângulo 8"/>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6" name="Espaço Reservado para Número de Slide 5"/>
          <p:cNvSpPr>
            <a:spLocks noGrp="1"/>
          </p:cNvSpPr>
          <p:nvPr>
            <p:ph type="sldNum" sz="quarter" idx="12"/>
          </p:nvPr>
        </p:nvSpPr>
        <p:spPr>
          <a:xfrm>
            <a:off x="195072" y="6208776"/>
            <a:ext cx="609600" cy="457200"/>
          </a:xfrm>
        </p:spPr>
        <p:txBody>
          <a:bodyPr/>
          <a:lstStyle/>
          <a:p>
            <a:fld id="{ECBBF99E-40D4-49EA-B279-F3E5D8606AD5}" type="slidenum">
              <a:rPr lang="pt-BR" smtClean="0"/>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título mestre</a:t>
            </a:r>
            <a:endParaRPr kumimoji="0" lang="en-US"/>
          </a:p>
        </p:txBody>
      </p:sp>
      <p:sp>
        <p:nvSpPr>
          <p:cNvPr id="5" name="Espaço Reservado para Data 4"/>
          <p:cNvSpPr>
            <a:spLocks noGrp="1"/>
          </p:cNvSpPr>
          <p:nvPr>
            <p:ph type="dt" sz="half" idx="10"/>
          </p:nvPr>
        </p:nvSpPr>
        <p:spPr/>
        <p:txBody>
          <a:bodyPr/>
          <a:lstStyle/>
          <a:p>
            <a:fld id="{D438A591-AB0A-4910-AB9E-08B07BE53730}" type="datetimeFigureOut">
              <a:rPr lang="pt-BR" smtClean="0"/>
              <a:t>26/10/2020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CBBF99E-40D4-49EA-B279-F3E5D8606AD5}" type="slidenum">
              <a:rPr lang="pt-BR" smtClean="0"/>
              <a:t>‹nº›</a:t>
            </a:fld>
            <a:endParaRPr lang="pt-BR"/>
          </a:p>
        </p:txBody>
      </p:sp>
      <p:sp>
        <p:nvSpPr>
          <p:cNvPr id="9" name="Espaço Reservado para Conteúdo 8"/>
          <p:cNvSpPr>
            <a:spLocks noGrp="1"/>
          </p:cNvSpPr>
          <p:nvPr>
            <p:ph sz="quarter" idx="1"/>
          </p:nvPr>
        </p:nvSpPr>
        <p:spPr>
          <a:xfrm>
            <a:off x="1219200" y="1447800"/>
            <a:ext cx="4998720" cy="4572000"/>
          </a:xfrm>
        </p:spPr>
        <p:txBody>
          <a:bodyPr vert="horz"/>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1" name="Espaço Reservado para Conteúdo 10"/>
          <p:cNvSpPr>
            <a:spLocks noGrp="1"/>
          </p:cNvSpPr>
          <p:nvPr>
            <p:ph sz="quarter" idx="2"/>
          </p:nvPr>
        </p:nvSpPr>
        <p:spPr>
          <a:xfrm>
            <a:off x="6578600" y="1447800"/>
            <a:ext cx="4998720" cy="4572000"/>
          </a:xfrm>
        </p:spPr>
        <p:txBody>
          <a:bodyPr vert="horz"/>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1219200" y="273050"/>
            <a:ext cx="10363200" cy="1143000"/>
          </a:xfrm>
        </p:spPr>
        <p:txBody>
          <a:bodyPr anchor="b" anchorCtr="0"/>
          <a:lstStyle>
            <a:lvl1pPr>
              <a:defRPr/>
            </a:lvl1pPr>
          </a:lstStyle>
          <a:p>
            <a:r>
              <a:rPr kumimoji="0" lang="pt-BR"/>
              <a:t>Clique para editar o título mestre</a:t>
            </a:r>
            <a:endParaRPr kumimoji="0" lang="en-US"/>
          </a:p>
        </p:txBody>
      </p:sp>
      <p:sp>
        <p:nvSpPr>
          <p:cNvPr id="3" name="Espaço Reservado para Texto 2"/>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pt-BR"/>
              <a:t>Clique para editar o texto mestre</a:t>
            </a:r>
          </a:p>
        </p:txBody>
      </p:sp>
      <p:sp>
        <p:nvSpPr>
          <p:cNvPr id="4" name="Espaço Reservado para Texto 3"/>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pt-BR"/>
              <a:t>Clique para editar o texto mestre</a:t>
            </a:r>
          </a:p>
        </p:txBody>
      </p:sp>
      <p:sp>
        <p:nvSpPr>
          <p:cNvPr id="7" name="Espaço Reservado para Data 6"/>
          <p:cNvSpPr>
            <a:spLocks noGrp="1"/>
          </p:cNvSpPr>
          <p:nvPr>
            <p:ph type="dt" sz="half" idx="10"/>
          </p:nvPr>
        </p:nvSpPr>
        <p:spPr/>
        <p:txBody>
          <a:bodyPr/>
          <a:lstStyle/>
          <a:p>
            <a:fld id="{D438A591-AB0A-4910-AB9E-08B07BE53730}" type="datetimeFigureOut">
              <a:rPr lang="pt-BR" smtClean="0"/>
              <a:t>26/10/2020</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ECBBF99E-40D4-49EA-B279-F3E5D8606AD5}" type="slidenum">
              <a:rPr lang="pt-BR" smtClean="0"/>
              <a:t>‹nº›</a:t>
            </a:fld>
            <a:endParaRPr lang="pt-BR"/>
          </a:p>
        </p:txBody>
      </p:sp>
      <p:sp>
        <p:nvSpPr>
          <p:cNvPr id="11" name="Espaço Reservado para Conteúdo 10"/>
          <p:cNvSpPr>
            <a:spLocks noGrp="1"/>
          </p:cNvSpPr>
          <p:nvPr>
            <p:ph sz="half" idx="2"/>
          </p:nvPr>
        </p:nvSpPr>
        <p:spPr>
          <a:xfrm>
            <a:off x="1219200" y="2247900"/>
            <a:ext cx="4978400" cy="3886200"/>
          </a:xfrm>
        </p:spPr>
        <p:txBody>
          <a:bodyPr vert="horz"/>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3" name="Espaço Reservado para Conteúdo 12"/>
          <p:cNvSpPr>
            <a:spLocks noGrp="1"/>
          </p:cNvSpPr>
          <p:nvPr>
            <p:ph sz="half" idx="4"/>
          </p:nvPr>
        </p:nvSpPr>
        <p:spPr>
          <a:xfrm>
            <a:off x="6604000" y="2247900"/>
            <a:ext cx="4978400" cy="3886200"/>
          </a:xfrm>
        </p:spPr>
        <p:txBody>
          <a:bodyPr vert="horz"/>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título mestre</a:t>
            </a:r>
            <a:endParaRPr kumimoji="0" lang="en-US"/>
          </a:p>
        </p:txBody>
      </p:sp>
      <p:sp>
        <p:nvSpPr>
          <p:cNvPr id="3" name="Espaço Reservado para Data 2"/>
          <p:cNvSpPr>
            <a:spLocks noGrp="1"/>
          </p:cNvSpPr>
          <p:nvPr>
            <p:ph type="dt" sz="half" idx="10"/>
          </p:nvPr>
        </p:nvSpPr>
        <p:spPr/>
        <p:txBody>
          <a:bodyPr/>
          <a:lstStyle/>
          <a:p>
            <a:fld id="{D438A591-AB0A-4910-AB9E-08B07BE53730}" type="datetimeFigureOut">
              <a:rPr lang="pt-BR" smtClean="0"/>
              <a:t>26/10/2020</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ECBBF99E-40D4-49EA-B279-F3E5D8606AD5}"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D438A591-AB0A-4910-AB9E-08B07BE53730}" type="datetimeFigureOut">
              <a:rPr lang="pt-BR" smtClean="0"/>
              <a:t>26/10/2020</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ECBBF99E-40D4-49EA-B279-F3E5D8606AD5}"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8" name="Retângulo 7"/>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9" name="Retângulo de cantos arredondados 8"/>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2" name="Título 1"/>
          <p:cNvSpPr>
            <a:spLocks noGrp="1"/>
          </p:cNvSpPr>
          <p:nvPr>
            <p:ph type="title"/>
          </p:nvPr>
        </p:nvSpPr>
        <p:spPr>
          <a:xfrm>
            <a:off x="1219200" y="273050"/>
            <a:ext cx="10363200" cy="1143000"/>
          </a:xfrm>
        </p:spPr>
        <p:txBody>
          <a:bodyPr anchor="b" anchorCtr="0"/>
          <a:lstStyle>
            <a:lvl1pPr algn="l">
              <a:buNone/>
              <a:defRPr sz="4000" b="0"/>
            </a:lvl1pPr>
          </a:lstStyle>
          <a:p>
            <a:r>
              <a:rPr kumimoji="0" lang="pt-BR"/>
              <a:t>Clique para editar o título mestre</a:t>
            </a:r>
            <a:endParaRPr kumimoji="0" lang="en-US"/>
          </a:p>
        </p:txBody>
      </p:sp>
      <p:sp>
        <p:nvSpPr>
          <p:cNvPr id="3" name="Espaço Reservado para Texto 2"/>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pt-BR"/>
              <a:t>Clique para editar o texto mestre</a:t>
            </a:r>
          </a:p>
        </p:txBody>
      </p:sp>
      <p:sp>
        <p:nvSpPr>
          <p:cNvPr id="5" name="Espaço Reservado para Data 4"/>
          <p:cNvSpPr>
            <a:spLocks noGrp="1"/>
          </p:cNvSpPr>
          <p:nvPr>
            <p:ph type="dt" sz="half" idx="10"/>
          </p:nvPr>
        </p:nvSpPr>
        <p:spPr/>
        <p:txBody>
          <a:bodyPr/>
          <a:lstStyle/>
          <a:p>
            <a:fld id="{D438A591-AB0A-4910-AB9E-08B07BE53730}" type="datetimeFigureOut">
              <a:rPr lang="pt-BR" smtClean="0"/>
              <a:t>26/10/2020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CBBF99E-40D4-49EA-B279-F3E5D8606AD5}" type="slidenum">
              <a:rPr lang="pt-BR" smtClean="0"/>
              <a:t>‹nº›</a:t>
            </a:fld>
            <a:endParaRPr lang="pt-BR"/>
          </a:p>
        </p:txBody>
      </p:sp>
      <p:sp>
        <p:nvSpPr>
          <p:cNvPr id="11" name="Espaço Reservado para Conteúdo 10"/>
          <p:cNvSpPr>
            <a:spLocks noGrp="1"/>
          </p:cNvSpPr>
          <p:nvPr>
            <p:ph sz="quarter" idx="1"/>
          </p:nvPr>
        </p:nvSpPr>
        <p:spPr>
          <a:xfrm>
            <a:off x="3962400" y="1600200"/>
            <a:ext cx="7620000" cy="4495800"/>
          </a:xfrm>
        </p:spPr>
        <p:txBody>
          <a:bodyPr vert="horz"/>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pt-BR"/>
              <a:t>Clique para editar o título mestre</a:t>
            </a:r>
            <a:endParaRPr kumimoji="0" lang="en-US"/>
          </a:p>
        </p:txBody>
      </p:sp>
      <p:sp>
        <p:nvSpPr>
          <p:cNvPr id="4" name="Espaço Reservado para Texto 3"/>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pt-BR"/>
              <a:t>Clique para editar o texto mestre</a:t>
            </a:r>
          </a:p>
        </p:txBody>
      </p:sp>
      <p:sp>
        <p:nvSpPr>
          <p:cNvPr id="5" name="Espaço Reservado para Data 4"/>
          <p:cNvSpPr>
            <a:spLocks noGrp="1"/>
          </p:cNvSpPr>
          <p:nvPr>
            <p:ph type="dt" sz="half" idx="10"/>
          </p:nvPr>
        </p:nvSpPr>
        <p:spPr/>
        <p:txBody>
          <a:bodyPr/>
          <a:lstStyle/>
          <a:p>
            <a:fld id="{D438A591-AB0A-4910-AB9E-08B07BE53730}" type="datetimeFigureOut">
              <a:rPr lang="pt-BR" smtClean="0"/>
              <a:t>26/10/2020</a:t>
            </a:fld>
            <a:endParaRPr lang="pt-BR"/>
          </a:p>
        </p:txBody>
      </p:sp>
      <p:sp>
        <p:nvSpPr>
          <p:cNvPr id="6" name="Espaço Reservado para Rodapé 5"/>
          <p:cNvSpPr>
            <a:spLocks noGrp="1"/>
          </p:cNvSpPr>
          <p:nvPr>
            <p:ph type="ftr" sz="quarter" idx="11"/>
          </p:nvPr>
        </p:nvSpPr>
        <p:spPr>
          <a:xfrm>
            <a:off x="1219200" y="6172200"/>
            <a:ext cx="5181600" cy="457200"/>
          </a:xfrm>
        </p:spPr>
        <p:txBody>
          <a:bodyPr/>
          <a:lstStyle/>
          <a:p>
            <a:endParaRPr lang="pt-BR"/>
          </a:p>
        </p:txBody>
      </p:sp>
      <p:sp>
        <p:nvSpPr>
          <p:cNvPr id="7" name="Espaço Reservado para Número de Slide 6"/>
          <p:cNvSpPr>
            <a:spLocks noGrp="1"/>
          </p:cNvSpPr>
          <p:nvPr>
            <p:ph type="sldNum" sz="quarter" idx="12"/>
          </p:nvPr>
        </p:nvSpPr>
        <p:spPr>
          <a:xfrm>
            <a:off x="195072" y="6208776"/>
            <a:ext cx="609600" cy="457200"/>
          </a:xfrm>
        </p:spPr>
        <p:txBody>
          <a:bodyPr/>
          <a:lstStyle/>
          <a:p>
            <a:fld id="{ECBBF99E-40D4-49EA-B279-F3E5D8606AD5}" type="slidenum">
              <a:rPr lang="pt-BR" smtClean="0"/>
              <a:t>‹nº›</a:t>
            </a:fld>
            <a:endParaRPr lang="pt-BR"/>
          </a:p>
        </p:txBody>
      </p:sp>
      <p:sp>
        <p:nvSpPr>
          <p:cNvPr id="11" name="Retângulo 10"/>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Retângulo 11"/>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Retângulo 12"/>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 name="Espaço Reservado para Imagem 2"/>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pt-BR"/>
              <a:t>Clique no ícone para adicionar uma imagem</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tângulo 8"/>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useBgFill="1">
        <p:nvSpPr>
          <p:cNvPr id="8" name="Retângulo de cantos arredondados 7"/>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22" name="Espaço Reservado para Título 21"/>
          <p:cNvSpPr>
            <a:spLocks noGrp="1"/>
          </p:cNvSpPr>
          <p:nvPr>
            <p:ph type="title"/>
          </p:nvPr>
        </p:nvSpPr>
        <p:spPr>
          <a:xfrm>
            <a:off x="1219200" y="274638"/>
            <a:ext cx="10363200" cy="1143000"/>
          </a:xfrm>
          <a:prstGeom prst="rect">
            <a:avLst/>
          </a:prstGeom>
        </p:spPr>
        <p:txBody>
          <a:bodyPr bIns="91440" anchor="b" anchorCtr="0">
            <a:normAutofit/>
          </a:bodyPr>
          <a:lstStyle/>
          <a:p>
            <a:r>
              <a:rPr kumimoji="0" lang="pt-BR"/>
              <a:t>Clique para editar o título mestre</a:t>
            </a:r>
            <a:endParaRPr kumimoji="0" lang="en-US"/>
          </a:p>
        </p:txBody>
      </p:sp>
      <p:sp>
        <p:nvSpPr>
          <p:cNvPr id="13" name="Espaço Reservado para Texto 12"/>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pt-BR"/>
              <a:t>Clique para editar o texto mestre</a:t>
            </a:r>
          </a:p>
          <a:p>
            <a:pPr lvl="1" eaLnBrk="1" latinLnBrk="0" hangingPunct="1"/>
            <a:r>
              <a:rPr kumimoji="0" lang="pt-BR"/>
              <a:t>Segundo nível</a:t>
            </a:r>
          </a:p>
          <a:p>
            <a:pPr lvl="2" eaLnBrk="1" latinLnBrk="0" hangingPunct="1"/>
            <a:r>
              <a:rPr kumimoji="0" lang="pt-BR"/>
              <a:t>Terceiro nível</a:t>
            </a:r>
          </a:p>
          <a:p>
            <a:pPr lvl="3" eaLnBrk="1" latinLnBrk="0" hangingPunct="1"/>
            <a:r>
              <a:rPr kumimoji="0" lang="pt-BR"/>
              <a:t>Quarto nível</a:t>
            </a:r>
          </a:p>
          <a:p>
            <a:pPr lvl="4" eaLnBrk="1" latinLnBrk="0" hangingPunct="1"/>
            <a:r>
              <a:rPr kumimoji="0" lang="pt-BR"/>
              <a:t>Quinto nível</a:t>
            </a:r>
            <a:endParaRPr kumimoji="0" lang="en-US"/>
          </a:p>
        </p:txBody>
      </p:sp>
      <p:sp>
        <p:nvSpPr>
          <p:cNvPr id="14" name="Espaço Reservado para Data 13"/>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D438A591-AB0A-4910-AB9E-08B07BE53730}" type="datetimeFigureOut">
              <a:rPr lang="pt-BR" smtClean="0"/>
              <a:t>26/10/2020</a:t>
            </a:fld>
            <a:endParaRPr lang="pt-BR"/>
          </a:p>
        </p:txBody>
      </p:sp>
      <p:sp>
        <p:nvSpPr>
          <p:cNvPr id="3" name="Espaço Reservado para Rodapé 2"/>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endParaRPr lang="pt-BR"/>
          </a:p>
        </p:txBody>
      </p:sp>
      <p:sp>
        <p:nvSpPr>
          <p:cNvPr id="23" name="Espaço Reservado para Número de Slide 22"/>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CBBF99E-40D4-49EA-B279-F3E5D8606AD5}"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p:txBody>
          <a:bodyPr/>
          <a:lstStyle/>
          <a:p>
            <a:r>
              <a:rPr lang="pt-BR"/>
              <a:t>Prof</a:t>
            </a:r>
            <a:r>
              <a:rPr lang="pt-BR" sz="3600"/>
              <a:t>. </a:t>
            </a:r>
            <a:r>
              <a:rPr lang="pt-BR" sz="3600" dirty="0"/>
              <a:t>Carlos Henrique</a:t>
            </a:r>
            <a:endParaRPr lang="pt-BR" dirty="0"/>
          </a:p>
        </p:txBody>
      </p:sp>
      <p:sp>
        <p:nvSpPr>
          <p:cNvPr id="2" name="Título 1"/>
          <p:cNvSpPr>
            <a:spLocks noGrp="1"/>
          </p:cNvSpPr>
          <p:nvPr>
            <p:ph type="ctrTitle"/>
          </p:nvPr>
        </p:nvSpPr>
        <p:spPr/>
        <p:txBody>
          <a:bodyPr/>
          <a:lstStyle/>
          <a:p>
            <a:r>
              <a:rPr lang="pt-BR" dirty="0"/>
              <a:t>Epidemiologia </a:t>
            </a:r>
            <a:br>
              <a:rPr lang="pt-BR" dirty="0"/>
            </a:br>
            <a:endParaRPr lang="pt-BR" dirty="0"/>
          </a:p>
        </p:txBody>
      </p:sp>
      <p:pic>
        <p:nvPicPr>
          <p:cNvPr id="4" name="Picture 4" descr="Resultado de imagem para ifrn">
            <a:extLst>
              <a:ext uri="{FF2B5EF4-FFF2-40B4-BE49-F238E27FC236}">
                <a16:creationId xmlns:a16="http://schemas.microsoft.com/office/drawing/2014/main" id="{337D0BE4-926A-4A33-8F14-E8C0BB381C8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4437112"/>
            <a:ext cx="2153386" cy="20923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19509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Epidemiologia</a:t>
            </a:r>
          </a:p>
        </p:txBody>
      </p:sp>
      <p:sp>
        <p:nvSpPr>
          <p:cNvPr id="3" name="Espaço Reservado para Conteúdo 2"/>
          <p:cNvSpPr>
            <a:spLocks noGrp="1"/>
          </p:cNvSpPr>
          <p:nvPr>
            <p:ph sz="quarter" idx="1"/>
          </p:nvPr>
        </p:nvSpPr>
        <p:spPr>
          <a:xfrm>
            <a:off x="1981200" y="1600200"/>
            <a:ext cx="9601200" cy="4925144"/>
          </a:xfrm>
        </p:spPr>
        <p:txBody>
          <a:bodyPr>
            <a:normAutofit/>
          </a:bodyPr>
          <a:lstStyle/>
          <a:p>
            <a:r>
              <a:rPr lang="pt-BR" b="1" dirty="0"/>
              <a:t>Coeficiente (sinônimo: taxa)</a:t>
            </a:r>
          </a:p>
          <a:p>
            <a:pPr marL="0" indent="0" algn="just">
              <a:buNone/>
            </a:pPr>
            <a:r>
              <a:rPr lang="pt-BR" dirty="0"/>
              <a:t>Em epidemiologia, demografia e estatística vital, coeficiente é uma expressão da frequência em que um evento ocorre em uma dada população. Os coeficientes são essenciais para a comparação de experiências entre populações durante diferentes períodos, diferentes lugares, ou entre diferentes variáveis sociais e econômicas da população.</a:t>
            </a:r>
          </a:p>
        </p:txBody>
      </p:sp>
      <p:pic>
        <p:nvPicPr>
          <p:cNvPr id="4" name="Picture 4" descr="Resultado de imagem para ifrn">
            <a:extLst>
              <a:ext uri="{FF2B5EF4-FFF2-40B4-BE49-F238E27FC236}">
                <a16:creationId xmlns:a16="http://schemas.microsoft.com/office/drawing/2014/main" id="{67352042-3C02-4EF0-938A-57DF1D2ED95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94615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Epidemiologia</a:t>
            </a:r>
          </a:p>
        </p:txBody>
      </p:sp>
      <p:sp>
        <p:nvSpPr>
          <p:cNvPr id="3" name="Espaço Reservado para Conteúdo 2"/>
          <p:cNvSpPr>
            <a:spLocks noGrp="1"/>
          </p:cNvSpPr>
          <p:nvPr>
            <p:ph sz="quarter" idx="1"/>
          </p:nvPr>
        </p:nvSpPr>
        <p:spPr/>
        <p:txBody>
          <a:bodyPr>
            <a:normAutofit/>
          </a:bodyPr>
          <a:lstStyle/>
          <a:p>
            <a:r>
              <a:rPr lang="pt-BR" b="1" dirty="0"/>
              <a:t>Coeficiente específico por faixa etária:</a:t>
            </a:r>
          </a:p>
          <a:p>
            <a:pPr marL="0" indent="0">
              <a:buNone/>
            </a:pPr>
            <a:r>
              <a:rPr lang="pt-BR" dirty="0"/>
              <a:t>Taxa relativa a uma determinada faixa etária; o numerador e o denominador incluem pessoas do mesmo grupo de idade. </a:t>
            </a:r>
          </a:p>
          <a:p>
            <a:r>
              <a:rPr lang="pt-BR" b="1" dirty="0"/>
              <a:t>Coeficiente de fecundidade total: </a:t>
            </a:r>
          </a:p>
          <a:p>
            <a:pPr marL="0" indent="0">
              <a:buNone/>
            </a:pPr>
            <a:r>
              <a:rPr lang="pt-BR" dirty="0"/>
              <a:t>Estimativa do número total de crianças que uma mulher viria a dar à luz, se ela continuasse tendo filhos de acordo com os coeficientes vigentes de fecundidade de cada grupo etário. </a:t>
            </a:r>
          </a:p>
        </p:txBody>
      </p:sp>
      <p:pic>
        <p:nvPicPr>
          <p:cNvPr id="4" name="Picture 4" descr="Resultado de imagem para ifrn">
            <a:extLst>
              <a:ext uri="{FF2B5EF4-FFF2-40B4-BE49-F238E27FC236}">
                <a16:creationId xmlns:a16="http://schemas.microsoft.com/office/drawing/2014/main" id="{962FD663-A6BC-4F27-9DE2-1C1D8CAB25B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m 7">
            <a:extLst>
              <a:ext uri="{FF2B5EF4-FFF2-40B4-BE49-F238E27FC236}">
                <a16:creationId xmlns:a16="http://schemas.microsoft.com/office/drawing/2014/main" id="{C54D3F62-60A9-4B43-ADB0-8F6413C8FD44}"/>
              </a:ext>
            </a:extLst>
          </p:cNvPr>
          <p:cNvPicPr>
            <a:picLocks noChangeAspect="1"/>
          </p:cNvPicPr>
          <p:nvPr/>
        </p:nvPicPr>
        <p:blipFill>
          <a:blip r:embed="rId3"/>
          <a:stretch>
            <a:fillRect/>
          </a:stretch>
        </p:blipFill>
        <p:spPr>
          <a:xfrm>
            <a:off x="1919536" y="4653136"/>
            <a:ext cx="6943725" cy="2047875"/>
          </a:xfrm>
          <a:prstGeom prst="rect">
            <a:avLst/>
          </a:prstGeom>
        </p:spPr>
      </p:pic>
      <p:pic>
        <p:nvPicPr>
          <p:cNvPr id="9" name="Imagem 8">
            <a:extLst>
              <a:ext uri="{FF2B5EF4-FFF2-40B4-BE49-F238E27FC236}">
                <a16:creationId xmlns:a16="http://schemas.microsoft.com/office/drawing/2014/main" id="{D313FC9B-C96A-43F4-B61E-B780501DA240}"/>
              </a:ext>
            </a:extLst>
          </p:cNvPr>
          <p:cNvPicPr>
            <a:picLocks noChangeAspect="1"/>
          </p:cNvPicPr>
          <p:nvPr/>
        </p:nvPicPr>
        <p:blipFill>
          <a:blip r:embed="rId4"/>
          <a:stretch>
            <a:fillRect/>
          </a:stretch>
        </p:blipFill>
        <p:spPr>
          <a:xfrm>
            <a:off x="3359696" y="4526794"/>
            <a:ext cx="5017424" cy="2174217"/>
          </a:xfrm>
          <a:prstGeom prst="rect">
            <a:avLst/>
          </a:prstGeom>
        </p:spPr>
      </p:pic>
    </p:spTree>
    <p:extLst>
      <p:ext uri="{BB962C8B-B14F-4D97-AF65-F5344CB8AC3E}">
        <p14:creationId xmlns:p14="http://schemas.microsoft.com/office/powerpoint/2010/main" val="4029461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8"/>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Epidemiologia</a:t>
            </a:r>
          </a:p>
        </p:txBody>
      </p:sp>
      <p:sp>
        <p:nvSpPr>
          <p:cNvPr id="3" name="Espaço Reservado para Conteúdo 2"/>
          <p:cNvSpPr>
            <a:spLocks noGrp="1"/>
          </p:cNvSpPr>
          <p:nvPr>
            <p:ph sz="quarter" idx="1"/>
          </p:nvPr>
        </p:nvSpPr>
        <p:spPr/>
        <p:txBody>
          <a:bodyPr>
            <a:normAutofit/>
          </a:bodyPr>
          <a:lstStyle/>
          <a:p>
            <a:r>
              <a:rPr lang="pt-BR" sz="2800" b="1" dirty="0"/>
              <a:t>Coeficiente de incidência: </a:t>
            </a:r>
          </a:p>
          <a:p>
            <a:pPr marL="0" indent="0">
              <a:buNone/>
            </a:pPr>
            <a:r>
              <a:rPr lang="pt-BR" sz="2800" dirty="0"/>
              <a:t>Taxa em que novos eventos ocorrem em dada população. O numerador é o número de novos eventos ocorridos em período definido; o denominador, a população exposta ao risco durante aquele período. </a:t>
            </a:r>
          </a:p>
          <a:p>
            <a:r>
              <a:rPr lang="pt-BR" sz="2800" b="1" dirty="0"/>
              <a:t>Coeficiente de morbidade:</a:t>
            </a:r>
          </a:p>
          <a:p>
            <a:pPr marL="0" indent="0">
              <a:buNone/>
            </a:pPr>
            <a:r>
              <a:rPr lang="pt-BR" sz="2800" dirty="0"/>
              <a:t>Medida de </a:t>
            </a:r>
            <a:r>
              <a:rPr lang="pt-BR" sz="2800" dirty="0" err="1"/>
              <a:t>freqüência</a:t>
            </a:r>
            <a:r>
              <a:rPr lang="pt-BR" sz="2800" dirty="0"/>
              <a:t> de doença em uma população. Existem dois grupos importantes de taxa de morbidade: as de incidência e as de prevalência. </a:t>
            </a:r>
          </a:p>
        </p:txBody>
      </p:sp>
      <p:pic>
        <p:nvPicPr>
          <p:cNvPr id="4" name="Picture 4" descr="Resultado de imagem para ifrn">
            <a:extLst>
              <a:ext uri="{FF2B5EF4-FFF2-40B4-BE49-F238E27FC236}">
                <a16:creationId xmlns:a16="http://schemas.microsoft.com/office/drawing/2014/main" id="{DC143727-7F0B-49BA-8068-9944BC061C4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94615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Epidemiologia</a:t>
            </a:r>
          </a:p>
        </p:txBody>
      </p:sp>
      <p:sp>
        <p:nvSpPr>
          <p:cNvPr id="3" name="Espaço Reservado para Conteúdo 2"/>
          <p:cNvSpPr>
            <a:spLocks noGrp="1"/>
          </p:cNvSpPr>
          <p:nvPr>
            <p:ph sz="quarter" idx="1"/>
          </p:nvPr>
        </p:nvSpPr>
        <p:spPr>
          <a:xfrm>
            <a:off x="1847528" y="1484784"/>
            <a:ext cx="9865096" cy="5373216"/>
          </a:xfrm>
        </p:spPr>
        <p:txBody>
          <a:bodyPr>
            <a:normAutofit/>
          </a:bodyPr>
          <a:lstStyle/>
          <a:p>
            <a:r>
              <a:rPr lang="pt-BR" b="1" dirty="0"/>
              <a:t>Coeficiente de mortalidade:</a:t>
            </a:r>
          </a:p>
          <a:p>
            <a:pPr marL="0" indent="0">
              <a:buNone/>
            </a:pPr>
            <a:r>
              <a:rPr lang="pt-BR" dirty="0"/>
              <a:t>Medida de frequência de óbitos em uma determinada população durante um intervalo de tempo específico. Se incluirmos os óbitos por todas as causas, temos a taxa de mortalidade geral. Caso venhamos a incluir somente óbitos por determinada causa, teremos a taxa de mortalidade específica. A taxa também pode ser calculada para cada sexo e faixa etária, obtendo-se uma taxa de mortalidade específica para uma doença em determinado sexo e faixa etária. </a:t>
            </a:r>
          </a:p>
          <a:p>
            <a:r>
              <a:rPr lang="pt-BR" b="1" dirty="0"/>
              <a:t>Coeficiente de mortalidade ajustado pela idade:</a:t>
            </a:r>
          </a:p>
          <a:p>
            <a:pPr marL="0" indent="0">
              <a:buNone/>
            </a:pPr>
            <a:r>
              <a:rPr lang="pt-BR" dirty="0"/>
              <a:t>Coeficiente de mortalidade modificado estatisticamente para eliminar o efeito de diferentes distribuições de idade em diferentes populações</a:t>
            </a:r>
          </a:p>
        </p:txBody>
      </p:sp>
      <p:pic>
        <p:nvPicPr>
          <p:cNvPr id="4" name="Picture 4" descr="Resultado de imagem para ifrn">
            <a:extLst>
              <a:ext uri="{FF2B5EF4-FFF2-40B4-BE49-F238E27FC236}">
                <a16:creationId xmlns:a16="http://schemas.microsoft.com/office/drawing/2014/main" id="{10307C25-1765-4AF1-988B-9F7DABD58BB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64891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Epidemiologia</a:t>
            </a:r>
          </a:p>
        </p:txBody>
      </p:sp>
      <p:sp>
        <p:nvSpPr>
          <p:cNvPr id="3" name="Espaço Reservado para Conteúdo 2"/>
          <p:cNvSpPr>
            <a:spLocks noGrp="1"/>
          </p:cNvSpPr>
          <p:nvPr>
            <p:ph sz="quarter" idx="1"/>
          </p:nvPr>
        </p:nvSpPr>
        <p:spPr/>
        <p:txBody>
          <a:bodyPr>
            <a:normAutofit/>
          </a:bodyPr>
          <a:lstStyle/>
          <a:p>
            <a:r>
              <a:rPr lang="pt-BR" sz="2800" b="1" dirty="0"/>
              <a:t>Coeficiente de mortalidade infantil </a:t>
            </a:r>
          </a:p>
          <a:p>
            <a:pPr marL="0" indent="0">
              <a:buNone/>
            </a:pPr>
            <a:r>
              <a:rPr lang="pt-BR" sz="2800" dirty="0"/>
              <a:t>Medida do grau em que ocorrem mortes no primeiro ano de vida. </a:t>
            </a:r>
          </a:p>
          <a:p>
            <a:r>
              <a:rPr lang="pt-BR" sz="2800" b="1" dirty="0"/>
              <a:t>Coeficiente de mortalidade neonatal </a:t>
            </a:r>
          </a:p>
          <a:p>
            <a:pPr marL="0" indent="0">
              <a:buNone/>
            </a:pPr>
            <a:r>
              <a:rPr lang="pt-BR" sz="2800" dirty="0"/>
              <a:t>Número de mortes de crianças menores de 28 dias de vida em um dado período, normalmente um ano, por 1.000 nascidos vivos no mesmo período. </a:t>
            </a:r>
          </a:p>
        </p:txBody>
      </p:sp>
      <p:pic>
        <p:nvPicPr>
          <p:cNvPr id="4" name="Picture 4" descr="Resultado de imagem para ifrn">
            <a:extLst>
              <a:ext uri="{FF2B5EF4-FFF2-40B4-BE49-F238E27FC236}">
                <a16:creationId xmlns:a16="http://schemas.microsoft.com/office/drawing/2014/main" id="{B73C72BF-57D7-47BD-9EA9-ACF383D7D03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6489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Epidemiologia</a:t>
            </a:r>
          </a:p>
        </p:txBody>
      </p:sp>
      <p:sp>
        <p:nvSpPr>
          <p:cNvPr id="3" name="Espaço Reservado para Conteúdo 2"/>
          <p:cNvSpPr>
            <a:spLocks noGrp="1"/>
          </p:cNvSpPr>
          <p:nvPr>
            <p:ph sz="quarter" idx="1"/>
          </p:nvPr>
        </p:nvSpPr>
        <p:spPr/>
        <p:txBody>
          <a:bodyPr>
            <a:noAutofit/>
          </a:bodyPr>
          <a:lstStyle/>
          <a:p>
            <a:r>
              <a:rPr lang="pt-BR" sz="2800" b="1" dirty="0"/>
              <a:t>Coeficiente de mortalidade perinatal:</a:t>
            </a:r>
          </a:p>
          <a:p>
            <a:pPr marL="0" indent="0" algn="just">
              <a:buNone/>
            </a:pPr>
            <a:r>
              <a:rPr lang="pt-BR" sz="2800" dirty="0"/>
              <a:t>Número de mortes fetais tardias (28 semanas ou mais de gravidez) mais as mortes pós natais na primeira semana de vida, dividido pelo número de mortes fetais mais o total de nascidos vivos na mesma população no mesmo período. Em alguns países onde os registros de estatísticas vitais não são bons, as mortes fetais são excluídas do denominador. Normalmente é apresentada como uma taxa por 1.000 nascimentos por ano. </a:t>
            </a:r>
          </a:p>
        </p:txBody>
      </p:sp>
      <p:pic>
        <p:nvPicPr>
          <p:cNvPr id="4" name="Picture 4" descr="Resultado de imagem para ifrn">
            <a:extLst>
              <a:ext uri="{FF2B5EF4-FFF2-40B4-BE49-F238E27FC236}">
                <a16:creationId xmlns:a16="http://schemas.microsoft.com/office/drawing/2014/main" id="{0F997755-4011-4058-943C-2E8E9D46976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6489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Epidemiologia</a:t>
            </a:r>
          </a:p>
        </p:txBody>
      </p:sp>
      <p:sp>
        <p:nvSpPr>
          <p:cNvPr id="3" name="Espaço Reservado para Conteúdo 2"/>
          <p:cNvSpPr>
            <a:spLocks noGrp="1"/>
          </p:cNvSpPr>
          <p:nvPr>
            <p:ph sz="quarter" idx="1"/>
          </p:nvPr>
        </p:nvSpPr>
        <p:spPr/>
        <p:txBody>
          <a:bodyPr/>
          <a:lstStyle/>
          <a:p>
            <a:r>
              <a:rPr lang="pt-BR" sz="2800" b="1" dirty="0"/>
              <a:t>Coeficiente de prevalência: </a:t>
            </a:r>
          </a:p>
          <a:p>
            <a:pPr marL="0" indent="0">
              <a:buNone/>
            </a:pPr>
            <a:r>
              <a:rPr lang="pt-BR" sz="2800" dirty="0"/>
              <a:t>Número total de casos, eventos ou problemas em um determinado ponto no tempo, dividido pela população total sob risco no mesmo ponto no tempo. As taxas de prevalência  são usadas mais frequentemente para doenças ou eventos que tenham uma duração  média longa.</a:t>
            </a:r>
          </a:p>
          <a:p>
            <a:endParaRPr lang="pt-BR" dirty="0"/>
          </a:p>
        </p:txBody>
      </p:sp>
      <p:pic>
        <p:nvPicPr>
          <p:cNvPr id="4" name="Picture 4" descr="Resultado de imagem para ifrn">
            <a:extLst>
              <a:ext uri="{FF2B5EF4-FFF2-40B4-BE49-F238E27FC236}">
                <a16:creationId xmlns:a16="http://schemas.microsoft.com/office/drawing/2014/main" id="{98164BF9-FAC5-473B-9DAC-BA7FCC9B812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64891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Epidemiologia</a:t>
            </a:r>
          </a:p>
        </p:txBody>
      </p:sp>
      <p:sp>
        <p:nvSpPr>
          <p:cNvPr id="3" name="Espaço Reservado para Conteúdo 2"/>
          <p:cNvSpPr>
            <a:spLocks noGrp="1"/>
          </p:cNvSpPr>
          <p:nvPr>
            <p:ph sz="quarter" idx="1"/>
          </p:nvPr>
        </p:nvSpPr>
        <p:spPr>
          <a:xfrm>
            <a:off x="1219200" y="1447800"/>
            <a:ext cx="10637440" cy="4285456"/>
          </a:xfrm>
        </p:spPr>
        <p:txBody>
          <a:bodyPr>
            <a:normAutofit/>
          </a:bodyPr>
          <a:lstStyle/>
          <a:p>
            <a:r>
              <a:rPr lang="pt-BR" b="1" dirty="0"/>
              <a:t>VIGILANCIA EPIDEMIOLOGICA: </a:t>
            </a:r>
          </a:p>
          <a:p>
            <a:pPr marL="0" indent="0">
              <a:buNone/>
            </a:pPr>
            <a:r>
              <a:rPr lang="pt-BR" dirty="0"/>
              <a:t>É o processo sistemático e continuo de coleta, analise, interpretação e disseminação de informação com a finalidade de recomendar e adotar medidas de prevenção e controle de problemas de saúde.</a:t>
            </a:r>
          </a:p>
          <a:p>
            <a:pPr marL="0" indent="0" algn="just">
              <a:buNone/>
            </a:pPr>
            <a:r>
              <a:rPr lang="pt-BR" dirty="0"/>
              <a:t>No Brasil a Lei 8.080 que constituiu em 1990 o sistema único de saúde SUS -  Define a vigilância epidemiológica como um Conjunto de ações que proporciona o conhecimento, a detecção ou prevenção de qualquer mudança nos fatores determinantes e condicionantes de saúde individual ou coletivo, com a finalidade de recomendar e adotar medidas de prevenção e controle de doenças e agravos.</a:t>
            </a:r>
          </a:p>
        </p:txBody>
      </p:sp>
      <p:pic>
        <p:nvPicPr>
          <p:cNvPr id="4" name="Picture 4" descr="Resultado de imagem para ifrn">
            <a:extLst>
              <a:ext uri="{FF2B5EF4-FFF2-40B4-BE49-F238E27FC236}">
                <a16:creationId xmlns:a16="http://schemas.microsoft.com/office/drawing/2014/main" id="{613293E6-B10C-4A49-9E01-A5B362C5D90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25726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91544" y="548680"/>
            <a:ext cx="8229600" cy="1143000"/>
          </a:xfrm>
        </p:spPr>
        <p:txBody>
          <a:bodyPr>
            <a:normAutofit fontScale="90000"/>
          </a:bodyPr>
          <a:lstStyle/>
          <a:p>
            <a:r>
              <a:rPr lang="pt-BR" b="1" dirty="0"/>
              <a:t>Evolução natural das doenças e os conceitos de epidemia </a:t>
            </a:r>
            <a:br>
              <a:rPr lang="pt-BR" b="1" dirty="0"/>
            </a:br>
            <a:endParaRPr lang="pt-BR" dirty="0"/>
          </a:p>
        </p:txBody>
      </p:sp>
      <p:sp>
        <p:nvSpPr>
          <p:cNvPr id="3" name="Espaço Reservado para Conteúdo 2"/>
          <p:cNvSpPr>
            <a:spLocks noGrp="1"/>
          </p:cNvSpPr>
          <p:nvPr>
            <p:ph sz="quarter" idx="1"/>
          </p:nvPr>
        </p:nvSpPr>
        <p:spPr/>
        <p:txBody>
          <a:bodyPr>
            <a:noAutofit/>
          </a:bodyPr>
          <a:lstStyle/>
          <a:p>
            <a:r>
              <a:rPr lang="pt-BR" b="1" dirty="0"/>
              <a:t>Epidemia: </a:t>
            </a:r>
          </a:p>
          <a:p>
            <a:pPr marL="0" indent="0">
              <a:buNone/>
            </a:pPr>
            <a:r>
              <a:rPr lang="pt-BR" dirty="0"/>
              <a:t>É a manifestação, em uma coletividade ou região, de um grupo de casos de alguma enfermidade que excede claramente a incidência prevista. O número de casos que indica  a existência de uma epidemia varia com o agente infeccioso, o tamanho e as características da população exposta, sua experiência prévia ou falta de exposição à enfermidade e o local e a época do ano em que ocorre. Por decorrência, a epidemicidade guarda relação com a frequência comum da enfermidade na mesma região, na população especificada e na mesma estação do ano.</a:t>
            </a:r>
          </a:p>
        </p:txBody>
      </p:sp>
      <p:pic>
        <p:nvPicPr>
          <p:cNvPr id="4" name="Picture 4" descr="Resultado de imagem para ifrn">
            <a:extLst>
              <a:ext uri="{FF2B5EF4-FFF2-40B4-BE49-F238E27FC236}">
                <a16:creationId xmlns:a16="http://schemas.microsoft.com/office/drawing/2014/main" id="{E72CBCA7-A815-42DB-9B69-5867A968CB7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64891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91544" y="692696"/>
            <a:ext cx="8229600" cy="1143000"/>
          </a:xfrm>
        </p:spPr>
        <p:txBody>
          <a:bodyPr>
            <a:normAutofit fontScale="90000"/>
          </a:bodyPr>
          <a:lstStyle/>
          <a:p>
            <a:r>
              <a:rPr lang="pt-BR" b="1" dirty="0"/>
              <a:t>Evolução natural das doenças e os conceitos de epidemia </a:t>
            </a:r>
            <a:br>
              <a:rPr lang="pt-BR" b="1" dirty="0"/>
            </a:br>
            <a:endParaRPr lang="pt-BR" dirty="0"/>
          </a:p>
        </p:txBody>
      </p:sp>
      <p:sp>
        <p:nvSpPr>
          <p:cNvPr id="3" name="Espaço Reservado para Conteúdo 2"/>
          <p:cNvSpPr>
            <a:spLocks noGrp="1"/>
          </p:cNvSpPr>
          <p:nvPr>
            <p:ph sz="quarter" idx="1"/>
          </p:nvPr>
        </p:nvSpPr>
        <p:spPr/>
        <p:txBody>
          <a:bodyPr>
            <a:normAutofit/>
          </a:bodyPr>
          <a:lstStyle/>
          <a:p>
            <a:r>
              <a:rPr lang="pt-BR" sz="2800" b="1" dirty="0"/>
              <a:t>Epidemia</a:t>
            </a:r>
            <a:r>
              <a:rPr lang="pt-BR" sz="2800" dirty="0"/>
              <a:t>:</a:t>
            </a:r>
          </a:p>
          <a:p>
            <a:pPr marL="0" indent="0" algn="just">
              <a:buNone/>
            </a:pPr>
            <a:r>
              <a:rPr lang="pt-BR" sz="2800" dirty="0"/>
              <a:t> O aparecimento de um único caso de doença transmissível que durante um lapso de tempo prolongado não havia afetado uma população ou que invade pela primeira vez uma região requer notificação imediata e uma completa investigação de campo; dois casos dessa doença associados no tempo ou no espaço podem ser evidência suficiente de uma epidemia. </a:t>
            </a:r>
          </a:p>
          <a:p>
            <a:endParaRPr lang="pt-BR" dirty="0"/>
          </a:p>
        </p:txBody>
      </p:sp>
      <p:pic>
        <p:nvPicPr>
          <p:cNvPr id="4" name="Picture 4" descr="Resultado de imagem para ifrn">
            <a:extLst>
              <a:ext uri="{FF2B5EF4-FFF2-40B4-BE49-F238E27FC236}">
                <a16:creationId xmlns:a16="http://schemas.microsoft.com/office/drawing/2014/main" id="{F92A6EB1-E98E-499B-BFBE-3A90C64C999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6489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Epidemiologia</a:t>
            </a:r>
          </a:p>
        </p:txBody>
      </p:sp>
      <p:sp>
        <p:nvSpPr>
          <p:cNvPr id="3" name="Espaço Reservado para Conteúdo 2"/>
          <p:cNvSpPr>
            <a:spLocks noGrp="1"/>
          </p:cNvSpPr>
          <p:nvPr>
            <p:ph sz="quarter" idx="1"/>
          </p:nvPr>
        </p:nvSpPr>
        <p:spPr>
          <a:xfrm>
            <a:off x="1981200" y="1600200"/>
            <a:ext cx="9443392" cy="4925144"/>
          </a:xfrm>
        </p:spPr>
        <p:txBody>
          <a:bodyPr>
            <a:noAutofit/>
          </a:bodyPr>
          <a:lstStyle/>
          <a:p>
            <a:r>
              <a:rPr lang="pt-BR" b="1" dirty="0"/>
              <a:t>Histórico :</a:t>
            </a:r>
          </a:p>
          <a:p>
            <a:pPr marL="0" indent="0" algn="just">
              <a:buNone/>
            </a:pPr>
            <a:r>
              <a:rPr lang="pt-BR" dirty="0"/>
              <a:t>A trajetória histórica da epidemiologia tem seus primeiros registros já na Grécia antiga (ano 400 a.C.), quando Hipócrates, num trabalho clássico denominado “Dos Ares, Águas e Lugares”, buscou apresentar explicações, com fundamento no racional e não no sobrenatural, a respeito da ocorrência de doenças na população. </a:t>
            </a:r>
          </a:p>
        </p:txBody>
      </p:sp>
      <p:pic>
        <p:nvPicPr>
          <p:cNvPr id="4" name="Picture 4" descr="Resultado de imagem para ifrn">
            <a:extLst>
              <a:ext uri="{FF2B5EF4-FFF2-40B4-BE49-F238E27FC236}">
                <a16:creationId xmlns:a16="http://schemas.microsoft.com/office/drawing/2014/main" id="{41471CB1-ACF2-4EAB-9921-E6CC1F2AC35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29669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91544" y="692696"/>
            <a:ext cx="8229600" cy="1143000"/>
          </a:xfrm>
        </p:spPr>
        <p:txBody>
          <a:bodyPr>
            <a:normAutofit fontScale="90000"/>
          </a:bodyPr>
          <a:lstStyle/>
          <a:p>
            <a:r>
              <a:rPr lang="pt-BR" b="1" dirty="0"/>
              <a:t>Evolução natural das doenças e os conceitos de epidemia </a:t>
            </a:r>
            <a:br>
              <a:rPr lang="pt-BR" b="1" dirty="0"/>
            </a:br>
            <a:endParaRPr lang="pt-BR" dirty="0"/>
          </a:p>
        </p:txBody>
      </p:sp>
      <p:sp>
        <p:nvSpPr>
          <p:cNvPr id="3" name="Espaço Reservado para Conteúdo 2"/>
          <p:cNvSpPr>
            <a:spLocks noGrp="1"/>
          </p:cNvSpPr>
          <p:nvPr>
            <p:ph sz="quarter" idx="1"/>
          </p:nvPr>
        </p:nvSpPr>
        <p:spPr/>
        <p:txBody>
          <a:bodyPr>
            <a:normAutofit/>
          </a:bodyPr>
          <a:lstStyle/>
          <a:p>
            <a:r>
              <a:rPr lang="pt-BR" sz="2800" b="1" dirty="0"/>
              <a:t>Epidemia por fonte comum (sinônimos: epidemia maciça ou epidemia por veículo comum):</a:t>
            </a:r>
          </a:p>
          <a:p>
            <a:pPr marL="0" indent="0">
              <a:buNone/>
            </a:pPr>
            <a:r>
              <a:rPr lang="pt-BR" sz="2800" dirty="0"/>
              <a:t>Epidemia em que aparecem muitos casos clínicos dentro de um intervalo de tempo igual ao período de incubação clínica da doença, o que sugere a exposição simultânea (ou quase simultânea) de muitas pessoas ao agente etiológico. O exemplo típico é o das epidemias de origem hídrica. </a:t>
            </a:r>
          </a:p>
          <a:p>
            <a:pPr marL="0" indent="0">
              <a:buNone/>
            </a:pPr>
            <a:r>
              <a:rPr lang="pt-BR" sz="2800" b="1" dirty="0"/>
              <a:t>Epidemia progressiva </a:t>
            </a:r>
            <a:r>
              <a:rPr lang="pt-BR" sz="2800" dirty="0"/>
              <a:t>(sinônimo: epidemia por fonte propagada): Epidemia na qual as infecções são transmitidas de pessoa a pessoa ou de animal a animal, de modo que os casos identificados não podem ser atribuídos a agentes transmitidos a partir de uma única fonte. </a:t>
            </a:r>
          </a:p>
        </p:txBody>
      </p:sp>
      <p:pic>
        <p:nvPicPr>
          <p:cNvPr id="4" name="Picture 4" descr="Resultado de imagem para ifrn">
            <a:extLst>
              <a:ext uri="{FF2B5EF4-FFF2-40B4-BE49-F238E27FC236}">
                <a16:creationId xmlns:a16="http://schemas.microsoft.com/office/drawing/2014/main" id="{1B5C172D-2D59-46F0-972C-4393E780D53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64891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91544" y="692696"/>
            <a:ext cx="8229600" cy="1143000"/>
          </a:xfrm>
        </p:spPr>
        <p:txBody>
          <a:bodyPr>
            <a:normAutofit fontScale="90000"/>
          </a:bodyPr>
          <a:lstStyle/>
          <a:p>
            <a:r>
              <a:rPr lang="pt-BR" b="1" dirty="0"/>
              <a:t>Evolução natural das doenças e os conceitos de epidemia </a:t>
            </a:r>
            <a:br>
              <a:rPr lang="pt-BR" b="1" dirty="0"/>
            </a:br>
            <a:endParaRPr lang="pt-BR" dirty="0"/>
          </a:p>
        </p:txBody>
      </p:sp>
      <p:sp>
        <p:nvSpPr>
          <p:cNvPr id="3" name="Espaço Reservado para Conteúdo 2"/>
          <p:cNvSpPr>
            <a:spLocks noGrp="1"/>
          </p:cNvSpPr>
          <p:nvPr>
            <p:ph sz="quarter" idx="1"/>
          </p:nvPr>
        </p:nvSpPr>
        <p:spPr>
          <a:xfrm>
            <a:off x="983432" y="1124745"/>
            <a:ext cx="10801200" cy="4525963"/>
          </a:xfrm>
        </p:spPr>
        <p:txBody>
          <a:bodyPr>
            <a:noAutofit/>
          </a:bodyPr>
          <a:lstStyle/>
          <a:p>
            <a:r>
              <a:rPr lang="pt-BR" sz="2700" b="1" dirty="0"/>
              <a:t>Endemia: </a:t>
            </a:r>
          </a:p>
          <a:p>
            <a:pPr marL="0" indent="0" algn="just">
              <a:buNone/>
            </a:pPr>
            <a:r>
              <a:rPr lang="pt-BR" sz="2700" dirty="0"/>
              <a:t>É a presença contínua de uma enfermidade ou de um agente infeccioso dentro de uma zona geográfica determinada; podendo expressar a prevalência usual de uma doença particular numa zona geográfica. O termo </a:t>
            </a:r>
            <a:r>
              <a:rPr lang="pt-BR" sz="2700" dirty="0" err="1"/>
              <a:t>hiperendemia</a:t>
            </a:r>
            <a:r>
              <a:rPr lang="pt-BR" sz="2700" dirty="0"/>
              <a:t> significa a transmissão intensa e persistente e </a:t>
            </a:r>
            <a:r>
              <a:rPr lang="pt-BR" sz="2700" dirty="0" err="1"/>
              <a:t>holoendemia</a:t>
            </a:r>
            <a:r>
              <a:rPr lang="pt-BR" sz="2700" dirty="0"/>
              <a:t>, um nível elevado de infecção que começa a partir de uma idade precoce e afeta a maior parte da população, como, </a:t>
            </a:r>
            <a:r>
              <a:rPr lang="pt-BR" sz="2700" dirty="0" err="1"/>
              <a:t>Ex</a:t>
            </a:r>
            <a:r>
              <a:rPr lang="pt-BR" sz="2700" dirty="0"/>
              <a:t>: malária em algumas regiões.</a:t>
            </a:r>
          </a:p>
          <a:p>
            <a:r>
              <a:rPr lang="pt-BR" sz="2700" b="1" dirty="0"/>
              <a:t>Pandemia: </a:t>
            </a:r>
          </a:p>
          <a:p>
            <a:pPr marL="0" indent="0">
              <a:buNone/>
            </a:pPr>
            <a:r>
              <a:rPr lang="pt-BR" sz="2700" dirty="0"/>
              <a:t>Epidemia de uma doença que afeta pessoas em muitos países e continentes. </a:t>
            </a:r>
          </a:p>
        </p:txBody>
      </p:sp>
      <p:pic>
        <p:nvPicPr>
          <p:cNvPr id="4" name="Picture 4" descr="Resultado de imagem para ifrn">
            <a:extLst>
              <a:ext uri="{FF2B5EF4-FFF2-40B4-BE49-F238E27FC236}">
                <a16:creationId xmlns:a16="http://schemas.microsoft.com/office/drawing/2014/main" id="{35322CA6-B73D-4ED4-B34C-F203624FF3A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64891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91544" y="620688"/>
            <a:ext cx="8229600" cy="1143000"/>
          </a:xfrm>
        </p:spPr>
        <p:txBody>
          <a:bodyPr>
            <a:normAutofit fontScale="90000"/>
          </a:bodyPr>
          <a:lstStyle/>
          <a:p>
            <a:r>
              <a:rPr lang="pt-BR" b="1" dirty="0"/>
              <a:t>Evolução natural das doenças e os conceitos de epidemia </a:t>
            </a:r>
            <a:br>
              <a:rPr lang="pt-BR" b="1" dirty="0"/>
            </a:br>
            <a:endParaRPr lang="pt-BR" dirty="0"/>
          </a:p>
        </p:txBody>
      </p:sp>
      <p:sp>
        <p:nvSpPr>
          <p:cNvPr id="3" name="Espaço Reservado para Conteúdo 2"/>
          <p:cNvSpPr>
            <a:spLocks noGrp="1"/>
          </p:cNvSpPr>
          <p:nvPr>
            <p:ph sz="quarter" idx="1"/>
          </p:nvPr>
        </p:nvSpPr>
        <p:spPr>
          <a:xfrm>
            <a:off x="983432" y="988942"/>
            <a:ext cx="10585176" cy="4525963"/>
          </a:xfrm>
        </p:spPr>
        <p:txBody>
          <a:bodyPr>
            <a:noAutofit/>
          </a:bodyPr>
          <a:lstStyle/>
          <a:p>
            <a:r>
              <a:rPr lang="pt-BR" b="1" dirty="0"/>
              <a:t>Prosodemia:</a:t>
            </a:r>
          </a:p>
          <a:p>
            <a:pPr marL="0" indent="0">
              <a:buNone/>
            </a:pPr>
            <a:r>
              <a:rPr lang="pt-BR" dirty="0"/>
              <a:t>Epidemia em que o contágio se faz de indivíduo para indivíduo, em vez de atacar grande número de pessoas. </a:t>
            </a:r>
          </a:p>
          <a:p>
            <a:r>
              <a:rPr lang="pt-BR" b="1" dirty="0"/>
              <a:t>Epidemias e endemias atuais: </a:t>
            </a:r>
          </a:p>
          <a:p>
            <a:pPr marL="0" indent="0">
              <a:buNone/>
            </a:pPr>
            <a:r>
              <a:rPr lang="pt-BR" dirty="0"/>
              <a:t>As doenças transmissíveis endêmico-epidêmicas ainda são relevante problema de saúde pública no Brasil. Novas tecnologias na detecção precoce e identificação de cepas de microrganismos explicam melhor os caminhos da transmissão. Integração da sociedade civil na corresponsabilidade de detecção de epidemias. Melhor formação técnica do pessoal que atua em saúde. Dengue, febre amarela, hanseníase, influenza, aids, tuberculose, doença meningocócica, hepatites virais e malária. Maior exigência da sociedade civil. </a:t>
            </a:r>
          </a:p>
        </p:txBody>
      </p:sp>
      <p:pic>
        <p:nvPicPr>
          <p:cNvPr id="4" name="Picture 4" descr="Resultado de imagem para ifrn">
            <a:extLst>
              <a:ext uri="{FF2B5EF4-FFF2-40B4-BE49-F238E27FC236}">
                <a16:creationId xmlns:a16="http://schemas.microsoft.com/office/drawing/2014/main" id="{B58BD0A0-B83C-410A-A8AF-D1914508533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64891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03512" y="332656"/>
            <a:ext cx="9144000" cy="1440160"/>
          </a:xfrm>
        </p:spPr>
        <p:txBody>
          <a:bodyPr>
            <a:noAutofit/>
          </a:bodyPr>
          <a:lstStyle/>
          <a:p>
            <a:r>
              <a:rPr lang="pt-BR" sz="2600" dirty="0"/>
              <a:t>Doenças comunicáveis </a:t>
            </a:r>
            <a:br>
              <a:rPr lang="pt-BR" sz="2600" dirty="0"/>
            </a:br>
            <a:r>
              <a:rPr lang="pt-BR" sz="2600" dirty="0"/>
              <a:t>Portaria n o 1.943, DE 18 DE OUTUBRO DE 2001 - Define Relação de doenças de notificação compulsória para todo território nacional. </a:t>
            </a:r>
          </a:p>
        </p:txBody>
      </p:sp>
      <p:sp>
        <p:nvSpPr>
          <p:cNvPr id="3" name="Espaço Reservado para Conteúdo 2"/>
          <p:cNvSpPr>
            <a:spLocks noGrp="1"/>
          </p:cNvSpPr>
          <p:nvPr>
            <p:ph sz="quarter" idx="1"/>
          </p:nvPr>
        </p:nvSpPr>
        <p:spPr>
          <a:xfrm>
            <a:off x="1991544" y="1600200"/>
            <a:ext cx="4038600" cy="5257800"/>
          </a:xfrm>
        </p:spPr>
        <p:txBody>
          <a:bodyPr>
            <a:normAutofit lnSpcReduction="10000"/>
          </a:bodyPr>
          <a:lstStyle/>
          <a:p>
            <a:r>
              <a:rPr lang="pt-BR" dirty="0"/>
              <a:t>1. Botulismo </a:t>
            </a:r>
          </a:p>
          <a:p>
            <a:r>
              <a:rPr lang="pt-BR" dirty="0"/>
              <a:t>2. Carbúnculo ou “antraz” </a:t>
            </a:r>
          </a:p>
          <a:p>
            <a:r>
              <a:rPr lang="pt-BR" dirty="0"/>
              <a:t>3. Cólera </a:t>
            </a:r>
          </a:p>
          <a:p>
            <a:r>
              <a:rPr lang="pt-BR" dirty="0"/>
              <a:t>4. Coqueluche </a:t>
            </a:r>
          </a:p>
          <a:p>
            <a:r>
              <a:rPr lang="pt-BR" dirty="0"/>
              <a:t>5. Dengue </a:t>
            </a:r>
          </a:p>
          <a:p>
            <a:r>
              <a:rPr lang="pt-BR" dirty="0"/>
              <a:t>6. Difteria </a:t>
            </a:r>
          </a:p>
          <a:p>
            <a:r>
              <a:rPr lang="pt-BR" dirty="0"/>
              <a:t>7. Doença de Chagas (casos agudos) </a:t>
            </a:r>
          </a:p>
          <a:p>
            <a:r>
              <a:rPr lang="pt-BR" dirty="0"/>
              <a:t>8. Doença Meningocócica e outras Meningites</a:t>
            </a:r>
          </a:p>
          <a:p>
            <a:r>
              <a:rPr lang="pt-BR" dirty="0"/>
              <a:t>9.Esquistossomose (em área não endêmica) </a:t>
            </a:r>
          </a:p>
          <a:p>
            <a:endParaRPr lang="pt-BR" dirty="0"/>
          </a:p>
          <a:p>
            <a:endParaRPr lang="pt-BR" dirty="0"/>
          </a:p>
        </p:txBody>
      </p:sp>
      <p:sp>
        <p:nvSpPr>
          <p:cNvPr id="4" name="Espaço Reservado para Conteúdo 3"/>
          <p:cNvSpPr>
            <a:spLocks noGrp="1"/>
          </p:cNvSpPr>
          <p:nvPr>
            <p:ph sz="quarter" idx="2"/>
          </p:nvPr>
        </p:nvSpPr>
        <p:spPr>
          <a:xfrm>
            <a:off x="6168008" y="1313384"/>
            <a:ext cx="4038600" cy="5544616"/>
          </a:xfrm>
        </p:spPr>
        <p:txBody>
          <a:bodyPr>
            <a:normAutofit lnSpcReduction="10000"/>
          </a:bodyPr>
          <a:lstStyle/>
          <a:p>
            <a:r>
              <a:rPr lang="pt-BR" dirty="0"/>
              <a:t>10. Febre Amarela </a:t>
            </a:r>
          </a:p>
          <a:p>
            <a:r>
              <a:rPr lang="pt-BR" dirty="0"/>
              <a:t>11. Febre Maculosa </a:t>
            </a:r>
          </a:p>
          <a:p>
            <a:r>
              <a:rPr lang="pt-BR" dirty="0"/>
              <a:t>12. Febre Tifoide </a:t>
            </a:r>
          </a:p>
          <a:p>
            <a:r>
              <a:rPr lang="pt-BR" dirty="0"/>
              <a:t>13. Hanseníase</a:t>
            </a:r>
          </a:p>
          <a:p>
            <a:r>
              <a:rPr lang="fi-FI" dirty="0"/>
              <a:t>14. Hantaviroses </a:t>
            </a:r>
          </a:p>
          <a:p>
            <a:r>
              <a:rPr lang="fi-FI" dirty="0"/>
              <a:t>15. Hepatite B </a:t>
            </a:r>
          </a:p>
          <a:p>
            <a:r>
              <a:rPr lang="fi-FI" dirty="0"/>
              <a:t>16. Hepatite C </a:t>
            </a:r>
          </a:p>
          <a:p>
            <a:r>
              <a:rPr lang="pt-BR" dirty="0"/>
              <a:t>17. Infecção pelo vírus da imunodeficiência humana (HIV) em gestantes e crianças expostas ao meio de transmissão vertical</a:t>
            </a:r>
          </a:p>
        </p:txBody>
      </p:sp>
      <p:pic>
        <p:nvPicPr>
          <p:cNvPr id="5" name="Picture 4" descr="Resultado de imagem para ifrn">
            <a:extLst>
              <a:ext uri="{FF2B5EF4-FFF2-40B4-BE49-F238E27FC236}">
                <a16:creationId xmlns:a16="http://schemas.microsoft.com/office/drawing/2014/main" id="{C59164DC-C166-4E28-9259-8FE3C4D1AA4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51310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03512" y="332656"/>
            <a:ext cx="9144000" cy="1440160"/>
          </a:xfrm>
        </p:spPr>
        <p:txBody>
          <a:bodyPr>
            <a:noAutofit/>
          </a:bodyPr>
          <a:lstStyle/>
          <a:p>
            <a:r>
              <a:rPr lang="pt-BR" sz="2600" dirty="0"/>
              <a:t>Doenças comunicáveis </a:t>
            </a:r>
            <a:br>
              <a:rPr lang="pt-BR" sz="2600" dirty="0"/>
            </a:br>
            <a:r>
              <a:rPr lang="pt-BR" sz="2600" dirty="0"/>
              <a:t>Portaria n o 1.943, DE 18 DE OUTUBRO DE 2001 - Define Relação de doenças de notificação compulsória para todo território nacional. </a:t>
            </a:r>
          </a:p>
        </p:txBody>
      </p:sp>
      <p:sp>
        <p:nvSpPr>
          <p:cNvPr id="3" name="Espaço Reservado para Conteúdo 2"/>
          <p:cNvSpPr>
            <a:spLocks noGrp="1"/>
          </p:cNvSpPr>
          <p:nvPr>
            <p:ph sz="quarter" idx="1"/>
          </p:nvPr>
        </p:nvSpPr>
        <p:spPr>
          <a:xfrm>
            <a:off x="1991544" y="1600200"/>
            <a:ext cx="4038600" cy="5257800"/>
          </a:xfrm>
        </p:spPr>
        <p:txBody>
          <a:bodyPr>
            <a:normAutofit lnSpcReduction="10000"/>
          </a:bodyPr>
          <a:lstStyle/>
          <a:p>
            <a:r>
              <a:rPr lang="pt-BR" dirty="0"/>
              <a:t>18. Leishmaniose </a:t>
            </a:r>
          </a:p>
          <a:p>
            <a:r>
              <a:rPr lang="pt-BR" dirty="0"/>
              <a:t>Tegumentar, Americana </a:t>
            </a:r>
          </a:p>
          <a:p>
            <a:r>
              <a:rPr lang="pt-BR" dirty="0"/>
              <a:t>19. Leishmaniose Visceral </a:t>
            </a:r>
          </a:p>
          <a:p>
            <a:r>
              <a:rPr lang="pt-BR" dirty="0"/>
              <a:t>20. Leptospirose </a:t>
            </a:r>
          </a:p>
          <a:p>
            <a:r>
              <a:rPr lang="pt-BR" dirty="0"/>
              <a:t>21. Malária (em área não endêmica) </a:t>
            </a:r>
          </a:p>
          <a:p>
            <a:r>
              <a:rPr lang="pt-BR" dirty="0"/>
              <a:t>22. Meningite por </a:t>
            </a:r>
            <a:r>
              <a:rPr lang="pt-BR" dirty="0" err="1"/>
              <a:t>Haemophilus</a:t>
            </a:r>
            <a:r>
              <a:rPr lang="pt-BR" dirty="0"/>
              <a:t> </a:t>
            </a:r>
            <a:r>
              <a:rPr lang="pt-BR" dirty="0" err="1"/>
              <a:t>influenzae</a:t>
            </a:r>
            <a:endParaRPr lang="pt-BR" dirty="0"/>
          </a:p>
          <a:p>
            <a:r>
              <a:rPr lang="pt-BR" dirty="0"/>
              <a:t>23. Peste </a:t>
            </a:r>
          </a:p>
          <a:p>
            <a:r>
              <a:rPr lang="pt-BR" dirty="0"/>
              <a:t>24. Poliomielite </a:t>
            </a:r>
          </a:p>
          <a:p>
            <a:r>
              <a:rPr lang="pt-BR" dirty="0"/>
              <a:t>25. Paralisia Flácida Aguda</a:t>
            </a:r>
          </a:p>
          <a:p>
            <a:endParaRPr lang="pt-BR" dirty="0"/>
          </a:p>
        </p:txBody>
      </p:sp>
      <p:sp>
        <p:nvSpPr>
          <p:cNvPr id="4" name="Espaço Reservado para Conteúdo 3"/>
          <p:cNvSpPr>
            <a:spLocks noGrp="1"/>
          </p:cNvSpPr>
          <p:nvPr>
            <p:ph sz="quarter" idx="2"/>
          </p:nvPr>
        </p:nvSpPr>
        <p:spPr>
          <a:xfrm>
            <a:off x="6168008" y="1313384"/>
            <a:ext cx="4038600" cy="5544616"/>
          </a:xfrm>
        </p:spPr>
        <p:txBody>
          <a:bodyPr>
            <a:normAutofit lnSpcReduction="10000"/>
          </a:bodyPr>
          <a:lstStyle/>
          <a:p>
            <a:pPr marL="0" indent="0">
              <a:buNone/>
            </a:pPr>
            <a:r>
              <a:rPr lang="pt-BR" dirty="0"/>
              <a:t>26. Raiva Humana </a:t>
            </a:r>
          </a:p>
          <a:p>
            <a:pPr marL="0" indent="0">
              <a:buNone/>
            </a:pPr>
            <a:r>
              <a:rPr lang="pt-BR" dirty="0"/>
              <a:t>27. Rubéola </a:t>
            </a:r>
          </a:p>
          <a:p>
            <a:pPr marL="0" indent="0">
              <a:buNone/>
            </a:pPr>
            <a:r>
              <a:rPr lang="pt-BR" dirty="0"/>
              <a:t>28. Síndrome da Rubéola Congênita </a:t>
            </a:r>
          </a:p>
          <a:p>
            <a:pPr marL="0" indent="0">
              <a:buNone/>
            </a:pPr>
            <a:r>
              <a:rPr lang="pt-BR" dirty="0"/>
              <a:t>29. Sarampo </a:t>
            </a:r>
          </a:p>
          <a:p>
            <a:pPr marL="0" indent="0">
              <a:buNone/>
            </a:pPr>
            <a:r>
              <a:rPr lang="pt-BR" dirty="0"/>
              <a:t>30. Sífilis Congênita </a:t>
            </a:r>
          </a:p>
          <a:p>
            <a:pPr marL="0" indent="0">
              <a:buNone/>
            </a:pPr>
            <a:r>
              <a:rPr lang="pt-BR" dirty="0"/>
              <a:t>31. Síndrome da Imunodeficiência Adquirida (AIDS) </a:t>
            </a:r>
          </a:p>
          <a:p>
            <a:pPr marL="0" indent="0">
              <a:buNone/>
            </a:pPr>
            <a:r>
              <a:rPr lang="pt-BR" dirty="0"/>
              <a:t>32. Tétano </a:t>
            </a:r>
          </a:p>
          <a:p>
            <a:pPr marL="0" indent="0">
              <a:buNone/>
            </a:pPr>
            <a:r>
              <a:rPr lang="pt-BR" dirty="0"/>
              <a:t>33. </a:t>
            </a:r>
            <a:r>
              <a:rPr lang="pt-BR" dirty="0" err="1"/>
              <a:t>Tularemia</a:t>
            </a:r>
            <a:r>
              <a:rPr lang="pt-BR" dirty="0"/>
              <a:t> </a:t>
            </a:r>
          </a:p>
          <a:p>
            <a:pPr marL="0" indent="0">
              <a:buNone/>
            </a:pPr>
            <a:r>
              <a:rPr lang="pt-BR" dirty="0"/>
              <a:t>34. Tuberculose </a:t>
            </a:r>
          </a:p>
          <a:p>
            <a:pPr marL="0" indent="0">
              <a:buNone/>
            </a:pPr>
            <a:r>
              <a:rPr lang="pt-BR" dirty="0"/>
              <a:t>35. Varíola </a:t>
            </a:r>
          </a:p>
        </p:txBody>
      </p:sp>
      <p:pic>
        <p:nvPicPr>
          <p:cNvPr id="5" name="Picture 4" descr="Resultado de imagem para ifrn">
            <a:extLst>
              <a:ext uri="{FF2B5EF4-FFF2-40B4-BE49-F238E27FC236}">
                <a16:creationId xmlns:a16="http://schemas.microsoft.com/office/drawing/2014/main" id="{1AC3F2BC-11DD-46FE-BB3E-9B76937F406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54406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Epidemiologia</a:t>
            </a:r>
          </a:p>
        </p:txBody>
      </p:sp>
      <p:sp>
        <p:nvSpPr>
          <p:cNvPr id="3" name="Espaço Reservado para Conteúdo 2"/>
          <p:cNvSpPr>
            <a:spLocks noGrp="1"/>
          </p:cNvSpPr>
          <p:nvPr>
            <p:ph sz="quarter" idx="1"/>
          </p:nvPr>
        </p:nvSpPr>
        <p:spPr/>
        <p:txBody>
          <a:bodyPr>
            <a:normAutofit/>
          </a:bodyPr>
          <a:lstStyle/>
          <a:p>
            <a:r>
              <a:rPr lang="pt-BR" sz="2700" b="1" dirty="0"/>
              <a:t>Investigação epidemiológica de campo (classicamente é conhecida por investigação epidemiológica)</a:t>
            </a:r>
          </a:p>
          <a:p>
            <a:pPr marL="0" indent="0">
              <a:buNone/>
            </a:pPr>
            <a:r>
              <a:rPr lang="pt-BR" sz="2700" dirty="0"/>
              <a:t>Estudos efetuados a partir de casos clínicos ou de portadores com o objetivo de identificar as fontes de infecção e os modos de transmissão do agente. Pode ser realizada em face de casos esporádicos ou surtos. </a:t>
            </a:r>
          </a:p>
        </p:txBody>
      </p:sp>
      <p:pic>
        <p:nvPicPr>
          <p:cNvPr id="4" name="Picture 4" descr="Resultado de imagem para ifrn">
            <a:extLst>
              <a:ext uri="{FF2B5EF4-FFF2-40B4-BE49-F238E27FC236}">
                <a16:creationId xmlns:a16="http://schemas.microsoft.com/office/drawing/2014/main" id="{F7C1A894-AA19-49FE-B564-E68DE8CDE9B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64891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Epidemiologia</a:t>
            </a:r>
          </a:p>
        </p:txBody>
      </p:sp>
      <p:sp>
        <p:nvSpPr>
          <p:cNvPr id="3" name="Espaço Reservado para Conteúdo 2"/>
          <p:cNvSpPr>
            <a:spLocks noGrp="1"/>
          </p:cNvSpPr>
          <p:nvPr>
            <p:ph sz="quarter" idx="1"/>
          </p:nvPr>
        </p:nvSpPr>
        <p:spPr/>
        <p:txBody>
          <a:bodyPr>
            <a:normAutofit/>
          </a:bodyPr>
          <a:lstStyle/>
          <a:p>
            <a:r>
              <a:rPr lang="pt-BR" sz="2800" b="1" dirty="0"/>
              <a:t>Medidas profiláticas:</a:t>
            </a:r>
          </a:p>
          <a:p>
            <a:pPr>
              <a:lnSpc>
                <a:spcPct val="200000"/>
              </a:lnSpc>
              <a:buFont typeface="Wingdings" pitchFamily="2" charset="2"/>
              <a:buChar char="Ø"/>
            </a:pPr>
            <a:r>
              <a:rPr lang="pt-BR" sz="2800" dirty="0"/>
              <a:t>Profilaxia; </a:t>
            </a:r>
          </a:p>
          <a:p>
            <a:pPr>
              <a:lnSpc>
                <a:spcPct val="200000"/>
              </a:lnSpc>
              <a:buFont typeface="Wingdings" pitchFamily="2" charset="2"/>
              <a:buChar char="Ø"/>
            </a:pPr>
            <a:r>
              <a:rPr lang="pt-BR" sz="2800" dirty="0"/>
              <a:t>Tratamento profilático;</a:t>
            </a:r>
          </a:p>
          <a:p>
            <a:pPr>
              <a:lnSpc>
                <a:spcPct val="200000"/>
              </a:lnSpc>
              <a:buFont typeface="Wingdings" pitchFamily="2" charset="2"/>
              <a:buChar char="Ø"/>
            </a:pPr>
            <a:r>
              <a:rPr lang="pt-BR" sz="2800" dirty="0"/>
              <a:t>Imunoprofilaxia.</a:t>
            </a:r>
          </a:p>
        </p:txBody>
      </p:sp>
      <p:pic>
        <p:nvPicPr>
          <p:cNvPr id="4" name="Picture 4" descr="Resultado de imagem para ifrn">
            <a:extLst>
              <a:ext uri="{FF2B5EF4-FFF2-40B4-BE49-F238E27FC236}">
                <a16:creationId xmlns:a16="http://schemas.microsoft.com/office/drawing/2014/main" id="{1F587FFF-624F-41DF-98E2-1519907557B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36881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Epidemiologia</a:t>
            </a:r>
          </a:p>
        </p:txBody>
      </p:sp>
      <p:sp>
        <p:nvSpPr>
          <p:cNvPr id="3" name="Espaço Reservado para Conteúdo 2"/>
          <p:cNvSpPr>
            <a:spLocks noGrp="1"/>
          </p:cNvSpPr>
          <p:nvPr>
            <p:ph sz="quarter" idx="1"/>
          </p:nvPr>
        </p:nvSpPr>
        <p:spPr/>
        <p:txBody>
          <a:bodyPr>
            <a:normAutofit/>
          </a:bodyPr>
          <a:lstStyle/>
          <a:p>
            <a:r>
              <a:rPr lang="pt-BR" sz="2800" b="1" dirty="0"/>
              <a:t>Medidas profiláticas:</a:t>
            </a:r>
          </a:p>
          <a:p>
            <a:r>
              <a:rPr lang="pt-BR" sz="2800" b="1" dirty="0"/>
              <a:t>Profilaxia:</a:t>
            </a:r>
          </a:p>
          <a:p>
            <a:pPr marL="0" indent="0">
              <a:buNone/>
            </a:pPr>
            <a:r>
              <a:rPr lang="pt-BR" sz="2800" b="1" dirty="0"/>
              <a:t> </a:t>
            </a:r>
            <a:r>
              <a:rPr lang="pt-BR" sz="2800" dirty="0"/>
              <a:t>Conjunto de medidas que têm por finalidade prevenir ou atenuar as doenças, suas complicações e consequências. </a:t>
            </a:r>
            <a:endParaRPr lang="pt-BR" sz="2800" b="1" dirty="0"/>
          </a:p>
          <a:p>
            <a:r>
              <a:rPr lang="pt-BR" sz="2800" b="1" dirty="0"/>
              <a:t>Tratamento profilático: </a:t>
            </a:r>
            <a:r>
              <a:rPr lang="pt-BR" sz="2800" dirty="0"/>
              <a:t>Tratamento de um caso clínico ou de um portador com a finalidade de reduzir o período de transmissibilidade.</a:t>
            </a:r>
          </a:p>
        </p:txBody>
      </p:sp>
      <p:pic>
        <p:nvPicPr>
          <p:cNvPr id="4" name="Picture 4" descr="Resultado de imagem para ifrn">
            <a:extLst>
              <a:ext uri="{FF2B5EF4-FFF2-40B4-BE49-F238E27FC236}">
                <a16:creationId xmlns:a16="http://schemas.microsoft.com/office/drawing/2014/main" id="{CB570C29-192A-476F-9E51-8F80F75F1B7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64891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Epidemiologia</a:t>
            </a:r>
          </a:p>
        </p:txBody>
      </p:sp>
      <p:sp>
        <p:nvSpPr>
          <p:cNvPr id="3" name="Espaço Reservado para Conteúdo 2"/>
          <p:cNvSpPr>
            <a:spLocks noGrp="1"/>
          </p:cNvSpPr>
          <p:nvPr>
            <p:ph sz="quarter" idx="1"/>
          </p:nvPr>
        </p:nvSpPr>
        <p:spPr/>
        <p:txBody>
          <a:bodyPr>
            <a:noAutofit/>
          </a:bodyPr>
          <a:lstStyle/>
          <a:p>
            <a:endParaRPr lang="pt-BR" b="1" dirty="0"/>
          </a:p>
          <a:p>
            <a:r>
              <a:rPr lang="pt-BR" sz="2800" b="1" dirty="0"/>
              <a:t>Imunoprofilaxia</a:t>
            </a:r>
            <a:r>
              <a:rPr lang="pt-BR" sz="2800" dirty="0"/>
              <a:t>:</a:t>
            </a:r>
          </a:p>
          <a:p>
            <a:pPr marL="0" indent="0">
              <a:buNone/>
            </a:pPr>
            <a:r>
              <a:rPr lang="pt-BR" sz="2800" dirty="0"/>
              <a:t>Prevenção da doença através da imunidade conferida pela administração de vacinas ou soros a uma pessoa ou animal. </a:t>
            </a:r>
          </a:p>
          <a:p>
            <a:r>
              <a:rPr lang="pt-BR" sz="2800" b="1" dirty="0"/>
              <a:t>Desinfestação: </a:t>
            </a:r>
          </a:p>
          <a:p>
            <a:pPr marL="0" indent="0">
              <a:buNone/>
            </a:pPr>
            <a:r>
              <a:rPr lang="pt-BR" sz="2800" dirty="0"/>
              <a:t>Destruição de metazoários, especialmente artrópodes e roedores, com finalidades profiláticas.  </a:t>
            </a:r>
          </a:p>
        </p:txBody>
      </p:sp>
      <p:pic>
        <p:nvPicPr>
          <p:cNvPr id="4" name="Picture 4" descr="Resultado de imagem para ifrn">
            <a:extLst>
              <a:ext uri="{FF2B5EF4-FFF2-40B4-BE49-F238E27FC236}">
                <a16:creationId xmlns:a16="http://schemas.microsoft.com/office/drawing/2014/main" id="{8A9B19B6-C44B-461A-97F2-FFF8BF9369A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64891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Epidemiologia</a:t>
            </a:r>
          </a:p>
        </p:txBody>
      </p:sp>
      <p:sp>
        <p:nvSpPr>
          <p:cNvPr id="3" name="Espaço Reservado para Conteúdo 2"/>
          <p:cNvSpPr>
            <a:spLocks noGrp="1"/>
          </p:cNvSpPr>
          <p:nvPr>
            <p:ph sz="quarter" idx="1"/>
          </p:nvPr>
        </p:nvSpPr>
        <p:spPr/>
        <p:txBody>
          <a:bodyPr>
            <a:normAutofit/>
          </a:bodyPr>
          <a:lstStyle/>
          <a:p>
            <a:r>
              <a:rPr lang="pt-BR" sz="2800" b="1" dirty="0"/>
              <a:t>Doença quarentenárias: </a:t>
            </a:r>
          </a:p>
          <a:p>
            <a:r>
              <a:rPr lang="pt-BR" sz="2800" dirty="0"/>
              <a:t>Doenças de grande transmissibilidade, em geral graves, que requerem notificação internacional imediata à Organização Mundial da Saúde, isolamento rigoroso de casos clínicos e quarentena dos comunicantes, além de outras medidas de profilaxia, com o intuito de evitar a sua introdução em regiões até então indenes. Entre as doenças quarentenárias, temos a cólera, a febre amarela e o tifo exantemático</a:t>
            </a:r>
          </a:p>
        </p:txBody>
      </p:sp>
      <p:pic>
        <p:nvPicPr>
          <p:cNvPr id="4" name="Picture 4" descr="Resultado de imagem para ifrn">
            <a:extLst>
              <a:ext uri="{FF2B5EF4-FFF2-40B4-BE49-F238E27FC236}">
                <a16:creationId xmlns:a16="http://schemas.microsoft.com/office/drawing/2014/main" id="{F6B1F5EB-6171-43B6-BDC9-DECA8D4E4C6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6489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Epidemiologia</a:t>
            </a:r>
          </a:p>
        </p:txBody>
      </p:sp>
      <p:sp>
        <p:nvSpPr>
          <p:cNvPr id="3" name="Espaço Reservado para Conteúdo 2"/>
          <p:cNvSpPr>
            <a:spLocks noGrp="1"/>
          </p:cNvSpPr>
          <p:nvPr>
            <p:ph sz="quarter" idx="1"/>
          </p:nvPr>
        </p:nvSpPr>
        <p:spPr>
          <a:xfrm>
            <a:off x="1981200" y="1600200"/>
            <a:ext cx="9227368" cy="4925144"/>
          </a:xfrm>
        </p:spPr>
        <p:txBody>
          <a:bodyPr>
            <a:noAutofit/>
          </a:bodyPr>
          <a:lstStyle/>
          <a:p>
            <a:r>
              <a:rPr lang="pt-BR" b="1" dirty="0"/>
              <a:t>Histórico :</a:t>
            </a:r>
          </a:p>
          <a:p>
            <a:pPr marL="0" indent="0" algn="just">
              <a:buNone/>
            </a:pPr>
            <a:r>
              <a:rPr lang="pt-BR" dirty="0"/>
              <a:t>Já na era moderna, uma personalidade que merece destaque é o inglês John </a:t>
            </a:r>
            <a:r>
              <a:rPr lang="pt-BR" dirty="0" err="1"/>
              <a:t>Graunt</a:t>
            </a:r>
            <a:r>
              <a:rPr lang="pt-BR" dirty="0"/>
              <a:t>, que, no século XVII, foi o primeiro a quantificar os padrões da natalidade, mortalidade e ocorrência de doenças, identificando algumas características importantes nesses eventos, entre elas: </a:t>
            </a:r>
          </a:p>
          <a:p>
            <a:pPr marL="0" indent="0">
              <a:buNone/>
            </a:pPr>
            <a:r>
              <a:rPr lang="pt-BR" dirty="0"/>
              <a:t>·existência de diferenças entre os sexos e na distribuição urbano-rural; </a:t>
            </a:r>
          </a:p>
          <a:p>
            <a:pPr marL="0" indent="0">
              <a:buNone/>
            </a:pPr>
            <a:r>
              <a:rPr lang="pt-BR" dirty="0"/>
              <a:t>·elevada mortalidade infantil; </a:t>
            </a:r>
          </a:p>
          <a:p>
            <a:pPr marL="0" indent="0">
              <a:buNone/>
            </a:pPr>
            <a:r>
              <a:rPr lang="pt-BR" dirty="0"/>
              <a:t>·variações sazonais.</a:t>
            </a:r>
          </a:p>
        </p:txBody>
      </p:sp>
      <p:pic>
        <p:nvPicPr>
          <p:cNvPr id="4" name="Picture 4" descr="Resultado de imagem para ifrn">
            <a:extLst>
              <a:ext uri="{FF2B5EF4-FFF2-40B4-BE49-F238E27FC236}">
                <a16:creationId xmlns:a16="http://schemas.microsoft.com/office/drawing/2014/main" id="{BDA9B6B5-AF7C-4117-93A7-3CB2275FAD2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09338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pt-BR" dirty="0"/>
              <a:t>Reflexão</a:t>
            </a:r>
          </a:p>
        </p:txBody>
      </p:sp>
      <p:sp>
        <p:nvSpPr>
          <p:cNvPr id="3" name="Espaço Reservado para Conteúdo 2"/>
          <p:cNvSpPr>
            <a:spLocks noGrp="1"/>
          </p:cNvSpPr>
          <p:nvPr>
            <p:ph sz="quarter" idx="1"/>
          </p:nvPr>
        </p:nvSpPr>
        <p:spPr/>
        <p:txBody>
          <a:bodyPr/>
          <a:lstStyle/>
          <a:p>
            <a:endParaRPr lang="pt-BR" dirty="0"/>
          </a:p>
        </p:txBody>
      </p:sp>
      <p:pic>
        <p:nvPicPr>
          <p:cNvPr id="1026" name="Picture 2" descr="http://www.esoterikha.com/coaching-pnl/img/mensagem-de-impacto-para-facebook.jpg"/>
          <p:cNvPicPr>
            <a:picLocks noChangeAspect="1" noChangeArrowheads="1"/>
          </p:cNvPicPr>
          <p:nvPr/>
        </p:nvPicPr>
        <p:blipFill rotWithShape="1">
          <a:blip r:embed="rId2">
            <a:extLst>
              <a:ext uri="{28A0092B-C50C-407E-A947-70E740481C1C}">
                <a14:useLocalDpi xmlns:a14="http://schemas.microsoft.com/office/drawing/2010/main" val="0"/>
              </a:ext>
            </a:extLst>
          </a:blip>
          <a:srcRect b="6795"/>
          <a:stretch/>
        </p:blipFill>
        <p:spPr bwMode="auto">
          <a:xfrm>
            <a:off x="1901205" y="1196752"/>
            <a:ext cx="8496944" cy="547260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5" name="Picture 4" descr="Resultado de imagem para ifrn">
            <a:extLst>
              <a:ext uri="{FF2B5EF4-FFF2-40B4-BE49-F238E27FC236}">
                <a16:creationId xmlns:a16="http://schemas.microsoft.com/office/drawing/2014/main" id="{263FE7B4-D14A-4DB8-8137-7C414C01464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6489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Epidemiologia</a:t>
            </a:r>
          </a:p>
        </p:txBody>
      </p:sp>
      <p:sp>
        <p:nvSpPr>
          <p:cNvPr id="3" name="Espaço Reservado para Conteúdo 2"/>
          <p:cNvSpPr>
            <a:spLocks noGrp="1"/>
          </p:cNvSpPr>
          <p:nvPr>
            <p:ph sz="quarter" idx="1"/>
          </p:nvPr>
        </p:nvSpPr>
        <p:spPr/>
        <p:txBody>
          <a:bodyPr>
            <a:normAutofit/>
          </a:bodyPr>
          <a:lstStyle/>
          <a:p>
            <a:r>
              <a:rPr lang="pt-BR" b="1" dirty="0"/>
              <a:t>Objetivos: </a:t>
            </a:r>
          </a:p>
          <a:p>
            <a:pPr marL="0" indent="0" algn="just">
              <a:buNone/>
            </a:pPr>
            <a:r>
              <a:rPr lang="pt-BR" dirty="0"/>
              <a:t>O método epidemiológico é, em linhas gerais, o próprio método científico aplicado aos problemas de saúde das populações humanas. Para isso, serve-se de modelos próprios aos quais são aplicados conhecimentos já desenvolvidos pela própria epidemiologia, mas também de outros campos do conhecimento (clínica, biologia, matemática, história, sociologia, economia, antropologia, etc.), num contínuo movimento pendular, ora valendo-se mais das ciências biológicas, ora das ciências humanas, mas sempre situando-as como pilares fundamentais da epidemiologia. </a:t>
            </a:r>
          </a:p>
        </p:txBody>
      </p:sp>
      <p:pic>
        <p:nvPicPr>
          <p:cNvPr id="4" name="Picture 4" descr="Resultado de imagem para ifrn">
            <a:extLst>
              <a:ext uri="{FF2B5EF4-FFF2-40B4-BE49-F238E27FC236}">
                <a16:creationId xmlns:a16="http://schemas.microsoft.com/office/drawing/2014/main" id="{7B04E004-E0C0-474E-B95A-C699AF7FC36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0124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Epidemiologia</a:t>
            </a:r>
          </a:p>
        </p:txBody>
      </p:sp>
      <p:sp>
        <p:nvSpPr>
          <p:cNvPr id="3" name="Espaço Reservado para Conteúdo 2"/>
          <p:cNvSpPr>
            <a:spLocks noGrp="1"/>
          </p:cNvSpPr>
          <p:nvPr>
            <p:ph sz="quarter" idx="1"/>
          </p:nvPr>
        </p:nvSpPr>
        <p:spPr>
          <a:xfrm>
            <a:off x="1524000" y="1340768"/>
            <a:ext cx="9144000" cy="6048672"/>
          </a:xfrm>
        </p:spPr>
        <p:txBody>
          <a:bodyPr>
            <a:noAutofit/>
          </a:bodyPr>
          <a:lstStyle/>
          <a:p>
            <a:pPr marL="0" indent="0" algn="just">
              <a:buNone/>
            </a:pPr>
            <a:r>
              <a:rPr lang="pt-BR" dirty="0"/>
              <a:t> A saúde pública tem na epidemiologia o mais útil instrumento para o cumprimento de sua missão de proteger a saúde das populações. A compreensão dos usos da epidemiologia nos permite identificar os seus objetivos, entre os quais podemos destacar os seguintes segundo Objetivos da epidemiologia (Adaptado de T. C. </a:t>
            </a:r>
            <a:r>
              <a:rPr lang="pt-BR" dirty="0" err="1"/>
              <a:t>Timmreck</a:t>
            </a:r>
            <a:r>
              <a:rPr lang="pt-BR" dirty="0"/>
              <a:t>, 1994): </a:t>
            </a:r>
          </a:p>
          <a:p>
            <a:pPr algn="just"/>
            <a:r>
              <a:rPr lang="pt-BR" dirty="0"/>
              <a:t>·Identificar o agente causal ou fatores relacionados à causa dos agravos à saúde; </a:t>
            </a:r>
          </a:p>
          <a:p>
            <a:pPr algn="just"/>
            <a:r>
              <a:rPr lang="pt-BR" dirty="0"/>
              <a:t>·Entender a causação dos agravos à saúde; </a:t>
            </a:r>
          </a:p>
          <a:p>
            <a:pPr algn="just"/>
            <a:r>
              <a:rPr lang="pt-BR" dirty="0"/>
              <a:t>·Definir os modos de transmissão; </a:t>
            </a:r>
          </a:p>
          <a:p>
            <a:pPr algn="just"/>
            <a:r>
              <a:rPr lang="pt-BR" dirty="0"/>
              <a:t>·Definir e determinar os fatores contribuintes aos agravos à saúde; </a:t>
            </a:r>
          </a:p>
        </p:txBody>
      </p:sp>
      <p:pic>
        <p:nvPicPr>
          <p:cNvPr id="4" name="Picture 4" descr="Resultado de imagem para ifrn">
            <a:extLst>
              <a:ext uri="{FF2B5EF4-FFF2-40B4-BE49-F238E27FC236}">
                <a16:creationId xmlns:a16="http://schemas.microsoft.com/office/drawing/2014/main" id="{A6D740B6-3A3A-44C4-AAE5-23ADB32E17A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9461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Epidemiologia</a:t>
            </a:r>
          </a:p>
        </p:txBody>
      </p:sp>
      <p:sp>
        <p:nvSpPr>
          <p:cNvPr id="3" name="Espaço Reservado para Conteúdo 2"/>
          <p:cNvSpPr>
            <a:spLocks noGrp="1"/>
          </p:cNvSpPr>
          <p:nvPr>
            <p:ph sz="quarter" idx="1"/>
          </p:nvPr>
        </p:nvSpPr>
        <p:spPr/>
        <p:txBody>
          <a:bodyPr>
            <a:noAutofit/>
          </a:bodyPr>
          <a:lstStyle/>
          <a:p>
            <a:pPr algn="just"/>
            <a:r>
              <a:rPr lang="pt-BR" dirty="0"/>
              <a:t>Identificar e explicar os padrões de distribuição geográfica das doenças; </a:t>
            </a:r>
          </a:p>
          <a:p>
            <a:pPr algn="just"/>
            <a:r>
              <a:rPr lang="pt-BR" dirty="0"/>
              <a:t>·Estabelecer os métodos e estratégias de controle dos agravos à saúde; </a:t>
            </a:r>
          </a:p>
          <a:p>
            <a:pPr marL="0" indent="0" algn="just">
              <a:buNone/>
            </a:pPr>
            <a:r>
              <a:rPr lang="pt-BR" dirty="0"/>
              <a:t>Boa parte do desenvolvimento da epidemiologia como ciência teve por objetivo final a melhoria das condições de saúde da população humana, o que demonstra o vínculo </a:t>
            </a:r>
          </a:p>
          <a:p>
            <a:pPr marL="0" indent="0" algn="just">
              <a:buNone/>
            </a:pPr>
            <a:r>
              <a:rPr lang="pt-BR" dirty="0"/>
              <a:t>indissociável da pesquisa epidemiológica com o aprimoramento da assistência integral à saúde. </a:t>
            </a:r>
          </a:p>
        </p:txBody>
      </p:sp>
      <p:pic>
        <p:nvPicPr>
          <p:cNvPr id="4" name="Picture 4" descr="Resultado de imagem para ifrn">
            <a:extLst>
              <a:ext uri="{FF2B5EF4-FFF2-40B4-BE49-F238E27FC236}">
                <a16:creationId xmlns:a16="http://schemas.microsoft.com/office/drawing/2014/main" id="{0635BA42-8FFE-4435-B9A1-D9982D38488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9461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Epidemiologia</a:t>
            </a:r>
          </a:p>
        </p:txBody>
      </p:sp>
      <p:sp>
        <p:nvSpPr>
          <p:cNvPr id="3" name="Espaço Reservado para Conteúdo 2"/>
          <p:cNvSpPr>
            <a:spLocks noGrp="1"/>
          </p:cNvSpPr>
          <p:nvPr>
            <p:ph sz="quarter" idx="1"/>
          </p:nvPr>
        </p:nvSpPr>
        <p:spPr>
          <a:xfrm>
            <a:off x="1487488" y="1600200"/>
            <a:ext cx="10513168" cy="4925144"/>
          </a:xfrm>
        </p:spPr>
        <p:txBody>
          <a:bodyPr>
            <a:normAutofit/>
          </a:bodyPr>
          <a:lstStyle/>
          <a:p>
            <a:r>
              <a:rPr lang="pt-BR" b="1" dirty="0"/>
              <a:t>Relações de causa e efeito:</a:t>
            </a:r>
          </a:p>
          <a:p>
            <a:r>
              <a:rPr lang="pt-BR" dirty="0"/>
              <a:t>Causa, em epidemiologia, refere-se ao agente que dá origem à doença; efeito relaciona-se com a consequência da doença, que pode ocorrer na pessoa ou extrapolar e atingir o seu grupo, comunidade, sociedade.</a:t>
            </a:r>
          </a:p>
          <a:p>
            <a:r>
              <a:rPr lang="pt-BR" b="1" dirty="0"/>
              <a:t>Índices:</a:t>
            </a:r>
          </a:p>
          <a:p>
            <a:r>
              <a:rPr lang="pt-BR" u="sng" dirty="0"/>
              <a:t>Índice</a:t>
            </a:r>
            <a:r>
              <a:rPr lang="pt-BR" dirty="0"/>
              <a:t>= Nível de incidência das doenças em epidemiologia. </a:t>
            </a:r>
          </a:p>
          <a:p>
            <a:r>
              <a:rPr lang="pt-BR" u="sng" dirty="0"/>
              <a:t>Caso índice</a:t>
            </a:r>
            <a:r>
              <a:rPr lang="pt-BR" dirty="0"/>
              <a:t>= Primeiro caso diagnosticado em um surto ou epidemia. </a:t>
            </a:r>
          </a:p>
          <a:p>
            <a:endParaRPr lang="pt-BR" dirty="0"/>
          </a:p>
        </p:txBody>
      </p:sp>
      <p:pic>
        <p:nvPicPr>
          <p:cNvPr id="4" name="Picture 4" descr="Resultado de imagem para ifrn">
            <a:extLst>
              <a:ext uri="{FF2B5EF4-FFF2-40B4-BE49-F238E27FC236}">
                <a16:creationId xmlns:a16="http://schemas.microsoft.com/office/drawing/2014/main" id="{F9831BC9-AA91-4A78-A226-10E0DB5C0E1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9461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Epidemiologia</a:t>
            </a:r>
          </a:p>
        </p:txBody>
      </p:sp>
      <p:sp>
        <p:nvSpPr>
          <p:cNvPr id="3" name="Espaço Reservado para Conteúdo 2"/>
          <p:cNvSpPr>
            <a:spLocks noGrp="1"/>
          </p:cNvSpPr>
          <p:nvPr>
            <p:ph sz="quarter" idx="1"/>
          </p:nvPr>
        </p:nvSpPr>
        <p:spPr/>
        <p:txBody>
          <a:bodyPr/>
          <a:lstStyle/>
          <a:p>
            <a:r>
              <a:rPr lang="pt-BR" b="1" dirty="0"/>
              <a:t>Incidência:</a:t>
            </a:r>
          </a:p>
          <a:p>
            <a:pPr marL="0" indent="0">
              <a:buNone/>
            </a:pPr>
            <a:r>
              <a:rPr lang="pt-BR" dirty="0"/>
              <a:t>Número de </a:t>
            </a:r>
            <a:r>
              <a:rPr lang="pt-BR" u="sng" dirty="0"/>
              <a:t>casos novos </a:t>
            </a:r>
            <a:r>
              <a:rPr lang="pt-BR" dirty="0"/>
              <a:t>de uma doença ocorridos em uma particular população durante um período específico. </a:t>
            </a:r>
            <a:endParaRPr lang="pt-BR" b="1" dirty="0"/>
          </a:p>
          <a:p>
            <a:r>
              <a:rPr lang="pt-BR" b="1" dirty="0"/>
              <a:t> Prevalência:</a:t>
            </a:r>
          </a:p>
          <a:p>
            <a:pPr marL="0" indent="0">
              <a:buNone/>
            </a:pPr>
            <a:r>
              <a:rPr lang="pt-BR" dirty="0"/>
              <a:t> Quantifica o número de </a:t>
            </a:r>
            <a:r>
              <a:rPr lang="pt-BR" u="sng" dirty="0"/>
              <a:t>casos novos </a:t>
            </a:r>
            <a:r>
              <a:rPr lang="pt-BR" dirty="0"/>
              <a:t>e dos </a:t>
            </a:r>
            <a:r>
              <a:rPr lang="pt-BR" u="sng" dirty="0"/>
              <a:t>casos antigos</a:t>
            </a:r>
            <a:r>
              <a:rPr lang="pt-BR" dirty="0"/>
              <a:t>.</a:t>
            </a:r>
          </a:p>
        </p:txBody>
      </p:sp>
      <p:pic>
        <p:nvPicPr>
          <p:cNvPr id="4" name="Picture 4" descr="Resultado de imagem para ifrn">
            <a:extLst>
              <a:ext uri="{FF2B5EF4-FFF2-40B4-BE49-F238E27FC236}">
                <a16:creationId xmlns:a16="http://schemas.microsoft.com/office/drawing/2014/main" id="{C48FA4D4-5A88-4273-A3EB-400FAED084B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5948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1703512" y="1412776"/>
            <a:ext cx="8686800" cy="5688632"/>
          </a:xfrm>
        </p:spPr>
        <p:txBody>
          <a:bodyPr>
            <a:normAutofit/>
          </a:bodyPr>
          <a:lstStyle/>
          <a:p>
            <a:r>
              <a:rPr lang="pt-BR" b="1" dirty="0"/>
              <a:t>Coeficientes sanitários:</a:t>
            </a:r>
            <a:endParaRPr lang="pt-BR" dirty="0"/>
          </a:p>
          <a:p>
            <a:r>
              <a:rPr lang="pt-BR" dirty="0"/>
              <a:t>Coeficiente específico por faixa etária </a:t>
            </a:r>
          </a:p>
          <a:p>
            <a:r>
              <a:rPr lang="pt-BR" dirty="0"/>
              <a:t>Coeficiente de fecundidade total </a:t>
            </a:r>
          </a:p>
          <a:p>
            <a:r>
              <a:rPr lang="pt-BR" dirty="0"/>
              <a:t>Coeficiente de incidência </a:t>
            </a:r>
          </a:p>
          <a:p>
            <a:r>
              <a:rPr lang="pt-BR" dirty="0"/>
              <a:t>Coeficiente de morbidade</a:t>
            </a:r>
          </a:p>
          <a:p>
            <a:r>
              <a:rPr lang="pt-BR" dirty="0"/>
              <a:t>Coeficiente de mortalidade </a:t>
            </a:r>
          </a:p>
          <a:p>
            <a:r>
              <a:rPr lang="pt-BR" dirty="0"/>
              <a:t>Coeficiente de mortalidade ajustado pela idade </a:t>
            </a:r>
          </a:p>
          <a:p>
            <a:r>
              <a:rPr lang="pt-BR" dirty="0"/>
              <a:t>Coeficiente de mortalidade infantil </a:t>
            </a:r>
          </a:p>
          <a:p>
            <a:r>
              <a:rPr lang="pt-BR" dirty="0"/>
              <a:t>Coeficiente de mortalidade neonatal </a:t>
            </a:r>
          </a:p>
          <a:p>
            <a:r>
              <a:rPr lang="pt-BR" dirty="0"/>
              <a:t>Coeficiente de mortalidade perinatal </a:t>
            </a:r>
          </a:p>
          <a:p>
            <a:r>
              <a:rPr lang="pt-BR" dirty="0"/>
              <a:t>Coeficiente de prevalência </a:t>
            </a:r>
          </a:p>
          <a:p>
            <a:pPr marL="0" indent="0">
              <a:buNone/>
            </a:pPr>
            <a:r>
              <a:rPr lang="pt-BR" dirty="0"/>
              <a:t> </a:t>
            </a:r>
          </a:p>
        </p:txBody>
      </p:sp>
      <p:sp>
        <p:nvSpPr>
          <p:cNvPr id="4" name="Título 1"/>
          <p:cNvSpPr>
            <a:spLocks noGrp="1"/>
          </p:cNvSpPr>
          <p:nvPr>
            <p:ph type="title"/>
          </p:nvPr>
        </p:nvSpPr>
        <p:spPr>
          <a:xfrm>
            <a:off x="2438400" y="274638"/>
            <a:ext cx="7772400" cy="1143000"/>
          </a:xfrm>
        </p:spPr>
        <p:txBody>
          <a:bodyPr/>
          <a:lstStyle/>
          <a:p>
            <a:r>
              <a:rPr lang="pt-BR" dirty="0"/>
              <a:t>Epidemiologia</a:t>
            </a:r>
          </a:p>
        </p:txBody>
      </p:sp>
      <p:pic>
        <p:nvPicPr>
          <p:cNvPr id="5" name="Picture 4" descr="Resultado de imagem para ifrn">
            <a:extLst>
              <a:ext uri="{FF2B5EF4-FFF2-40B4-BE49-F238E27FC236}">
                <a16:creationId xmlns:a16="http://schemas.microsoft.com/office/drawing/2014/main" id="{981B11A9-2F33-451F-9EA4-57FE2900C9F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44" y="5530744"/>
            <a:ext cx="1027856" cy="9987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94615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l Próprio">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Capital Próprio">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pital Próprio">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342</TotalTime>
  <Words>2104</Words>
  <Application>Microsoft Office PowerPoint</Application>
  <PresentationFormat>Widescreen</PresentationFormat>
  <Paragraphs>163</Paragraphs>
  <Slides>30</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30</vt:i4>
      </vt:variant>
    </vt:vector>
  </HeadingPairs>
  <TitlesOfParts>
    <vt:vector size="36" baseType="lpstr">
      <vt:lpstr>Arial</vt:lpstr>
      <vt:lpstr>Franklin Gothic Book</vt:lpstr>
      <vt:lpstr>Perpetua</vt:lpstr>
      <vt:lpstr>Wingdings</vt:lpstr>
      <vt:lpstr>Wingdings 2</vt:lpstr>
      <vt:lpstr>Capital Próprio</vt:lpstr>
      <vt:lpstr>Epidemiologia  </vt:lpstr>
      <vt:lpstr>Epidemiologia</vt:lpstr>
      <vt:lpstr>Epidemiologia</vt:lpstr>
      <vt:lpstr>Epidemiologia</vt:lpstr>
      <vt:lpstr>Epidemiologia</vt:lpstr>
      <vt:lpstr>Epidemiologia</vt:lpstr>
      <vt:lpstr>Epidemiologia</vt:lpstr>
      <vt:lpstr>Epidemiologia</vt:lpstr>
      <vt:lpstr>Epidemiologia</vt:lpstr>
      <vt:lpstr>Epidemiologia</vt:lpstr>
      <vt:lpstr>Epidemiologia</vt:lpstr>
      <vt:lpstr>Epidemiologia</vt:lpstr>
      <vt:lpstr>Epidemiologia</vt:lpstr>
      <vt:lpstr>Epidemiologia</vt:lpstr>
      <vt:lpstr>Epidemiologia</vt:lpstr>
      <vt:lpstr>Epidemiologia</vt:lpstr>
      <vt:lpstr>Epidemiologia</vt:lpstr>
      <vt:lpstr>Evolução natural das doenças e os conceitos de epidemia  </vt:lpstr>
      <vt:lpstr>Evolução natural das doenças e os conceitos de epidemia  </vt:lpstr>
      <vt:lpstr>Evolução natural das doenças e os conceitos de epidemia  </vt:lpstr>
      <vt:lpstr>Evolução natural das doenças e os conceitos de epidemia  </vt:lpstr>
      <vt:lpstr>Evolução natural das doenças e os conceitos de epidemia  </vt:lpstr>
      <vt:lpstr>Doenças comunicáveis  Portaria n o 1.943, DE 18 DE OUTUBRO DE 2001 - Define Relação de doenças de notificação compulsória para todo território nacional. </vt:lpstr>
      <vt:lpstr>Doenças comunicáveis  Portaria n o 1.943, DE 18 DE OUTUBRO DE 2001 - Define Relação de doenças de notificação compulsória para todo território nacional. </vt:lpstr>
      <vt:lpstr>Epidemiologia</vt:lpstr>
      <vt:lpstr>Epidemiologia</vt:lpstr>
      <vt:lpstr>Epidemiologia</vt:lpstr>
      <vt:lpstr>Epidemiologia</vt:lpstr>
      <vt:lpstr>Epidemiologia</vt:lpstr>
      <vt:lpstr>Reflexão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Epidemiologia</dc:title>
  <dc:creator>Cliente</dc:creator>
  <cp:lastModifiedBy>Carlos Henrique Bezerra de Oliveira</cp:lastModifiedBy>
  <cp:revision>33</cp:revision>
  <dcterms:created xsi:type="dcterms:W3CDTF">2013-09-07T11:39:25Z</dcterms:created>
  <dcterms:modified xsi:type="dcterms:W3CDTF">2020-10-26T14:22:16Z</dcterms:modified>
</cp:coreProperties>
</file>