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57" r:id="rId3"/>
    <p:sldId id="275" r:id="rId4"/>
    <p:sldId id="280" r:id="rId5"/>
    <p:sldId id="281" r:id="rId6"/>
    <p:sldId id="282" r:id="rId7"/>
    <p:sldId id="283" r:id="rId8"/>
    <p:sldId id="286" r:id="rId9"/>
    <p:sldId id="284" r:id="rId10"/>
    <p:sldId id="285" r:id="rId11"/>
    <p:sldId id="287" r:id="rId12"/>
    <p:sldId id="288" r:id="rId13"/>
    <p:sldId id="290" r:id="rId14"/>
    <p:sldId id="289" r:id="rId15"/>
    <p:sldId id="291" r:id="rId16"/>
    <p:sldId id="292" r:id="rId17"/>
    <p:sldId id="293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CB7A-E7C7-4E7F-9687-4B58337540D0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0DE0-E683-4D1A-BBEF-2A727B3A15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2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97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27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61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86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118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9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5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21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00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3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5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5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A547-F8D5-4FAF-B7A4-924F589C29D4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1229-7B0D-48D2-BE3C-F746916D5D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Médico apontando em uma tela grande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ct val="11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Saúde pública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História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8" y="4276447"/>
            <a:ext cx="4619441" cy="620016"/>
          </a:xfrm>
          <a:gradFill>
            <a:gsLst>
              <a:gs pos="72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Professor Carlos Henrique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3" y="4896463"/>
            <a:ext cx="3817719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56C4C6AB-ACA5-411C-BB5C-47C3437D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05" y="806980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7472A883-8B43-4710-BB72-BD86415B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05" y="4834631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D7D8BD75-EA43-4B4E-9C4A-079985BDB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62" y="2134780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no interior, xícara, balcão, mesa&#10;&#10;Descrição gerada automaticamente">
            <a:extLst>
              <a:ext uri="{FF2B5EF4-FFF2-40B4-BE49-F238E27FC236}">
                <a16:creationId xmlns:a16="http://schemas.microsoft.com/office/drawing/2014/main" id="{061D02CD-79CD-4BE3-B5C0-CCCFB03C8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8688"/>
            <a:ext cx="10122319" cy="585216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Jonh</a:t>
            </a: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Snow</a:t>
            </a: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 a cólera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155666"/>
            <a:ext cx="928211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Jonh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investigou a cólera de Londres em 1850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Antecipou a teoria microbiana antes de Pasteur e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abrindo portas para a teoria microbiana.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observação e perseverança, desafiou a comunidade médica e as autoridades sanitárias da sua época para provar a causa infecciosa da cólera. 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1F68D797-2A14-4A7F-8CB5-DC66F4BA4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6" y="1155666"/>
            <a:ext cx="10051423" cy="57023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Índios já padeciam de doenças, ficando mais graves com a chegada dos colonizadores. </a:t>
            </a:r>
          </a:p>
          <a:p>
            <a:pPr algn="just"/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Pouco foi feito durante o período colonial e o império. </a:t>
            </a:r>
          </a:p>
          <a:p>
            <a:pPr algn="just"/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ao tratamento dependia da classe social.</a:t>
            </a:r>
          </a:p>
          <a:p>
            <a:pPr algn="just"/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maioria da população recorria as Santas casas de misericórdia e os hospitais, sem estrutura, recorriam a tratamento pouco eficientes. </a:t>
            </a:r>
          </a:p>
          <a:p>
            <a:pPr algn="just"/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mais pobres recorriam aos curandeiros ou similares</a:t>
            </a:r>
          </a:p>
          <a:p>
            <a:pPr marL="0" indent="0" algn="just">
              <a:buNone/>
            </a:pPr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E027ACF7-B932-4C6F-9536-3A906CA09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003266"/>
            <a:ext cx="9980528" cy="5702334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 Pedro I foi responsável pelas primeiras mudanças para melhorar as condições de saúde da população (transformou escolas em faculdades, criou órgãos de fiscalização sanitária...)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 no país era um “purgatório”...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república trouxe novas esperanças de avanços na saúde.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fim da escravidão, foi necessária a mão de obra estrangeira (café e indústrias).</a:t>
            </a:r>
            <a:endParaRPr lang="pt-BR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47C2C60-2789-4653-BB56-ADF619864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682" y="928688"/>
            <a:ext cx="10122318" cy="592931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1900 a 1920 – período marcado por reformas urbanas e sanitárias.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crescimento do país dependia de uma população saudável e com capacidade produtiva.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sanitaristas comandavam campanhas de saúde (Vacinação obrigatória contra a varíola). 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campanhas chegavam aos nos espaços urbanos e rurais (mas a população continuava a viver em ambientes insalubres – *gripe espanhola).  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4443E123-27B3-421F-9653-FBDE2914A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6" y="1155666"/>
            <a:ext cx="10051423" cy="570233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Década de 20 – surgimento das CAPS (Caixas de aposentadoria e Pensão).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Getúlio Vargas amplia as CAPS para outras categorias, passando a ser chamadas de IAPS (Instituto de Aposentadoria e Pensão).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do ministério da Educação e Saúde.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período Getulista promoveu reformas no sistema, reforçando ações no tratamento de endemias e epidemias.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recursos dos IAPS eram desviados para outros setores (indústria...).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0CCE1A6D-6FEB-45AF-BA09-E30825117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6" y="1155666"/>
            <a:ext cx="10051423" cy="5702334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Constituição de 1934 – Assistência médica e licença gestante. 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 – Criação da CLT (Consolidação das Leis Trabalhistas – benefícios à saúde e salário mínimo).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 – Criação do Ministério da Saúde.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 – Os militares no poder, graças ao golpe militar, focaram os investimentos em segurança e desenvolvimento, reduzindo as verbas na saúde. 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C32B37A-7502-445D-A0C0-82885216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6" y="1155666"/>
            <a:ext cx="10051423" cy="5702334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 – Criado o INPS (unificação dos órgãos previdenciários criados desde 1930 e melhoria do atendimento médico).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 70 – criação do FAS (recursos de loteria esportiva destinava parte dos recursos para a saúde). Neste período as despesas com saúde representavam 1% do orçamento do país).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 pequeno percentual ajudou na implantação de grupos privados (planos de saúde).  </a:t>
            </a:r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967DAF73-9018-4213-ABCE-40C0ACA3A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NO BRASIL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6" y="1155666"/>
            <a:ext cx="10051423" cy="5702334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8ª Conferência Nacional de Saúde, em 1986, ampliou os conceitos de saúde pública e propôs mudanças baseadas no direito universal à saúde com melhores condições de vida (saneamento, medicina preventiva...).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relatório produzido por esta conferência serviu de base para elaboração do capítulo sobre saúde da Constituição de 1988 e criação do SUS.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01106CC-4DBE-4435-8730-F022972B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 interior, mesa, branco, par&#10;&#10;Descrição gerada automaticamente">
            <a:extLst>
              <a:ext uri="{FF2B5EF4-FFF2-40B4-BE49-F238E27FC236}">
                <a16:creationId xmlns:a16="http://schemas.microsoft.com/office/drawing/2014/main" id="{0C02EDA0-A473-430A-8D3B-0B15A7C8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12" y="927210"/>
            <a:ext cx="10039292" cy="580418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478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4" descr="Resultado de imagem para ifrn">
            <a:extLst>
              <a:ext uri="{FF2B5EF4-FFF2-40B4-BE49-F238E27FC236}">
                <a16:creationId xmlns:a16="http://schemas.microsoft.com/office/drawing/2014/main" id="{381AA1DF-A71E-46FF-86CD-1C3BE18A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m para biologia simbolo">
            <a:extLst>
              <a:ext uri="{FF2B5EF4-FFF2-40B4-BE49-F238E27FC236}">
                <a16:creationId xmlns:a16="http://schemas.microsoft.com/office/drawing/2014/main" id="{0FCC07BB-0740-4F10-9D23-4F14A891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90800" y="1059491"/>
            <a:ext cx="8713076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Avaliam a situação de saúde e propõem diretrizes para a formulação da política de saúde nos níveis correspondentes, convocadas pelo Poder Executivo ou, extraordinariamente, por esta ou pelo Conselho de Saúde.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ED4D2E84-4623-44C4-8090-EAB49AC01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A2E62B48-F2DC-4609-9A93-2A5A8594D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38095" y="1416720"/>
            <a:ext cx="9312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CNS se iniciaram há 67 anos.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instituída pela Lei nº378, de 13 de janeiro de 1937.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1990, a Lei nº 8142 consolidou as conferências obrigatórias de controle social e periodicidade de realização a cada 4 anos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convocadas pelo Poder executivo e pelo Conselho de saúde da esfera competente.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E2B2C2FD-AAE5-4C61-80AD-8FA60FE1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7FEF798B-A9B2-44E9-8B3D-D4611A0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5EA84546-694F-421B-A888-C5B564D93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8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m preto e branco&#10;&#10;Descrição gerada automaticamente">
            <a:extLst>
              <a:ext uri="{FF2B5EF4-FFF2-40B4-BE49-F238E27FC236}">
                <a16:creationId xmlns:a16="http://schemas.microsoft.com/office/drawing/2014/main" id="{A2835812-DFA2-4AB5-9BD5-146AF85EC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Conceito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64C69892-AD8B-4C8F-9814-B4C3A09C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21B52FFD-0BE4-49F3-ACAF-E429FEFE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01613" y="1299581"/>
            <a:ext cx="8429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Ramo da área de saúde voltado para a prevenção e controle de doenças e deficiências, e para a promoção da saúde física e mental da população tanto nos níveis internacional e internacional, como no estadual e municipal.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379E472C-A5FC-46FE-8EE7-26608CC80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8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0E910355-0831-4B9D-9266-94FDA978A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48909" y="1236519"/>
            <a:ext cx="8728841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representação de diversos segmentos da sociedade, as 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de avaliar e propor diretrizes para formulação da política de saúde nas três esferas: governo federal, governo estadual e governo municipal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CE6BDA53-11AC-49AA-98FB-5EF6B0C6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3477787C-B7C3-4C6C-8AB0-142F628E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BA9D912F-61A8-49DA-871E-C8500E910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0332E205-BF31-4282-AD91-A2D3FBC30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96662" y="911445"/>
            <a:ext cx="9264869" cy="58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por meio nas CNS que a sociedade tem oportunidade de discutir e apontar problemas de saúde que precisam ser resolvidos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Sugerir políticas a serem adotadas.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Conferências devem orientar as ações dos governantes e servir de referência para elaborar planos de saúde.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44D29A8B-8EF9-4753-A04F-1D507851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A4D34A66-6F51-43AF-8F3C-33D01F26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8D9E992C-8A05-4C93-B7C2-BD3E23625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AA32D06B-AB0D-4A75-AD90-B08BB28C0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 Temática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22331" y="1832217"/>
            <a:ext cx="8397766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necessário aprofundar-se as CNS podem deliberar pelas CT.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Aprovadas nas CNT são encaminhadas ao Conselho Nacional de homologação.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FDC06365-283A-4CC3-B9C3-8E88B668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BFAF12F1-07FF-4CA0-ACC1-74031926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827331C8-F802-4F30-8DD4-806EBB839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89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A2FADF31-44AC-4082-9CFC-FF2D0A16E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 - História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54317" y="911445"/>
            <a:ext cx="9122979" cy="58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período anterior a 1990 o CONS era um órgão do Ministério da Saúde.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membros eram indicados pelo Ministro de Estado.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378, 13 janeiro 1937 reformulou o Ministério da Educação e Saúde Pública e debatia apenas questões internas.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A55FF799-9803-4013-AC08-BC2B3742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2B09AD93-86C2-4980-91DE-238CF8DE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52ED306-5033-4DBE-8443-534D8F429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 - História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85847" y="1233128"/>
            <a:ext cx="9122981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período o Estado não oferecia assistência médica a população em casos especiais como: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tuberculose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hanseníase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doença mental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E0CABB9E-8F0A-49E9-BBD2-16529FE5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3155F56D-CD7C-4B6D-AB9F-4B819C33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DDB25061-312A-4731-B55A-58AE1636F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 - História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38552" y="1354187"/>
            <a:ext cx="87761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nº 378, 13 janeiro 1937 reorganizou o então Ministério da Educação e Saúde Pública.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Instituiu no art.90 a CNS e a C.N. de Educação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objetivo foi de facilitar ao governo federal o conhecimento das atividades da educação e da saúde e concessão do auxílio e subvenção federais.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298050DD-FF58-4C4A-B0CB-47338685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D211BF36-A506-4F7F-A5A8-3754FC2F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689C5DED-3131-43C5-BC32-B1EE6EF68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4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F7DCDDB5-5239-4071-B040-322D7D228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 - História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71233" y="1129551"/>
            <a:ext cx="93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art. 90 estabeleceu que as Conferências seriam convocadas pelo Presidente da República;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intervalo máximo de 2 anos.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1941 pelo Decreto nº6.788 janeiro foram convocadas pela 1ª vez as conferências de Saúde e Educação.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Decreto nº7.196 de 19-5-41 adiou as 2.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74049867-07F2-48A6-84FD-FF350240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88E6153B-094C-4334-822F-5513B565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33A67993-B0E9-4977-8664-C2705D3A7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Em preto e branco&#10;&#10;Descrição gerada automaticamente">
            <a:extLst>
              <a:ext uri="{FF2B5EF4-FFF2-40B4-BE49-F238E27FC236}">
                <a16:creationId xmlns:a16="http://schemas.microsoft.com/office/drawing/2014/main" id="{20B9DCF8-883D-43EF-A578-89E942B23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24560"/>
            <a:ext cx="10122319" cy="5933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17243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Conferências de Saúde - História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0441" y="1567594"/>
            <a:ext cx="9359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1ª CNS só realizou-se no período de 10 a 15 de novembro de 1941, conforme as datas estabelecidas no Decreto nº 8.090 de 22 -10-41.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CONFERÊNCIAS DE SAÚDE FORAM IMPORTANTES PARA A DEMOCRATIZAÇÃO DO SETOR.</a:t>
            </a:r>
          </a:p>
        </p:txBody>
      </p:sp>
      <p:pic>
        <p:nvPicPr>
          <p:cNvPr id="7" name="Picture 4" descr="Resultado de imagem para ifrn">
            <a:extLst>
              <a:ext uri="{FF2B5EF4-FFF2-40B4-BE49-F238E27FC236}">
                <a16:creationId xmlns:a16="http://schemas.microsoft.com/office/drawing/2014/main" id="{B9F9279C-0968-414E-B990-98D4B6FB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biologia simbolo">
            <a:extLst>
              <a:ext uri="{FF2B5EF4-FFF2-40B4-BE49-F238E27FC236}">
                <a16:creationId xmlns:a16="http://schemas.microsoft.com/office/drawing/2014/main" id="{A6D7F0A6-A2B0-4D91-A97F-9C6A67EC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CA94FC89-53A8-4229-9E90-1AB7439CC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Homem e mulher sentados à mesa&#10;&#10;Descrição gerada automaticamente">
            <a:extLst>
              <a:ext uri="{FF2B5EF4-FFF2-40B4-BE49-F238E27FC236}">
                <a16:creationId xmlns:a16="http://schemas.microsoft.com/office/drawing/2014/main" id="{DDF851EE-40E4-429D-A90F-55EEFC5BC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1" y="908101"/>
            <a:ext cx="10152161" cy="592931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8" y="1038275"/>
            <a:ext cx="9282112" cy="4351338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doença?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surgiram as primeiras preocupações com a saúde objetivando a preservação da população?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foram as primeiras medidas relacionadas à prevenção de doenças nas coletividades?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9EBC05E4-E188-4DB3-AFFD-D74D336CA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 PREOCUPAÇÃO COM A SAÚDE PÚBLICA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Uma imagem contendo pessoa, homem, segurando, atletismo&#10;&#10;Descrição gerada automaticamente">
            <a:extLst>
              <a:ext uri="{FF2B5EF4-FFF2-40B4-BE49-F238E27FC236}">
                <a16:creationId xmlns:a16="http://schemas.microsoft.com/office/drawing/2014/main" id="{AB348FEA-E747-41F1-ACB1-E464043AC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928688"/>
            <a:ext cx="10120313" cy="592931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8" y="1038275"/>
            <a:ext cx="9282112" cy="4351338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a antiguidade, a saúde e a coletividade parecem ter sido objeto de intervenções durante epidemias.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na Idade Média, na consolidação dos Estados Nacionais modernos (Mercantilismo e Absolutismo), que as populações passam a ser consideradas como objeto de preservação dos governos. 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6F74C55B-DF10-4121-9AA3-92BFD0B32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7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monitor, janela, tela, computador&#10;&#10;Descrição gerada automaticamente">
            <a:extLst>
              <a:ext uri="{FF2B5EF4-FFF2-40B4-BE49-F238E27FC236}">
                <a16:creationId xmlns:a16="http://schemas.microsoft.com/office/drawing/2014/main" id="{6A9B937B-019E-443D-8067-32AEB1331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0"/>
            <a:ext cx="659892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 EVOLUÇÃO DO CONCEITO DE SAÚDE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155666"/>
            <a:ext cx="9282112" cy="4351338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Antiguidade: Pensamento mágico-religioso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Idade Média: Domínio da Igreja Católica / medicina árabe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Idade Moderna: Pensamento científico e objetividade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Século XXI: biologia científica, concepção mecanicista de doença (modelo biomédico)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contemporâneo: inclui a subjetividade e a complexidade 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1E74DEF-2419-4C1D-9D25-3E059AF58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no interior, mesa, branco, par&#10;&#10;Descrição gerada automaticamente">
            <a:extLst>
              <a:ext uri="{FF2B5EF4-FFF2-40B4-BE49-F238E27FC236}">
                <a16:creationId xmlns:a16="http://schemas.microsoft.com/office/drawing/2014/main" id="{D16C1FDD-4542-49A9-A7DA-163CB390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43" y="0"/>
            <a:ext cx="10151157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Surgimento da preocupação em quantificar as doenças: nascimento da estatística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155666"/>
            <a:ext cx="9282112" cy="4351338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Começo da quantificação das doenças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Século XVII: o desenvolvimento da estatística coincide com o surgimento de um Estado forte, centralizado. </a:t>
            </a: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foi iniciada, a estatística tem uma raiz política (necessidade de contar a população e o exército). 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0347952F-DB22-4C7B-84F6-DE4519C4C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no interior, mesa, vermelho, preto&#10;&#10;Descrição gerada automaticamente">
            <a:extLst>
              <a:ext uri="{FF2B5EF4-FFF2-40B4-BE49-F238E27FC236}">
                <a16:creationId xmlns:a16="http://schemas.microsoft.com/office/drawing/2014/main" id="{FDF0A986-A374-4F3B-921C-A832BE293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59" y="928687"/>
            <a:ext cx="7703145" cy="583164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Saúde Pública e Estatística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155666"/>
            <a:ext cx="9282112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Valorização da matemática no campo científico da saúde – século XVII</a:t>
            </a:r>
          </a:p>
          <a:p>
            <a:pPr algn="just"/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Jonh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Graunt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primeiro a quantificar padrões da natalidade, mortalidade e ocorrência de doenças.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Petty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ocorrência de doenças na população</a:t>
            </a:r>
          </a:p>
          <a:p>
            <a:pPr algn="just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OBS: Ainda não havia uma massa crítica em investigação epidemiológica (surgiu apenas no século XIX). 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1824F3D9-EE18-401B-92EE-01979112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0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omem de uniforme azul segurando celular&#10;&#10;Descrição gerada automaticamente">
            <a:extLst>
              <a:ext uri="{FF2B5EF4-FFF2-40B4-BE49-F238E27FC236}">
                <a16:creationId xmlns:a16="http://schemas.microsoft.com/office/drawing/2014/main" id="{FA0AE7A2-7151-4ED1-A569-B66110A5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0"/>
            <a:ext cx="611047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Teoria microbiana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155666"/>
            <a:ext cx="9282112" cy="4351338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dos estudos de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cólera – com provas epidemiológicas – e as descobertas de Pasteur e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com provas microbiológicas -  a teoria microbiana firmou-se como explicação hegemônica para as doenças infecciosas. (Era bacteriológica).   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microbiana X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miasmática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2D640964-522E-44B5-A64E-D025BCAB2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mesa, colar, branco&#10;&#10;Descrição gerada automaticamente">
            <a:extLst>
              <a:ext uri="{FF2B5EF4-FFF2-40B4-BE49-F238E27FC236}">
                <a16:creationId xmlns:a16="http://schemas.microsoft.com/office/drawing/2014/main" id="{CDBA38A7-1E87-43E7-B58A-106CD1BDF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10" y="928687"/>
            <a:ext cx="9142694" cy="593198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A6AFFA-B3E0-40FF-82FE-519CB4DDB69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Movimentos sociais de Saúde Pública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A45AC7-F5FF-417C-8A96-7F19E4924624}"/>
              </a:ext>
            </a:extLst>
          </p:cNvPr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Picture 4" descr="Resultado de imagem para ifrn">
            <a:extLst>
              <a:ext uri="{FF2B5EF4-FFF2-40B4-BE49-F238E27FC236}">
                <a16:creationId xmlns:a16="http://schemas.microsoft.com/office/drawing/2014/main" id="{2B458E6B-BAD2-4820-B7F7-53DD43FA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1217578"/>
            <a:ext cx="1746902" cy="16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m para biologia simbolo">
            <a:extLst>
              <a:ext uri="{FF2B5EF4-FFF2-40B4-BE49-F238E27FC236}">
                <a16:creationId xmlns:a16="http://schemas.microsoft.com/office/drawing/2014/main" id="{B4955B8D-78A5-4257-BF41-45AA52DE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" y="5245229"/>
            <a:ext cx="1395285" cy="13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B7770-9261-4D47-B6D1-62BFB5C1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577" y="1155666"/>
            <a:ext cx="9282112" cy="4351338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da Revolução Industrial: grandes epidemias decorrentes das mudanças sociais e das alterações do sistema de produção.</a:t>
            </a:r>
          </a:p>
          <a:p>
            <a:pPr algn="just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quantidade de pessoas migravam e aglomeravam-se nas grandes cidades, com fracas condições de salubridade e habitabilidade, facilitando a difusão de microrganismos. 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FDF0B843-5A08-4A51-AFD6-A8918F6B2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50" y="2585021"/>
            <a:ext cx="3069446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13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1383</Words>
  <Application>Microsoft Office PowerPoint</Application>
  <PresentationFormat>Widescreen</PresentationFormat>
  <Paragraphs>112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Wingdings</vt:lpstr>
      <vt:lpstr>Tema do Office</vt:lpstr>
      <vt:lpstr>Saúde pública História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41</cp:revision>
  <dcterms:created xsi:type="dcterms:W3CDTF">2019-09-10T22:55:16Z</dcterms:created>
  <dcterms:modified xsi:type="dcterms:W3CDTF">2020-09-29T20:48:12Z</dcterms:modified>
</cp:coreProperties>
</file>