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60" r:id="rId5"/>
    <p:sldId id="259" r:id="rId6"/>
    <p:sldId id="267" r:id="rId7"/>
    <p:sldId id="268" r:id="rId8"/>
    <p:sldId id="261" r:id="rId9"/>
    <p:sldId id="269" r:id="rId10"/>
    <p:sldId id="271" r:id="rId11"/>
    <p:sldId id="270" r:id="rId12"/>
    <p:sldId id="262" r:id="rId13"/>
    <p:sldId id="263" r:id="rId14"/>
    <p:sldId id="272" r:id="rId15"/>
    <p:sldId id="273" r:id="rId16"/>
    <p:sldId id="274" r:id="rId17"/>
    <p:sldId id="275" r:id="rId18"/>
    <p:sldId id="276" r:id="rId19"/>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8" d="100"/>
          <a:sy n="68" d="100"/>
        </p:scale>
        <p:origin x="738" y="48"/>
      </p:cViewPr>
      <p:guideLst>
        <p:guide pos="3840"/>
        <p:guide orient="horz" pos="2160"/>
      </p:guideLst>
    </p:cSldViewPr>
  </p:slideViewPr>
  <p:notesTextViewPr>
    <p:cViewPr>
      <p:scale>
        <a:sx n="1" d="1"/>
        <a:sy n="1" d="1"/>
      </p:scale>
      <p:origin x="0" y="0"/>
    </p:cViewPr>
  </p:notesTextViewPr>
  <p:notesViewPr>
    <p:cSldViewPr showGuides="1">
      <p:cViewPr varScale="1">
        <p:scale>
          <a:sx n="88" d="100"/>
          <a:sy n="88" d="100"/>
        </p:scale>
        <p:origin x="30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D8E50C2-1CE0-4F3C-A6E7-CA9983214929}" type="datetime1">
              <a:rPr lang="pt-BR" smtClean="0"/>
              <a:t>14/10/2020</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E861E8E-D392-497B-BB21-122DD7C27CF3}" type="slidenum">
              <a:rPr lang="pt-BR" smtClean="0"/>
              <a:t>‹nº›</a:t>
            </a:fld>
            <a:endParaRPr lang="pt-BR" dirty="0"/>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31D3E08-CF38-4889-B304-D78E4DAD96A1}" type="datetime1">
              <a:rPr lang="pt-BR" smtClean="0"/>
              <a:t>14/10/2020</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dirty="0"/>
              <a:t>Editar estilos de texto Mestre</a:t>
            </a:r>
          </a:p>
          <a:p>
            <a:pPr lvl="1" rtl="0"/>
            <a:r>
              <a:rPr lang="pt-BR" dirty="0"/>
              <a:t>Segundo nível</a:t>
            </a:r>
          </a:p>
          <a:p>
            <a:pPr lvl="2" rtl="0"/>
            <a:r>
              <a:rPr lang="pt-BR" dirty="0"/>
              <a:t>Terceiro nível</a:t>
            </a:r>
          </a:p>
          <a:p>
            <a:pPr lvl="3" rtl="0"/>
            <a:r>
              <a:rPr lang="pt-BR" dirty="0"/>
              <a:t>Quarto nível</a:t>
            </a:r>
          </a:p>
          <a:p>
            <a:pPr lvl="4" rtl="0"/>
            <a:r>
              <a:rPr lang="pt-BR"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55D449-B875-4B8D-8E66-224D27E54C9A}" type="slidenum">
              <a:rPr lang="pt-BR" smtClean="0"/>
              <a:t>‹nº›</a:t>
            </a:fld>
            <a:endParaRPr lang="pt-BR" dirty="0"/>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9555D449-B875-4B8D-8E66-224D27E54C9A}" type="slidenum">
              <a:rPr lang="pt-BR" smtClean="0"/>
              <a:t>1</a:t>
            </a:fld>
            <a:endParaRPr lang="pt-BR" dirty="0"/>
          </a:p>
        </p:txBody>
      </p:sp>
    </p:spTree>
    <p:extLst>
      <p:ext uri="{BB962C8B-B14F-4D97-AF65-F5344CB8AC3E}">
        <p14:creationId xmlns:p14="http://schemas.microsoft.com/office/powerpoint/2010/main" val="1238853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9555D449-B875-4B8D-8E66-224D27E54C9A}" type="slidenum">
              <a:rPr lang="pt-BR" smtClean="0"/>
              <a:t>10</a:t>
            </a:fld>
            <a:endParaRPr lang="pt-BR" dirty="0"/>
          </a:p>
        </p:txBody>
      </p:sp>
    </p:spTree>
    <p:extLst>
      <p:ext uri="{BB962C8B-B14F-4D97-AF65-F5344CB8AC3E}">
        <p14:creationId xmlns:p14="http://schemas.microsoft.com/office/powerpoint/2010/main" val="2293955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9555D449-B875-4B8D-8E66-224D27E54C9A}" type="slidenum">
              <a:rPr lang="pt-BR" smtClean="0"/>
              <a:t>11</a:t>
            </a:fld>
            <a:endParaRPr lang="pt-BR" dirty="0"/>
          </a:p>
        </p:txBody>
      </p:sp>
    </p:spTree>
    <p:extLst>
      <p:ext uri="{BB962C8B-B14F-4D97-AF65-F5344CB8AC3E}">
        <p14:creationId xmlns:p14="http://schemas.microsoft.com/office/powerpoint/2010/main" val="3276532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9555D449-B875-4B8D-8E66-224D27E54C9A}" type="slidenum">
              <a:rPr lang="pt-BR" smtClean="0"/>
              <a:t>12</a:t>
            </a:fld>
            <a:endParaRPr lang="pt-BR" dirty="0"/>
          </a:p>
        </p:txBody>
      </p:sp>
    </p:spTree>
    <p:extLst>
      <p:ext uri="{BB962C8B-B14F-4D97-AF65-F5344CB8AC3E}">
        <p14:creationId xmlns:p14="http://schemas.microsoft.com/office/powerpoint/2010/main" val="2485270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9555D449-B875-4B8D-8E66-224D27E54C9A}" type="slidenum">
              <a:rPr lang="pt-BR" smtClean="0"/>
              <a:t>13</a:t>
            </a:fld>
            <a:endParaRPr lang="pt-BR" dirty="0"/>
          </a:p>
        </p:txBody>
      </p:sp>
    </p:spTree>
    <p:extLst>
      <p:ext uri="{BB962C8B-B14F-4D97-AF65-F5344CB8AC3E}">
        <p14:creationId xmlns:p14="http://schemas.microsoft.com/office/powerpoint/2010/main" val="1183490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9555D449-B875-4B8D-8E66-224D27E54C9A}" type="slidenum">
              <a:rPr lang="pt-BR" smtClean="0"/>
              <a:t>14</a:t>
            </a:fld>
            <a:endParaRPr lang="pt-BR" dirty="0"/>
          </a:p>
        </p:txBody>
      </p:sp>
    </p:spTree>
    <p:extLst>
      <p:ext uri="{BB962C8B-B14F-4D97-AF65-F5344CB8AC3E}">
        <p14:creationId xmlns:p14="http://schemas.microsoft.com/office/powerpoint/2010/main" val="2675786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9555D449-B875-4B8D-8E66-224D27E54C9A}" type="slidenum">
              <a:rPr lang="pt-BR" smtClean="0"/>
              <a:t>15</a:t>
            </a:fld>
            <a:endParaRPr lang="pt-BR" dirty="0"/>
          </a:p>
        </p:txBody>
      </p:sp>
    </p:spTree>
    <p:extLst>
      <p:ext uri="{BB962C8B-B14F-4D97-AF65-F5344CB8AC3E}">
        <p14:creationId xmlns:p14="http://schemas.microsoft.com/office/powerpoint/2010/main" val="3631293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9555D449-B875-4B8D-8E66-224D27E54C9A}" type="slidenum">
              <a:rPr lang="pt-BR" smtClean="0"/>
              <a:t>16</a:t>
            </a:fld>
            <a:endParaRPr lang="pt-BR" dirty="0"/>
          </a:p>
        </p:txBody>
      </p:sp>
    </p:spTree>
    <p:extLst>
      <p:ext uri="{BB962C8B-B14F-4D97-AF65-F5344CB8AC3E}">
        <p14:creationId xmlns:p14="http://schemas.microsoft.com/office/powerpoint/2010/main" val="4032988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9555D449-B875-4B8D-8E66-224D27E54C9A}" type="slidenum">
              <a:rPr lang="pt-BR" smtClean="0"/>
              <a:t>17</a:t>
            </a:fld>
            <a:endParaRPr lang="pt-BR" dirty="0"/>
          </a:p>
        </p:txBody>
      </p:sp>
    </p:spTree>
    <p:extLst>
      <p:ext uri="{BB962C8B-B14F-4D97-AF65-F5344CB8AC3E}">
        <p14:creationId xmlns:p14="http://schemas.microsoft.com/office/powerpoint/2010/main" val="1390895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9555D449-B875-4B8D-8E66-224D27E54C9A}" type="slidenum">
              <a:rPr lang="pt-BR" smtClean="0"/>
              <a:t>18</a:t>
            </a:fld>
            <a:endParaRPr lang="pt-BR" dirty="0"/>
          </a:p>
        </p:txBody>
      </p:sp>
    </p:spTree>
    <p:extLst>
      <p:ext uri="{BB962C8B-B14F-4D97-AF65-F5344CB8AC3E}">
        <p14:creationId xmlns:p14="http://schemas.microsoft.com/office/powerpoint/2010/main" val="882322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9555D449-B875-4B8D-8E66-224D27E54C9A}" type="slidenum">
              <a:rPr lang="pt-BR" smtClean="0"/>
              <a:t>2</a:t>
            </a:fld>
            <a:endParaRPr lang="pt-BR" dirty="0"/>
          </a:p>
        </p:txBody>
      </p:sp>
    </p:spTree>
    <p:extLst>
      <p:ext uri="{BB962C8B-B14F-4D97-AF65-F5344CB8AC3E}">
        <p14:creationId xmlns:p14="http://schemas.microsoft.com/office/powerpoint/2010/main" val="559888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9555D449-B875-4B8D-8E66-224D27E54C9A}" type="slidenum">
              <a:rPr lang="pt-BR" smtClean="0"/>
              <a:t>3</a:t>
            </a:fld>
            <a:endParaRPr lang="pt-BR" dirty="0"/>
          </a:p>
        </p:txBody>
      </p:sp>
    </p:spTree>
    <p:extLst>
      <p:ext uri="{BB962C8B-B14F-4D97-AF65-F5344CB8AC3E}">
        <p14:creationId xmlns:p14="http://schemas.microsoft.com/office/powerpoint/2010/main" val="92620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9555D449-B875-4B8D-8E66-224D27E54C9A}" type="slidenum">
              <a:rPr lang="pt-BR" smtClean="0"/>
              <a:t>4</a:t>
            </a:fld>
            <a:endParaRPr lang="pt-BR" dirty="0"/>
          </a:p>
        </p:txBody>
      </p:sp>
    </p:spTree>
    <p:extLst>
      <p:ext uri="{BB962C8B-B14F-4D97-AF65-F5344CB8AC3E}">
        <p14:creationId xmlns:p14="http://schemas.microsoft.com/office/powerpoint/2010/main" val="3910990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9555D449-B875-4B8D-8E66-224D27E54C9A}" type="slidenum">
              <a:rPr lang="pt-BR" smtClean="0"/>
              <a:t>5</a:t>
            </a:fld>
            <a:endParaRPr lang="pt-BR" dirty="0"/>
          </a:p>
        </p:txBody>
      </p:sp>
    </p:spTree>
    <p:extLst>
      <p:ext uri="{BB962C8B-B14F-4D97-AF65-F5344CB8AC3E}">
        <p14:creationId xmlns:p14="http://schemas.microsoft.com/office/powerpoint/2010/main" val="1530465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9555D449-B875-4B8D-8E66-224D27E54C9A}" type="slidenum">
              <a:rPr lang="pt-BR" smtClean="0"/>
              <a:t>6</a:t>
            </a:fld>
            <a:endParaRPr lang="pt-BR" dirty="0"/>
          </a:p>
        </p:txBody>
      </p:sp>
    </p:spTree>
    <p:extLst>
      <p:ext uri="{BB962C8B-B14F-4D97-AF65-F5344CB8AC3E}">
        <p14:creationId xmlns:p14="http://schemas.microsoft.com/office/powerpoint/2010/main" val="4134378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9555D449-B875-4B8D-8E66-224D27E54C9A}" type="slidenum">
              <a:rPr lang="pt-BR" smtClean="0"/>
              <a:t>7</a:t>
            </a:fld>
            <a:endParaRPr lang="pt-BR" dirty="0"/>
          </a:p>
        </p:txBody>
      </p:sp>
    </p:spTree>
    <p:extLst>
      <p:ext uri="{BB962C8B-B14F-4D97-AF65-F5344CB8AC3E}">
        <p14:creationId xmlns:p14="http://schemas.microsoft.com/office/powerpoint/2010/main" val="3608136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9555D449-B875-4B8D-8E66-224D27E54C9A}" type="slidenum">
              <a:rPr lang="pt-BR" smtClean="0"/>
              <a:t>8</a:t>
            </a:fld>
            <a:endParaRPr lang="pt-BR" dirty="0"/>
          </a:p>
        </p:txBody>
      </p:sp>
    </p:spTree>
    <p:extLst>
      <p:ext uri="{BB962C8B-B14F-4D97-AF65-F5344CB8AC3E}">
        <p14:creationId xmlns:p14="http://schemas.microsoft.com/office/powerpoint/2010/main" val="313808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9555D449-B875-4B8D-8E66-224D27E54C9A}" type="slidenum">
              <a:rPr lang="pt-BR" smtClean="0"/>
              <a:t>9</a:t>
            </a:fld>
            <a:endParaRPr lang="pt-BR" dirty="0"/>
          </a:p>
        </p:txBody>
      </p:sp>
    </p:spTree>
    <p:extLst>
      <p:ext uri="{BB962C8B-B14F-4D97-AF65-F5344CB8AC3E}">
        <p14:creationId xmlns:p14="http://schemas.microsoft.com/office/powerpoint/2010/main" val="3489184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26225" y="1828800"/>
            <a:ext cx="4098175" cy="3177380"/>
          </a:xfrm>
        </p:spPr>
        <p:txBody>
          <a:bodyPr rtlCol="0" anchor="b">
            <a:normAutofit/>
          </a:bodyPr>
          <a:lstStyle>
            <a:lvl1pPr algn="l" rtl="0">
              <a:lnSpc>
                <a:spcPct val="80000"/>
              </a:lnSpc>
              <a:defRPr sz="5400">
                <a:solidFill>
                  <a:schemeClr val="accent1"/>
                </a:solidFill>
              </a:defRPr>
            </a:lvl1pPr>
          </a:lstStyle>
          <a:p>
            <a:pPr rtl="0"/>
            <a:r>
              <a:rPr lang="pt-BR"/>
              <a:t>Clique para editar o título Mestre</a:t>
            </a:r>
            <a:endParaRPr lang="pt-BR" dirty="0"/>
          </a:p>
        </p:txBody>
      </p:sp>
      <p:sp>
        <p:nvSpPr>
          <p:cNvPr id="3" name="Subtítulo 2"/>
          <p:cNvSpPr>
            <a:spLocks noGrp="1"/>
          </p:cNvSpPr>
          <p:nvPr>
            <p:ph type="subTitle" idx="1"/>
          </p:nvPr>
        </p:nvSpPr>
        <p:spPr>
          <a:xfrm>
            <a:off x="626225" y="5181600"/>
            <a:ext cx="4098175" cy="685800"/>
          </a:xfrm>
        </p:spPr>
        <p:txBody>
          <a:bodyPr rtlCol="0">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pt-BR" dirty="0"/>
          </a:p>
        </p:txBody>
      </p:sp>
      <p:pic>
        <p:nvPicPr>
          <p:cNvPr id="7" name="Imagem 6" descr="Linha EK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a:t>Clique para editar o título Mestre</a:t>
            </a:r>
            <a:endParaRPr lang="pt-BR" dirty="0"/>
          </a:p>
        </p:txBody>
      </p:sp>
      <p:sp>
        <p:nvSpPr>
          <p:cNvPr id="3" name="Espaço Reservado para Texto Vertical 2"/>
          <p:cNvSpPr>
            <a:spLocks noGrp="1"/>
          </p:cNvSpPr>
          <p:nvPr>
            <p:ph type="body" orient="vert" idx="1"/>
          </p:nvPr>
        </p:nvSpPr>
        <p:spPr/>
        <p:txBody>
          <a:bodyPr vert="eaVert"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5" name="Espaço Reservado para Rodapé 4"/>
          <p:cNvSpPr>
            <a:spLocks noGrp="1"/>
          </p:cNvSpPr>
          <p:nvPr>
            <p:ph type="ftr" sz="quarter" idx="11"/>
          </p:nvPr>
        </p:nvSpPr>
        <p:spPr/>
        <p:txBody>
          <a:bodyPr rtlCol="0"/>
          <a:lstStyle/>
          <a:p>
            <a:pPr rtl="0"/>
            <a:endParaRPr lang="pt-BR" dirty="0"/>
          </a:p>
        </p:txBody>
      </p:sp>
      <p:sp>
        <p:nvSpPr>
          <p:cNvPr id="4" name="Espaço Reservado para Data 3"/>
          <p:cNvSpPr>
            <a:spLocks noGrp="1"/>
          </p:cNvSpPr>
          <p:nvPr>
            <p:ph type="dt" sz="half" idx="10"/>
          </p:nvPr>
        </p:nvSpPr>
        <p:spPr/>
        <p:txBody>
          <a:bodyPr rtlCol="0"/>
          <a:lstStyle/>
          <a:p>
            <a:pPr rtl="0"/>
            <a:fld id="{2B95B1F9-604F-4CF7-87B7-0079681CB724}" type="datetime1">
              <a:rPr lang="pt-BR" smtClean="0"/>
              <a:t>14/10/2020</a:t>
            </a:fld>
            <a:endParaRPr lang="pt-BR" dirty="0"/>
          </a:p>
        </p:txBody>
      </p:sp>
      <p:sp>
        <p:nvSpPr>
          <p:cNvPr id="6" name="Espaço Reservado para Número de Slide 5"/>
          <p:cNvSpPr>
            <a:spLocks noGrp="1"/>
          </p:cNvSpPr>
          <p:nvPr>
            <p:ph type="sldNum" sz="quarter" idx="12"/>
          </p:nvPr>
        </p:nvSpPr>
        <p:spPr/>
        <p:txBody>
          <a:bodyPr rtlCol="0"/>
          <a:lstStyle/>
          <a:p>
            <a:pPr rtl="0"/>
            <a:fld id="{E31375A4-56A4-47D6-9801-1991572033F7}" type="slidenum">
              <a:rPr lang="pt-BR" smtClean="0"/>
              <a:t>‹nº›</a:t>
            </a:fld>
            <a:endParaRPr lang="pt-BR"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tângulo 6" descr="Retângulo"/>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2" name="Título Vertical 1"/>
          <p:cNvSpPr>
            <a:spLocks noGrp="1"/>
          </p:cNvSpPr>
          <p:nvPr>
            <p:ph type="title" orient="vert"/>
          </p:nvPr>
        </p:nvSpPr>
        <p:spPr>
          <a:xfrm>
            <a:off x="10058399" y="457201"/>
            <a:ext cx="2057401" cy="5943600"/>
          </a:xfrm>
        </p:spPr>
        <p:txBody>
          <a:bodyPr vert="eaVert" rtlCol="0"/>
          <a:lstStyle>
            <a:lvl1pPr rtl="0">
              <a:defRPr/>
            </a:lvl1pPr>
          </a:lstStyle>
          <a:p>
            <a:pPr rtl="0"/>
            <a:r>
              <a:rPr lang="pt-BR"/>
              <a:t>Clique para editar o título Mestre</a:t>
            </a:r>
            <a:endParaRPr lang="pt-BR" dirty="0"/>
          </a:p>
        </p:txBody>
      </p:sp>
      <p:sp>
        <p:nvSpPr>
          <p:cNvPr id="3" name="Espaço Reservado para Texto Vertical 2"/>
          <p:cNvSpPr>
            <a:spLocks noGrp="1"/>
          </p:cNvSpPr>
          <p:nvPr>
            <p:ph type="body" orient="vert" idx="1"/>
          </p:nvPr>
        </p:nvSpPr>
        <p:spPr>
          <a:xfrm>
            <a:off x="609600" y="457200"/>
            <a:ext cx="9067800" cy="5943599"/>
          </a:xfrm>
        </p:spPr>
        <p:txBody>
          <a:bodyPr vert="eaVert"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5" name="Espaço Reservado para Rodapé 4"/>
          <p:cNvSpPr>
            <a:spLocks noGrp="1"/>
          </p:cNvSpPr>
          <p:nvPr>
            <p:ph type="ftr" sz="quarter" idx="11"/>
          </p:nvPr>
        </p:nvSpPr>
        <p:spPr/>
        <p:txBody>
          <a:bodyPr rtlCol="0"/>
          <a:lstStyle/>
          <a:p>
            <a:pPr rtl="0"/>
            <a:endParaRPr lang="pt-BR" dirty="0"/>
          </a:p>
        </p:txBody>
      </p:sp>
      <p:sp>
        <p:nvSpPr>
          <p:cNvPr id="4" name="Espaço Reservado para Data 3"/>
          <p:cNvSpPr>
            <a:spLocks noGrp="1"/>
          </p:cNvSpPr>
          <p:nvPr>
            <p:ph type="dt" sz="half" idx="10"/>
          </p:nvPr>
        </p:nvSpPr>
        <p:spPr/>
        <p:txBody>
          <a:bodyPr rtlCol="0"/>
          <a:lstStyle/>
          <a:p>
            <a:pPr rtl="0"/>
            <a:fld id="{32C0EB1E-546A-458E-88BA-3CE205201793}" type="datetime1">
              <a:rPr lang="pt-BR" smtClean="0"/>
              <a:t>14/10/2020</a:t>
            </a:fld>
            <a:endParaRPr lang="pt-BR" dirty="0"/>
          </a:p>
        </p:txBody>
      </p:sp>
      <p:sp>
        <p:nvSpPr>
          <p:cNvPr id="6" name="Espaço Reservado para Número de Slide 5"/>
          <p:cNvSpPr>
            <a:spLocks noGrp="1"/>
          </p:cNvSpPr>
          <p:nvPr>
            <p:ph type="sldNum" sz="quarter" idx="12"/>
          </p:nvPr>
        </p:nvSpPr>
        <p:spPr/>
        <p:txBody>
          <a:bodyPr rtlCol="0"/>
          <a:lstStyle/>
          <a:p>
            <a:pPr rtl="0"/>
            <a:fld id="{E31375A4-56A4-47D6-9801-1991572033F7}" type="slidenum">
              <a:rPr lang="pt-BR" smtClean="0"/>
              <a:t>‹nº›</a:t>
            </a:fld>
            <a:endParaRPr lang="pt-BR"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a:t>Clique para editar o título Mestre</a:t>
            </a:r>
            <a:endParaRPr lang="pt-BR" dirty="0"/>
          </a:p>
        </p:txBody>
      </p:sp>
      <p:sp>
        <p:nvSpPr>
          <p:cNvPr id="3" name="Espaço Reservado para Conteúdo 2"/>
          <p:cNvSpPr>
            <a:spLocks noGrp="1"/>
          </p:cNvSpPr>
          <p:nvPr>
            <p:ph idx="1"/>
          </p:nvPr>
        </p:nvSpPr>
        <p:spPr/>
        <p:txBody>
          <a:bodyPr rtlCol="0"/>
          <a:lstStyle>
            <a:lvl5pPr>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5" name="Espaço Reservado para Rodapé 4"/>
          <p:cNvSpPr>
            <a:spLocks noGrp="1"/>
          </p:cNvSpPr>
          <p:nvPr>
            <p:ph type="ftr" sz="quarter" idx="11"/>
          </p:nvPr>
        </p:nvSpPr>
        <p:spPr/>
        <p:txBody>
          <a:bodyPr rtlCol="0"/>
          <a:lstStyle/>
          <a:p>
            <a:pPr rtl="0"/>
            <a:endParaRPr lang="pt-BR" dirty="0"/>
          </a:p>
        </p:txBody>
      </p:sp>
      <p:sp>
        <p:nvSpPr>
          <p:cNvPr id="4" name="Espaço Reservado para Data 3"/>
          <p:cNvSpPr>
            <a:spLocks noGrp="1"/>
          </p:cNvSpPr>
          <p:nvPr>
            <p:ph type="dt" sz="half" idx="10"/>
          </p:nvPr>
        </p:nvSpPr>
        <p:spPr/>
        <p:txBody>
          <a:bodyPr rtlCol="0"/>
          <a:lstStyle/>
          <a:p>
            <a:pPr rtl="0"/>
            <a:fld id="{E00A4D40-3DE8-4EFA-9164-F4E268E9BEEE}" type="datetime1">
              <a:rPr lang="pt-BR" smtClean="0"/>
              <a:t>14/10/2020</a:t>
            </a:fld>
            <a:endParaRPr lang="pt-BR" dirty="0"/>
          </a:p>
        </p:txBody>
      </p:sp>
      <p:sp>
        <p:nvSpPr>
          <p:cNvPr id="6" name="Espaço Reservado para Número de Slide 5"/>
          <p:cNvSpPr>
            <a:spLocks noGrp="1"/>
          </p:cNvSpPr>
          <p:nvPr>
            <p:ph type="sldNum" sz="quarter" idx="12"/>
          </p:nvPr>
        </p:nvSpPr>
        <p:spPr/>
        <p:txBody>
          <a:bodyPr rtlCol="0"/>
          <a:lstStyle/>
          <a:p>
            <a:pPr rtl="0"/>
            <a:fld id="{E31375A4-56A4-47D6-9801-1991572033F7}" type="slidenum">
              <a:rPr lang="pt-BR" smtClean="0"/>
              <a:t>‹nº›</a:t>
            </a:fld>
            <a:endParaRPr lang="pt-BR"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abeçalho da Seção">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tângulo 6" descr="Retângulo"/>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 name="Título 1"/>
          <p:cNvSpPr>
            <a:spLocks noGrp="1"/>
          </p:cNvSpPr>
          <p:nvPr>
            <p:ph type="title"/>
          </p:nvPr>
        </p:nvSpPr>
        <p:spPr>
          <a:xfrm>
            <a:off x="1066800" y="1828800"/>
            <a:ext cx="7772400" cy="3177380"/>
          </a:xfrm>
        </p:spPr>
        <p:txBody>
          <a:bodyPr rtlCol="0" anchor="b">
            <a:normAutofit/>
          </a:bodyPr>
          <a:lstStyle>
            <a:lvl1pPr rtl="0">
              <a:lnSpc>
                <a:spcPct val="80000"/>
              </a:lnSpc>
              <a:defRPr sz="5400"/>
            </a:lvl1pPr>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066800" y="5181600"/>
            <a:ext cx="7772400" cy="685800"/>
          </a:xfrm>
        </p:spPr>
        <p:txBody>
          <a:bodyPr rtlCol="0">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noProof="0"/>
              <a:t>Clique para editar os estilos de texto Mestres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a:t>Clique para editar o título Mestre</a:t>
            </a:r>
            <a:endParaRPr lang="pt-BR" dirty="0"/>
          </a:p>
        </p:txBody>
      </p:sp>
      <p:sp>
        <p:nvSpPr>
          <p:cNvPr id="3" name="Espaço Reservado para Conteúdo 2"/>
          <p:cNvSpPr>
            <a:spLocks noGrp="1"/>
          </p:cNvSpPr>
          <p:nvPr>
            <p:ph sz="half" idx="1"/>
          </p:nvPr>
        </p:nvSpPr>
        <p:spPr>
          <a:xfrm>
            <a:off x="1066800" y="1825624"/>
            <a:ext cx="4800600" cy="457517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Conteúdo 3"/>
          <p:cNvSpPr>
            <a:spLocks noGrp="1"/>
          </p:cNvSpPr>
          <p:nvPr>
            <p:ph sz="half" idx="2"/>
          </p:nvPr>
        </p:nvSpPr>
        <p:spPr>
          <a:xfrm>
            <a:off x="6324600" y="1825624"/>
            <a:ext cx="4800600" cy="457517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6" name="Espaço Reservado para Rodapé 5"/>
          <p:cNvSpPr>
            <a:spLocks noGrp="1"/>
          </p:cNvSpPr>
          <p:nvPr>
            <p:ph type="ftr" sz="quarter" idx="11"/>
          </p:nvPr>
        </p:nvSpPr>
        <p:spPr/>
        <p:txBody>
          <a:bodyPr rtlCol="0"/>
          <a:lstStyle/>
          <a:p>
            <a:pPr rtl="0"/>
            <a:endParaRPr lang="pt-BR" dirty="0"/>
          </a:p>
        </p:txBody>
      </p:sp>
      <p:sp>
        <p:nvSpPr>
          <p:cNvPr id="5" name="Espaço Reservado para Data 4"/>
          <p:cNvSpPr>
            <a:spLocks noGrp="1"/>
          </p:cNvSpPr>
          <p:nvPr>
            <p:ph type="dt" sz="half" idx="10"/>
          </p:nvPr>
        </p:nvSpPr>
        <p:spPr/>
        <p:txBody>
          <a:bodyPr rtlCol="0"/>
          <a:lstStyle/>
          <a:p>
            <a:pPr rtl="0"/>
            <a:fld id="{A0E0CEA4-2DCC-42ED-AE16-7B8BFF3F3544}" type="datetime1">
              <a:rPr lang="pt-BR" smtClean="0"/>
              <a:t>14/10/2020</a:t>
            </a:fld>
            <a:endParaRPr lang="pt-BR" dirty="0"/>
          </a:p>
        </p:txBody>
      </p:sp>
      <p:sp>
        <p:nvSpPr>
          <p:cNvPr id="7" name="Espaço Reservado para Número de Slide 6"/>
          <p:cNvSpPr>
            <a:spLocks noGrp="1"/>
          </p:cNvSpPr>
          <p:nvPr>
            <p:ph type="sldNum" sz="quarter" idx="12"/>
          </p:nvPr>
        </p:nvSpPr>
        <p:spPr/>
        <p:txBody>
          <a:bodyPr rtlCol="0"/>
          <a:lstStyle/>
          <a:p>
            <a:pPr rtl="0"/>
            <a:fld id="{E31375A4-56A4-47D6-9801-1991572033F7}" type="slidenum">
              <a:rPr lang="pt-BR" smtClean="0"/>
              <a:t>‹nº›</a:t>
            </a:fld>
            <a:endParaRPr lang="pt-BR"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a:t>Clique para editar o título Mestre</a:t>
            </a:r>
            <a:endParaRPr lang="pt-BR" dirty="0"/>
          </a:p>
        </p:txBody>
      </p:sp>
      <p:sp>
        <p:nvSpPr>
          <p:cNvPr id="3" name="Espaço Reservado para Texto 2"/>
          <p:cNvSpPr>
            <a:spLocks noGrp="1"/>
          </p:cNvSpPr>
          <p:nvPr>
            <p:ph type="body" idx="1"/>
          </p:nvPr>
        </p:nvSpPr>
        <p:spPr>
          <a:xfrm>
            <a:off x="1066800" y="1828799"/>
            <a:ext cx="4800600" cy="762000"/>
          </a:xfrm>
        </p:spPr>
        <p:txBody>
          <a:bodyPr rtlCol="0"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p:cNvSpPr>
            <a:spLocks noGrp="1"/>
          </p:cNvSpPr>
          <p:nvPr>
            <p:ph sz="half" idx="2"/>
          </p:nvPr>
        </p:nvSpPr>
        <p:spPr>
          <a:xfrm>
            <a:off x="1066800" y="2590799"/>
            <a:ext cx="4800600" cy="381003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5" name="Espaço Reservado para Texto 4"/>
          <p:cNvSpPr>
            <a:spLocks noGrp="1"/>
          </p:cNvSpPr>
          <p:nvPr>
            <p:ph type="body" sz="quarter" idx="3"/>
          </p:nvPr>
        </p:nvSpPr>
        <p:spPr>
          <a:xfrm>
            <a:off x="6324600" y="1828799"/>
            <a:ext cx="4800600" cy="762000"/>
          </a:xfrm>
        </p:spPr>
        <p:txBody>
          <a:bodyPr rtlCol="0"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p:cNvSpPr>
            <a:spLocks noGrp="1"/>
          </p:cNvSpPr>
          <p:nvPr>
            <p:ph sz="quarter" idx="4"/>
          </p:nvPr>
        </p:nvSpPr>
        <p:spPr>
          <a:xfrm>
            <a:off x="6324600" y="2590799"/>
            <a:ext cx="4800600" cy="381003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8" name="Espaço Reservado para Rodapé 7"/>
          <p:cNvSpPr>
            <a:spLocks noGrp="1"/>
          </p:cNvSpPr>
          <p:nvPr>
            <p:ph type="ftr" sz="quarter" idx="11"/>
          </p:nvPr>
        </p:nvSpPr>
        <p:spPr/>
        <p:txBody>
          <a:bodyPr rtlCol="0"/>
          <a:lstStyle/>
          <a:p>
            <a:pPr rtl="0"/>
            <a:endParaRPr lang="pt-BR" dirty="0"/>
          </a:p>
        </p:txBody>
      </p:sp>
      <p:sp>
        <p:nvSpPr>
          <p:cNvPr id="7" name="Espaço Reservado para Data 6"/>
          <p:cNvSpPr>
            <a:spLocks noGrp="1"/>
          </p:cNvSpPr>
          <p:nvPr>
            <p:ph type="dt" sz="half" idx="10"/>
          </p:nvPr>
        </p:nvSpPr>
        <p:spPr/>
        <p:txBody>
          <a:bodyPr rtlCol="0"/>
          <a:lstStyle/>
          <a:p>
            <a:pPr rtl="0"/>
            <a:fld id="{47591FEB-8904-40BC-AA2B-3E42FBDCE77D}" type="datetime1">
              <a:rPr lang="pt-BR" smtClean="0"/>
              <a:t>14/10/2020</a:t>
            </a:fld>
            <a:endParaRPr lang="pt-BR" dirty="0"/>
          </a:p>
        </p:txBody>
      </p:sp>
      <p:sp>
        <p:nvSpPr>
          <p:cNvPr id="9" name="Espaço Reservado para Número do Slide 8"/>
          <p:cNvSpPr>
            <a:spLocks noGrp="1"/>
          </p:cNvSpPr>
          <p:nvPr>
            <p:ph type="sldNum" sz="quarter" idx="12"/>
          </p:nvPr>
        </p:nvSpPr>
        <p:spPr/>
        <p:txBody>
          <a:bodyPr rtlCol="0"/>
          <a:lstStyle/>
          <a:p>
            <a:pPr rtl="0"/>
            <a:fld id="{E31375A4-56A4-47D6-9801-1991572033F7}" type="slidenum">
              <a:rPr lang="pt-BR" smtClean="0"/>
              <a:t>‹nº›</a:t>
            </a:fld>
            <a:endParaRPr lang="pt-BR"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a:t>Clique para editar o título Mestre</a:t>
            </a:r>
            <a:endParaRPr lang="pt-BR" dirty="0"/>
          </a:p>
        </p:txBody>
      </p:sp>
      <p:sp>
        <p:nvSpPr>
          <p:cNvPr id="4" name="Espaço Reservado para Rodapé 3"/>
          <p:cNvSpPr>
            <a:spLocks noGrp="1"/>
          </p:cNvSpPr>
          <p:nvPr>
            <p:ph type="ftr" sz="quarter" idx="11"/>
          </p:nvPr>
        </p:nvSpPr>
        <p:spPr/>
        <p:txBody>
          <a:bodyPr rtlCol="0"/>
          <a:lstStyle/>
          <a:p>
            <a:pPr rtl="0"/>
            <a:endParaRPr lang="pt-BR" dirty="0"/>
          </a:p>
        </p:txBody>
      </p:sp>
      <p:sp>
        <p:nvSpPr>
          <p:cNvPr id="3" name="Espaço Reservado para Data 2"/>
          <p:cNvSpPr>
            <a:spLocks noGrp="1"/>
          </p:cNvSpPr>
          <p:nvPr>
            <p:ph type="dt" sz="half" idx="10"/>
          </p:nvPr>
        </p:nvSpPr>
        <p:spPr/>
        <p:txBody>
          <a:bodyPr rtlCol="0"/>
          <a:lstStyle/>
          <a:p>
            <a:pPr rtl="0"/>
            <a:fld id="{D5CE7CE3-F7B9-486D-A6A1-BA5AED982C04}" type="datetime1">
              <a:rPr lang="pt-BR" smtClean="0"/>
              <a:t>14/10/2020</a:t>
            </a:fld>
            <a:endParaRPr lang="pt-BR" dirty="0"/>
          </a:p>
        </p:txBody>
      </p:sp>
      <p:sp>
        <p:nvSpPr>
          <p:cNvPr id="5" name="Espaço Reservado para Número de Slide 4"/>
          <p:cNvSpPr>
            <a:spLocks noGrp="1"/>
          </p:cNvSpPr>
          <p:nvPr>
            <p:ph type="sldNum" sz="quarter" idx="12"/>
          </p:nvPr>
        </p:nvSpPr>
        <p:spPr/>
        <p:txBody>
          <a:bodyPr rtlCol="0"/>
          <a:lstStyle/>
          <a:p>
            <a:pPr rtl="0"/>
            <a:fld id="{E31375A4-56A4-47D6-9801-1991572033F7}" type="slidenum">
              <a:rPr lang="pt-BR" smtClean="0"/>
              <a:t>‹nº›</a:t>
            </a:fld>
            <a:endParaRPr lang="pt-BR"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p:txBody>
          <a:bodyPr rtlCol="0"/>
          <a:lstStyle/>
          <a:p>
            <a:pPr rtl="0"/>
            <a:endParaRPr lang="pt-BR" dirty="0"/>
          </a:p>
        </p:txBody>
      </p:sp>
      <p:sp>
        <p:nvSpPr>
          <p:cNvPr id="2" name="Espaço Reservado para Data 1"/>
          <p:cNvSpPr>
            <a:spLocks noGrp="1"/>
          </p:cNvSpPr>
          <p:nvPr>
            <p:ph type="dt" sz="half" idx="10"/>
          </p:nvPr>
        </p:nvSpPr>
        <p:spPr/>
        <p:txBody>
          <a:bodyPr rtlCol="0"/>
          <a:lstStyle/>
          <a:p>
            <a:pPr rtl="0"/>
            <a:fld id="{0754462E-1B43-4CA6-916C-67DBFFE46A3A}" type="datetime1">
              <a:rPr lang="pt-BR" smtClean="0"/>
              <a:t>14/10/2020</a:t>
            </a:fld>
            <a:endParaRPr lang="pt-BR" dirty="0"/>
          </a:p>
        </p:txBody>
      </p:sp>
      <p:sp>
        <p:nvSpPr>
          <p:cNvPr id="4" name="Espaço Reservado para Número de Slide 3"/>
          <p:cNvSpPr>
            <a:spLocks noGrp="1"/>
          </p:cNvSpPr>
          <p:nvPr>
            <p:ph type="sldNum" sz="quarter" idx="12"/>
          </p:nvPr>
        </p:nvSpPr>
        <p:spPr/>
        <p:txBody>
          <a:bodyPr rtlCol="0"/>
          <a:lstStyle/>
          <a:p>
            <a:pPr rtl="0"/>
            <a:fld id="{E31375A4-56A4-47D6-9801-1991572033F7}" type="slidenum">
              <a:rPr lang="pt-BR" smtClean="0"/>
              <a:t>‹nº›</a:t>
            </a:fld>
            <a:endParaRPr lang="pt-BR"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descr="Retângulo"/>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9" name="Retângulo 8" descr="Retângulo"/>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2" name="Título 1"/>
          <p:cNvSpPr>
            <a:spLocks noGrp="1"/>
          </p:cNvSpPr>
          <p:nvPr>
            <p:ph type="title"/>
          </p:nvPr>
        </p:nvSpPr>
        <p:spPr>
          <a:xfrm>
            <a:off x="7632700" y="3200400"/>
            <a:ext cx="3932237" cy="1752600"/>
          </a:xfrm>
        </p:spPr>
        <p:txBody>
          <a:bodyPr rtlCol="0" anchor="b">
            <a:normAutofit/>
          </a:bodyPr>
          <a:lstStyle>
            <a:lvl1pPr rtl="0">
              <a:defRPr sz="3600"/>
            </a:lvl1pPr>
          </a:lstStyle>
          <a:p>
            <a:pPr rtl="0"/>
            <a:r>
              <a:rPr lang="pt-BR"/>
              <a:t>Clique para editar o título Mestre</a:t>
            </a:r>
            <a:endParaRPr lang="pt-BR" dirty="0"/>
          </a:p>
        </p:txBody>
      </p:sp>
      <p:sp>
        <p:nvSpPr>
          <p:cNvPr id="3" name="Espaço Reservado para Conteúdo 2"/>
          <p:cNvSpPr>
            <a:spLocks noGrp="1"/>
          </p:cNvSpPr>
          <p:nvPr>
            <p:ph idx="1"/>
          </p:nvPr>
        </p:nvSpPr>
        <p:spPr>
          <a:xfrm>
            <a:off x="609600" y="457201"/>
            <a:ext cx="5943600" cy="5943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Texto 3"/>
          <p:cNvSpPr>
            <a:spLocks noGrp="1"/>
          </p:cNvSpPr>
          <p:nvPr>
            <p:ph type="body" sz="half" idx="2"/>
          </p:nvPr>
        </p:nvSpPr>
        <p:spPr>
          <a:xfrm>
            <a:off x="7632699" y="5029200"/>
            <a:ext cx="3932237" cy="1371600"/>
          </a:xfrm>
        </p:spPr>
        <p:txBody>
          <a:bodyPr rtlCol="0">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tângulo 7" descr="Retângulo"/>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9" name="Retângulo 8" descr="Retângulo"/>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2" name="Título 1"/>
          <p:cNvSpPr>
            <a:spLocks noGrp="1"/>
          </p:cNvSpPr>
          <p:nvPr>
            <p:ph type="title"/>
          </p:nvPr>
        </p:nvSpPr>
        <p:spPr>
          <a:xfrm>
            <a:off x="7635240" y="3200400"/>
            <a:ext cx="3932237" cy="1752600"/>
          </a:xfrm>
        </p:spPr>
        <p:txBody>
          <a:bodyPr rtlCol="0" anchor="b">
            <a:normAutofit/>
          </a:bodyPr>
          <a:lstStyle>
            <a:lvl1pPr rtl="0">
              <a:defRPr sz="3600"/>
            </a:lvl1pPr>
          </a:lstStyle>
          <a:p>
            <a:pPr rtl="0"/>
            <a:r>
              <a:rPr lang="pt-BR"/>
              <a:t>Clique para editar o título Mestre</a:t>
            </a:r>
            <a:endParaRPr lang="pt-BR" dirty="0"/>
          </a:p>
        </p:txBody>
      </p:sp>
      <p:sp>
        <p:nvSpPr>
          <p:cNvPr id="3" name="Espaço Reservado para Imagem 2" descr="Um espaço reservado vazio para adicionar uma imagem. Clique no espaço reservado e selecione a imagem que você deseja adicionar."/>
          <p:cNvSpPr>
            <a:spLocks noGrp="1"/>
          </p:cNvSpPr>
          <p:nvPr>
            <p:ph type="pic" idx="1"/>
          </p:nvPr>
        </p:nvSpPr>
        <p:spPr>
          <a:xfrm>
            <a:off x="1" y="0"/>
            <a:ext cx="7008810" cy="6857999"/>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a:t>Clique no ícone para adicionar uma imagem</a:t>
            </a:r>
            <a:endParaRPr lang="pt-BR" dirty="0"/>
          </a:p>
        </p:txBody>
      </p:sp>
      <p:sp>
        <p:nvSpPr>
          <p:cNvPr id="4" name="Espaço Reservado para Texto 3"/>
          <p:cNvSpPr>
            <a:spLocks noGrp="1"/>
          </p:cNvSpPr>
          <p:nvPr>
            <p:ph type="body" sz="half" idx="2"/>
          </p:nvPr>
        </p:nvSpPr>
        <p:spPr>
          <a:xfrm>
            <a:off x="7635240" y="5029200"/>
            <a:ext cx="3932237" cy="1374648"/>
          </a:xfrm>
        </p:spPr>
        <p:txBody>
          <a:bodyPr rtlCol="0"/>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barra vermelha" descr="Barra vermelha"/>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2" name="Espaço Reservado para Título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pPr rtl="0"/>
            <a:r>
              <a:rPr lang="pt-BR" dirty="0"/>
              <a:t>Clique para editar o título mestre</a:t>
            </a:r>
          </a:p>
        </p:txBody>
      </p:sp>
      <p:sp>
        <p:nvSpPr>
          <p:cNvPr id="3" name="Espaço Reservado para Texto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pt-BR" dirty="0"/>
              <a:t>Editar estilos de texto Mestre</a:t>
            </a:r>
          </a:p>
          <a:p>
            <a:pPr lvl="1" rtl="0"/>
            <a:r>
              <a:rPr lang="pt-BR" dirty="0"/>
              <a:t>Segundo nível</a:t>
            </a:r>
          </a:p>
          <a:p>
            <a:pPr lvl="2" rtl="0"/>
            <a:r>
              <a:rPr lang="pt-BR" dirty="0"/>
              <a:t>Terceiro nível</a:t>
            </a:r>
          </a:p>
          <a:p>
            <a:pPr lvl="3" rtl="0"/>
            <a:r>
              <a:rPr lang="pt-BR" dirty="0"/>
              <a:t>Quarto nível</a:t>
            </a:r>
          </a:p>
          <a:p>
            <a:pPr lvl="4" rtl="0"/>
            <a:r>
              <a:rPr lang="pt-BR" dirty="0"/>
              <a:t>Quinto nível</a:t>
            </a:r>
          </a:p>
        </p:txBody>
      </p:sp>
      <p:sp>
        <p:nvSpPr>
          <p:cNvPr id="5" name="Espaço Reservado para Rodapé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pPr rtl="0"/>
            <a:endParaRPr lang="pt-BR" dirty="0"/>
          </a:p>
        </p:txBody>
      </p:sp>
      <p:sp>
        <p:nvSpPr>
          <p:cNvPr id="4" name="Espaço Reservado para Data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pPr rtl="0"/>
            <a:fld id="{5135DF4C-E7D3-48B1-9E56-BE0A5A02CA2F}" type="datetime1">
              <a:rPr lang="pt-BR" smtClean="0"/>
              <a:t>14/10/2020</a:t>
            </a:fld>
            <a:endParaRPr lang="pt-BR" dirty="0"/>
          </a:p>
        </p:txBody>
      </p:sp>
      <p:sp>
        <p:nvSpPr>
          <p:cNvPr id="6" name="Espaço Reservado para Número de Slide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pt-BR" smtClean="0"/>
              <a:pPr rtl="0"/>
              <a:t>‹nº›</a:t>
            </a:fld>
            <a:endParaRPr lang="pt-BR"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 y="990600"/>
            <a:ext cx="5159896" cy="4015580"/>
          </a:xfrm>
        </p:spPr>
        <p:txBody>
          <a:bodyPr rtlCol="0"/>
          <a:lstStyle/>
          <a:p>
            <a:pPr rtl="0"/>
            <a:r>
              <a:rPr lang="pt-BR" b="1" dirty="0">
                <a:effectLst>
                  <a:outerShdw blurRad="38100" dist="38100" dir="2700000" algn="tl">
                    <a:srgbClr val="000000">
                      <a:alpha val="43137"/>
                    </a:srgbClr>
                  </a:outerShdw>
                </a:effectLst>
              </a:rPr>
              <a:t>HISTÓRIA NATURAL DAS DOENÇAS</a:t>
            </a:r>
          </a:p>
        </p:txBody>
      </p:sp>
      <p:sp>
        <p:nvSpPr>
          <p:cNvPr id="3" name="Subtítulo 2"/>
          <p:cNvSpPr>
            <a:spLocks noGrp="1"/>
          </p:cNvSpPr>
          <p:nvPr>
            <p:ph type="subTitle" idx="1"/>
          </p:nvPr>
        </p:nvSpPr>
        <p:spPr/>
        <p:txBody>
          <a:bodyPr rtlCol="0"/>
          <a:lstStyle/>
          <a:p>
            <a:pPr rtl="0"/>
            <a:r>
              <a:rPr lang="pt-BR" dirty="0"/>
              <a:t>PROFESSOR CARLOS HENRIQUE</a:t>
            </a:r>
          </a:p>
        </p:txBody>
      </p:sp>
      <p:pic>
        <p:nvPicPr>
          <p:cNvPr id="5" name="Imagem 4" descr="Uma imagem contendo objeto, relógio, desenho&#10;&#10;Descrição gerada automaticamente">
            <a:extLst>
              <a:ext uri="{FF2B5EF4-FFF2-40B4-BE49-F238E27FC236}">
                <a16:creationId xmlns:a16="http://schemas.microsoft.com/office/drawing/2014/main" id="{3FC6FA94-D423-459D-A5B7-0A8E1DF48D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704" y="13396"/>
            <a:ext cx="2343264" cy="2276872"/>
          </a:xfrm>
          <a:prstGeom prst="rect">
            <a:avLst/>
          </a:prstGeom>
        </p:spPr>
      </p:pic>
      <p:pic>
        <p:nvPicPr>
          <p:cNvPr id="7" name="Imagem 6" descr="Logotipo&#10;&#10;Descrição gerada automaticamente">
            <a:extLst>
              <a:ext uri="{FF2B5EF4-FFF2-40B4-BE49-F238E27FC236}">
                <a16:creationId xmlns:a16="http://schemas.microsoft.com/office/drawing/2014/main" id="{05475B83-7471-48B9-AEDB-3D91BE08E4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9949" y="-560065"/>
            <a:ext cx="3101330" cy="3101330"/>
          </a:xfrm>
          <a:prstGeom prst="rect">
            <a:avLst/>
          </a:prstGeom>
        </p:spPr>
      </p:pic>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0" y="1556792"/>
            <a:ext cx="12192000" cy="4844007"/>
          </a:xfrm>
        </p:spPr>
        <p:txBody>
          <a:bodyPr rtlCol="0">
            <a:normAutofit/>
          </a:bodyPr>
          <a:lstStyle/>
          <a:p>
            <a:pPr algn="just"/>
            <a:r>
              <a:rPr lang="pt-BR" sz="2800" b="1" dirty="0">
                <a:effectLst>
                  <a:outerShdw blurRad="38100" dist="38100" dir="2700000" algn="tl">
                    <a:srgbClr val="000000">
                      <a:alpha val="43137"/>
                    </a:srgbClr>
                  </a:outerShdw>
                </a:effectLst>
              </a:rPr>
              <a:t>Fatores </a:t>
            </a:r>
            <a:r>
              <a:rPr lang="pt-BR" sz="2800" b="1" dirty="0" err="1">
                <a:effectLst>
                  <a:outerShdw blurRad="38100" dist="38100" dir="2700000" algn="tl">
                    <a:srgbClr val="000000">
                      <a:alpha val="43137"/>
                    </a:srgbClr>
                  </a:outerShdw>
                </a:effectLst>
              </a:rPr>
              <a:t>sócio-econômicos</a:t>
            </a:r>
            <a:r>
              <a:rPr lang="pt-BR" sz="2800" dirty="0">
                <a:effectLst>
                  <a:outerShdw blurRad="38100" dist="38100" dir="2700000" algn="tl">
                    <a:srgbClr val="000000">
                      <a:alpha val="43137"/>
                    </a:srgbClr>
                  </a:outerShdw>
                </a:effectLst>
              </a:rPr>
              <a:t>: Os grupos sociais economicamente privilegiados estão menos sujeitos à ação dos fatores ambientais que estimulam a ocorrência de certos tipos de doenças, suja incidência é elevada nos grupos economicamente desprivilegiados, os pobres.</a:t>
            </a:r>
            <a:r>
              <a:rPr lang="pt-BR" b="1" dirty="0"/>
              <a:t> </a:t>
            </a:r>
          </a:p>
          <a:p>
            <a:pPr marL="0" indent="0" algn="just">
              <a:buNone/>
            </a:pPr>
            <a:endParaRPr lang="pt-BR" dirty="0"/>
          </a:p>
          <a:p>
            <a:pPr>
              <a:lnSpc>
                <a:spcPct val="100000"/>
              </a:lnSpc>
              <a:spcBef>
                <a:spcPts val="0"/>
              </a:spcBef>
            </a:pPr>
            <a:r>
              <a:rPr lang="pt-BR" sz="2800" dirty="0">
                <a:solidFill>
                  <a:srgbClr val="FF0000"/>
                </a:solidFill>
              </a:rPr>
              <a:t>São de 2 ou 3 vezes mais propensos a doenças graves; </a:t>
            </a:r>
          </a:p>
          <a:p>
            <a:pPr>
              <a:lnSpc>
                <a:spcPct val="100000"/>
              </a:lnSpc>
              <a:spcBef>
                <a:spcPts val="0"/>
              </a:spcBef>
            </a:pPr>
            <a:r>
              <a:rPr lang="pt-BR" sz="2800" dirty="0">
                <a:solidFill>
                  <a:srgbClr val="FF0000"/>
                </a:solidFill>
              </a:rPr>
              <a:t>Permanecem doentes; </a:t>
            </a:r>
          </a:p>
          <a:p>
            <a:pPr>
              <a:lnSpc>
                <a:spcPct val="100000"/>
              </a:lnSpc>
              <a:spcBef>
                <a:spcPts val="0"/>
              </a:spcBef>
            </a:pPr>
            <a:r>
              <a:rPr lang="pt-BR" sz="2800" dirty="0">
                <a:solidFill>
                  <a:srgbClr val="FF0000"/>
                </a:solidFill>
              </a:rPr>
              <a:t>Morrem mais jovens; </a:t>
            </a:r>
          </a:p>
          <a:p>
            <a:pPr>
              <a:lnSpc>
                <a:spcPct val="100000"/>
              </a:lnSpc>
              <a:spcBef>
                <a:spcPts val="0"/>
              </a:spcBef>
            </a:pPr>
            <a:r>
              <a:rPr lang="pt-BR" sz="2800" dirty="0">
                <a:solidFill>
                  <a:srgbClr val="FF0000"/>
                </a:solidFill>
              </a:rPr>
              <a:t>Procriam crianças de baixo peso em maior proporção; </a:t>
            </a:r>
          </a:p>
          <a:p>
            <a:pPr>
              <a:lnSpc>
                <a:spcPct val="100000"/>
              </a:lnSpc>
              <a:spcBef>
                <a:spcPts val="0"/>
              </a:spcBef>
            </a:pPr>
            <a:r>
              <a:rPr lang="pt-BR" sz="2800" dirty="0">
                <a:solidFill>
                  <a:srgbClr val="FF0000"/>
                </a:solidFill>
              </a:rPr>
              <a:t>Aumento da taxa de mortalidade infantil </a:t>
            </a:r>
            <a:endParaRPr lang="pt-BR" sz="2800" dirty="0">
              <a:effectLst>
                <a:outerShdw blurRad="38100" dist="38100" dir="2700000" algn="tl">
                  <a:srgbClr val="000000">
                    <a:alpha val="43137"/>
                  </a:srgbClr>
                </a:outerShdw>
              </a:effectLst>
            </a:endParaRPr>
          </a:p>
          <a:p>
            <a:pPr algn="just"/>
            <a:endParaRPr lang="pt-BR" sz="2800" dirty="0"/>
          </a:p>
        </p:txBody>
      </p:sp>
      <p:sp>
        <p:nvSpPr>
          <p:cNvPr id="9" name="Título 1">
            <a:extLst>
              <a:ext uri="{FF2B5EF4-FFF2-40B4-BE49-F238E27FC236}">
                <a16:creationId xmlns:a16="http://schemas.microsoft.com/office/drawing/2014/main" id="{E7EF9608-C85B-431B-8691-31A50F2AFDE0}"/>
              </a:ext>
            </a:extLst>
          </p:cNvPr>
          <p:cNvSpPr txBox="1">
            <a:spLocks/>
          </p:cNvSpPr>
          <p:nvPr/>
        </p:nvSpPr>
        <p:spPr>
          <a:xfrm>
            <a:off x="0" y="98549"/>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br>
              <a:rPr lang="pt-BR" dirty="0"/>
            </a:br>
            <a:endParaRPr lang="pt-BR" b="1" dirty="0">
              <a:effectLst>
                <a:outerShdw blurRad="38100" dist="38100" dir="2700000" algn="tl">
                  <a:srgbClr val="000000">
                    <a:alpha val="43137"/>
                  </a:srgbClr>
                </a:outerShdw>
              </a:effectLst>
            </a:endParaRPr>
          </a:p>
          <a:p>
            <a:pPr algn="ctr"/>
            <a:endParaRPr lang="pt-BR" dirty="0">
              <a:effectLst>
                <a:outerShdw blurRad="38100" dist="38100" dir="2700000" algn="tl">
                  <a:srgbClr val="000000">
                    <a:alpha val="43137"/>
                  </a:srgbClr>
                </a:outerShdw>
              </a:effectLst>
            </a:endParaRPr>
          </a:p>
        </p:txBody>
      </p:sp>
      <p:sp>
        <p:nvSpPr>
          <p:cNvPr id="4" name="Título 1">
            <a:extLst>
              <a:ext uri="{FF2B5EF4-FFF2-40B4-BE49-F238E27FC236}">
                <a16:creationId xmlns:a16="http://schemas.microsoft.com/office/drawing/2014/main" id="{3138A1A0-48C0-49BB-8E56-3C5A1EA1B922}"/>
              </a:ext>
            </a:extLst>
          </p:cNvPr>
          <p:cNvSpPr>
            <a:spLocks noGrp="1"/>
          </p:cNvSpPr>
          <p:nvPr>
            <p:ph type="title"/>
          </p:nvPr>
        </p:nvSpPr>
        <p:spPr>
          <a:xfrm>
            <a:off x="1066800" y="99220"/>
            <a:ext cx="10058400" cy="1325563"/>
          </a:xfrm>
        </p:spPr>
        <p:txBody>
          <a:bodyPr rtlCol="0">
            <a:normAutofit/>
          </a:bodyPr>
          <a:lstStyle/>
          <a:p>
            <a:pPr algn="ctr"/>
            <a:r>
              <a:rPr lang="pt-BR" b="1" dirty="0">
                <a:effectLst>
                  <a:outerShdw blurRad="38100" dist="38100" dir="2700000" algn="tl">
                    <a:srgbClr val="000000">
                      <a:alpha val="43137"/>
                    </a:srgbClr>
                  </a:outerShdw>
                </a:effectLst>
              </a:rPr>
              <a:t>1.1. FATORES SOCIAIS (Sócio - econômicos)</a:t>
            </a:r>
            <a:endParaRPr lang="pt-BR" dirty="0">
              <a:effectLst>
                <a:outerShdw blurRad="38100" dist="38100" dir="2700000" algn="tl">
                  <a:srgbClr val="000000">
                    <a:alpha val="43137"/>
                  </a:srgbClr>
                </a:outerShdw>
              </a:effectLst>
            </a:endParaRPr>
          </a:p>
        </p:txBody>
      </p:sp>
      <p:sp>
        <p:nvSpPr>
          <p:cNvPr id="2" name="Retângulo 1">
            <a:extLst>
              <a:ext uri="{FF2B5EF4-FFF2-40B4-BE49-F238E27FC236}">
                <a16:creationId xmlns:a16="http://schemas.microsoft.com/office/drawing/2014/main" id="{E0CCECAF-C6D5-4704-A017-ED98A2AD6586}"/>
              </a:ext>
            </a:extLst>
          </p:cNvPr>
          <p:cNvSpPr/>
          <p:nvPr/>
        </p:nvSpPr>
        <p:spPr>
          <a:xfrm>
            <a:off x="263352" y="1556792"/>
            <a:ext cx="4176464" cy="432048"/>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cxnSp>
        <p:nvCxnSpPr>
          <p:cNvPr id="6" name="Conector de Seta Reta 5">
            <a:extLst>
              <a:ext uri="{FF2B5EF4-FFF2-40B4-BE49-F238E27FC236}">
                <a16:creationId xmlns:a16="http://schemas.microsoft.com/office/drawing/2014/main" id="{619A8031-C9CA-4EE2-AC31-8EAB1F87400B}"/>
              </a:ext>
            </a:extLst>
          </p:cNvPr>
          <p:cNvCxnSpPr/>
          <p:nvPr/>
        </p:nvCxnSpPr>
        <p:spPr>
          <a:xfrm>
            <a:off x="263352" y="1988840"/>
            <a:ext cx="0" cy="1656184"/>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 name="Retângulo 6">
            <a:extLst>
              <a:ext uri="{FF2B5EF4-FFF2-40B4-BE49-F238E27FC236}">
                <a16:creationId xmlns:a16="http://schemas.microsoft.com/office/drawing/2014/main" id="{51E5E555-1922-4D60-8A57-C5FE008B0A23}"/>
              </a:ext>
            </a:extLst>
          </p:cNvPr>
          <p:cNvSpPr/>
          <p:nvPr/>
        </p:nvSpPr>
        <p:spPr>
          <a:xfrm>
            <a:off x="0" y="3645024"/>
            <a:ext cx="8976320" cy="2448272"/>
          </a:xfrm>
          <a:prstGeom prst="rect">
            <a:avLst/>
          </a:prstGeom>
          <a:noFill/>
          <a:ln w="571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pic>
        <p:nvPicPr>
          <p:cNvPr id="10" name="Imagem 9" descr="Uma imagem contendo objeto, relógio, desenho&#10;&#10;Descrição gerada automaticamente">
            <a:extLst>
              <a:ext uri="{FF2B5EF4-FFF2-40B4-BE49-F238E27FC236}">
                <a16:creationId xmlns:a16="http://schemas.microsoft.com/office/drawing/2014/main" id="{9B674499-8849-44A5-9C6B-5A0B6BE876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2" y="6006708"/>
            <a:ext cx="831096" cy="807548"/>
          </a:xfrm>
          <a:prstGeom prst="rect">
            <a:avLst/>
          </a:prstGeom>
        </p:spPr>
      </p:pic>
      <p:pic>
        <p:nvPicPr>
          <p:cNvPr id="11" name="Imagem 10" descr="Logotipo&#10;&#10;Descrição gerada automaticamente">
            <a:extLst>
              <a:ext uri="{FF2B5EF4-FFF2-40B4-BE49-F238E27FC236}">
                <a16:creationId xmlns:a16="http://schemas.microsoft.com/office/drawing/2014/main" id="{FBE1F05A-4EB1-4B54-AD8B-1C20902781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009" y="5950709"/>
            <a:ext cx="1099963" cy="1099963"/>
          </a:xfrm>
          <a:prstGeom prst="rect">
            <a:avLst/>
          </a:prstGeom>
        </p:spPr>
      </p:pic>
    </p:spTree>
    <p:extLst>
      <p:ext uri="{BB962C8B-B14F-4D97-AF65-F5344CB8AC3E}">
        <p14:creationId xmlns:p14="http://schemas.microsoft.com/office/powerpoint/2010/main" val="116405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0" y="1556792"/>
            <a:ext cx="12192000" cy="4844007"/>
          </a:xfrm>
        </p:spPr>
        <p:txBody>
          <a:bodyPr rtlCol="0">
            <a:normAutofit/>
          </a:bodyPr>
          <a:lstStyle/>
          <a:p>
            <a:r>
              <a:rPr lang="pt-BR" sz="2800" b="1" dirty="0">
                <a:effectLst>
                  <a:outerShdw blurRad="38100" dist="38100" dir="2700000" algn="tl">
                    <a:srgbClr val="000000">
                      <a:alpha val="43137"/>
                    </a:srgbClr>
                  </a:outerShdw>
                </a:effectLst>
              </a:rPr>
              <a:t>Instrumentação jurídica; </a:t>
            </a:r>
          </a:p>
          <a:p>
            <a:r>
              <a:rPr lang="pt-BR" sz="2800" b="1" dirty="0">
                <a:effectLst>
                  <a:outerShdw blurRad="38100" dist="38100" dir="2700000" algn="tl">
                    <a:srgbClr val="000000">
                      <a:alpha val="43137"/>
                    </a:srgbClr>
                  </a:outerShdw>
                </a:effectLst>
              </a:rPr>
              <a:t>Decisão política; </a:t>
            </a:r>
          </a:p>
          <a:p>
            <a:r>
              <a:rPr lang="pt-BR" sz="2800" b="1" dirty="0">
                <a:effectLst>
                  <a:outerShdw blurRad="38100" dist="38100" dir="2700000" algn="tl">
                    <a:srgbClr val="000000">
                      <a:alpha val="43137"/>
                    </a:srgbClr>
                  </a:outerShdw>
                </a:effectLst>
              </a:rPr>
              <a:t>Rigidez política; </a:t>
            </a:r>
          </a:p>
          <a:p>
            <a:r>
              <a:rPr lang="pt-BR" sz="2800" b="1" dirty="0">
                <a:effectLst>
                  <a:outerShdw blurRad="38100" dist="38100" dir="2700000" algn="tl">
                    <a:srgbClr val="000000">
                      <a:alpha val="43137"/>
                    </a:srgbClr>
                  </a:outerShdw>
                </a:effectLst>
              </a:rPr>
              <a:t>Participação consentida e valorização da cidadania; </a:t>
            </a:r>
          </a:p>
          <a:p>
            <a:r>
              <a:rPr lang="pt-BR" sz="2800" b="1" dirty="0">
                <a:effectLst>
                  <a:outerShdw blurRad="38100" dist="38100" dir="2700000" algn="tl">
                    <a:srgbClr val="000000">
                      <a:alpha val="43137"/>
                    </a:srgbClr>
                  </a:outerShdw>
                </a:effectLst>
              </a:rPr>
              <a:t>Participação comunitária efetivamente exercida; </a:t>
            </a:r>
          </a:p>
          <a:p>
            <a:r>
              <a:rPr lang="pt-BR" sz="2800" b="1" dirty="0">
                <a:effectLst>
                  <a:outerShdw blurRad="38100" dist="38100" dir="2700000" algn="tl">
                    <a:srgbClr val="000000">
                      <a:alpha val="43137"/>
                    </a:srgbClr>
                  </a:outerShdw>
                </a:effectLst>
              </a:rPr>
              <a:t>Transparência das ações e acesso à informação. </a:t>
            </a:r>
          </a:p>
          <a:p>
            <a:pPr algn="just"/>
            <a:endParaRPr lang="pt-BR" sz="2800" dirty="0"/>
          </a:p>
        </p:txBody>
      </p:sp>
      <p:sp>
        <p:nvSpPr>
          <p:cNvPr id="9" name="Título 1">
            <a:extLst>
              <a:ext uri="{FF2B5EF4-FFF2-40B4-BE49-F238E27FC236}">
                <a16:creationId xmlns:a16="http://schemas.microsoft.com/office/drawing/2014/main" id="{E7EF9608-C85B-431B-8691-31A50F2AFDE0}"/>
              </a:ext>
            </a:extLst>
          </p:cNvPr>
          <p:cNvSpPr txBox="1">
            <a:spLocks/>
          </p:cNvSpPr>
          <p:nvPr/>
        </p:nvSpPr>
        <p:spPr>
          <a:xfrm>
            <a:off x="0" y="98549"/>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br>
              <a:rPr lang="pt-BR" dirty="0"/>
            </a:br>
            <a:endParaRPr lang="pt-BR" b="1" dirty="0">
              <a:effectLst>
                <a:outerShdw blurRad="38100" dist="38100" dir="2700000" algn="tl">
                  <a:srgbClr val="000000">
                    <a:alpha val="43137"/>
                  </a:srgbClr>
                </a:outerShdw>
              </a:effectLst>
            </a:endParaRPr>
          </a:p>
          <a:p>
            <a:pPr algn="ctr"/>
            <a:endParaRPr lang="pt-BR" dirty="0">
              <a:effectLst>
                <a:outerShdw blurRad="38100" dist="38100" dir="2700000" algn="tl">
                  <a:srgbClr val="000000">
                    <a:alpha val="43137"/>
                  </a:srgbClr>
                </a:outerShdw>
              </a:effectLst>
            </a:endParaRPr>
          </a:p>
        </p:txBody>
      </p:sp>
      <p:sp>
        <p:nvSpPr>
          <p:cNvPr id="4" name="Título 1">
            <a:extLst>
              <a:ext uri="{FF2B5EF4-FFF2-40B4-BE49-F238E27FC236}">
                <a16:creationId xmlns:a16="http://schemas.microsoft.com/office/drawing/2014/main" id="{67D9697D-57AD-4B0B-8708-D0D8B6B5AB04}"/>
              </a:ext>
            </a:extLst>
          </p:cNvPr>
          <p:cNvSpPr>
            <a:spLocks noGrp="1"/>
          </p:cNvSpPr>
          <p:nvPr>
            <p:ph type="title"/>
          </p:nvPr>
        </p:nvSpPr>
        <p:spPr>
          <a:xfrm>
            <a:off x="1066800" y="99220"/>
            <a:ext cx="10058400" cy="1325563"/>
          </a:xfrm>
        </p:spPr>
        <p:txBody>
          <a:bodyPr rtlCol="0">
            <a:normAutofit/>
          </a:bodyPr>
          <a:lstStyle/>
          <a:p>
            <a:pPr algn="ctr"/>
            <a:br>
              <a:rPr lang="pt-BR" dirty="0"/>
            </a:br>
            <a:r>
              <a:rPr lang="pt-BR" b="1" dirty="0">
                <a:effectLst>
                  <a:outerShdw blurRad="38100" dist="38100" dir="2700000" algn="tl">
                    <a:srgbClr val="000000">
                      <a:alpha val="43137"/>
                    </a:srgbClr>
                  </a:outerShdw>
                </a:effectLst>
              </a:rPr>
              <a:t>1.1. FATORES SOCIAIS (Sócio - políticos)</a:t>
            </a:r>
            <a:endParaRPr lang="pt-BR" dirty="0">
              <a:effectLst>
                <a:outerShdw blurRad="38100" dist="38100" dir="2700000" algn="tl">
                  <a:srgbClr val="000000">
                    <a:alpha val="43137"/>
                  </a:srgbClr>
                </a:outerShdw>
              </a:effectLst>
            </a:endParaRPr>
          </a:p>
        </p:txBody>
      </p:sp>
      <p:pic>
        <p:nvPicPr>
          <p:cNvPr id="5" name="Imagem 4" descr="Uma imagem contendo objeto, relógio, desenho&#10;&#10;Descrição gerada automaticamente">
            <a:extLst>
              <a:ext uri="{FF2B5EF4-FFF2-40B4-BE49-F238E27FC236}">
                <a16:creationId xmlns:a16="http://schemas.microsoft.com/office/drawing/2014/main" id="{9EA9CE25-AF86-4B91-8B2E-C1DF87D589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2" y="6006708"/>
            <a:ext cx="831096" cy="807548"/>
          </a:xfrm>
          <a:prstGeom prst="rect">
            <a:avLst/>
          </a:prstGeom>
        </p:spPr>
      </p:pic>
      <p:pic>
        <p:nvPicPr>
          <p:cNvPr id="6" name="Imagem 5" descr="Logotipo&#10;&#10;Descrição gerada automaticamente">
            <a:extLst>
              <a:ext uri="{FF2B5EF4-FFF2-40B4-BE49-F238E27FC236}">
                <a16:creationId xmlns:a16="http://schemas.microsoft.com/office/drawing/2014/main" id="{CD53246F-BC7F-45A5-B016-ADE06A73A6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009" y="5950709"/>
            <a:ext cx="1099963" cy="1099963"/>
          </a:xfrm>
          <a:prstGeom prst="rect">
            <a:avLst/>
          </a:prstGeom>
        </p:spPr>
      </p:pic>
    </p:spTree>
    <p:extLst>
      <p:ext uri="{BB962C8B-B14F-4D97-AF65-F5344CB8AC3E}">
        <p14:creationId xmlns:p14="http://schemas.microsoft.com/office/powerpoint/2010/main" val="351215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7070" y="1539207"/>
            <a:ext cx="12184930" cy="1872208"/>
          </a:xfrm>
        </p:spPr>
        <p:txBody>
          <a:bodyPr rtlCol="0"/>
          <a:lstStyle/>
          <a:p>
            <a:pPr marL="342900" indent="-342900">
              <a:buFont typeface="Arial" panose="020B0604020202020204" pitchFamily="34" charset="0"/>
              <a:buChar char="•"/>
            </a:pPr>
            <a:r>
              <a:rPr lang="pt-BR" sz="2800" b="1" dirty="0">
                <a:effectLst>
                  <a:outerShdw blurRad="38100" dist="38100" dir="2700000" algn="tl">
                    <a:srgbClr val="000000">
                      <a:alpha val="43137"/>
                    </a:srgbClr>
                  </a:outerShdw>
                </a:effectLst>
              </a:rPr>
              <a:t>Preconceitos e hábitos culturais, crendices, comportamentos e valores </a:t>
            </a:r>
          </a:p>
          <a:p>
            <a:pPr rtl="0"/>
            <a:endParaRPr lang="pt-BR" dirty="0"/>
          </a:p>
        </p:txBody>
      </p:sp>
      <p:sp>
        <p:nvSpPr>
          <p:cNvPr id="9" name="Título 1">
            <a:extLst>
              <a:ext uri="{FF2B5EF4-FFF2-40B4-BE49-F238E27FC236}">
                <a16:creationId xmlns:a16="http://schemas.microsoft.com/office/drawing/2014/main" id="{6908A855-BD92-4A34-AAAF-70390C25F2FD}"/>
              </a:ext>
            </a:extLst>
          </p:cNvPr>
          <p:cNvSpPr>
            <a:spLocks noGrp="1"/>
          </p:cNvSpPr>
          <p:nvPr>
            <p:ph type="title"/>
          </p:nvPr>
        </p:nvSpPr>
        <p:spPr>
          <a:xfrm>
            <a:off x="1066800" y="99220"/>
            <a:ext cx="10058400" cy="1325563"/>
          </a:xfrm>
        </p:spPr>
        <p:txBody>
          <a:bodyPr rtlCol="0">
            <a:normAutofit/>
          </a:bodyPr>
          <a:lstStyle/>
          <a:p>
            <a:pPr algn="ctr"/>
            <a:br>
              <a:rPr lang="pt-BR" dirty="0"/>
            </a:br>
            <a:r>
              <a:rPr lang="pt-BR" b="1" dirty="0">
                <a:effectLst>
                  <a:outerShdw blurRad="38100" dist="38100" dir="2700000" algn="tl">
                    <a:srgbClr val="000000">
                      <a:alpha val="43137"/>
                    </a:srgbClr>
                  </a:outerShdw>
                </a:effectLst>
              </a:rPr>
              <a:t>1.1. FATORES SOCIAIS (Sócio - culturais)</a:t>
            </a:r>
            <a:endParaRPr lang="pt-BR" dirty="0">
              <a:effectLst>
                <a:outerShdw blurRad="38100" dist="38100" dir="2700000" algn="tl">
                  <a:srgbClr val="000000">
                    <a:alpha val="43137"/>
                  </a:srgbClr>
                </a:outerShdw>
              </a:effectLst>
            </a:endParaRPr>
          </a:p>
        </p:txBody>
      </p:sp>
      <p:sp>
        <p:nvSpPr>
          <p:cNvPr id="10" name="Espaço Reservado para Texto 2">
            <a:extLst>
              <a:ext uri="{FF2B5EF4-FFF2-40B4-BE49-F238E27FC236}">
                <a16:creationId xmlns:a16="http://schemas.microsoft.com/office/drawing/2014/main" id="{731787DC-0A75-473E-AAC4-F6C4A1ACBB6C}"/>
              </a:ext>
            </a:extLst>
          </p:cNvPr>
          <p:cNvSpPr txBox="1">
            <a:spLocks/>
          </p:cNvSpPr>
          <p:nvPr/>
        </p:nvSpPr>
        <p:spPr>
          <a:xfrm>
            <a:off x="155340" y="2780928"/>
            <a:ext cx="11881320" cy="187220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800"/>
              </a:spcBef>
              <a:buSzPct val="100000"/>
              <a:buFont typeface="Arial" pitchFamily="34" charset="0"/>
              <a:buNone/>
              <a:defRPr sz="2400" b="0" kern="1200" cap="none" baseline="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600"/>
              </a:spcBef>
              <a:buSzPct val="100000"/>
              <a:buFont typeface="Arial"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400"/>
              </a:spcBef>
              <a:buSzPct val="100000"/>
              <a:buFont typeface="Arial"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400"/>
              </a:spcBef>
              <a:buSzPct val="100000"/>
              <a:buFont typeface="Arial"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400"/>
              </a:spcBef>
              <a:buSzPct val="100000"/>
              <a:buFont typeface="Arial"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400"/>
              </a:spcBef>
              <a:buSzPct val="100000"/>
              <a:buFont typeface="Arial" pitchFamily="34" charset="0"/>
              <a:buNone/>
              <a:defRPr sz="1600" b="1" kern="1200">
                <a:solidFill>
                  <a:schemeClr val="tx1">
                    <a:lumMod val="75000"/>
                    <a:lumOff val="25000"/>
                  </a:schemeClr>
                </a:solidFill>
                <a:latin typeface="+mn-lt"/>
                <a:ea typeface="+mn-ea"/>
                <a:cs typeface="+mn-cs"/>
              </a:defRPr>
            </a:lvl9pPr>
          </a:lstStyle>
          <a:p>
            <a:r>
              <a:rPr lang="pt-BR" dirty="0">
                <a:solidFill>
                  <a:srgbClr val="FF0000"/>
                </a:solidFill>
              </a:rPr>
              <a:t>Exemplos: Consumo de carne crua e de animais silvestres, uso de ervas para cura, consumo de substâncias que podem trazer danos à saúde (chás, alimentos, produtos caseiros, </a:t>
            </a:r>
            <a:r>
              <a:rPr lang="pt-BR" dirty="0" err="1">
                <a:solidFill>
                  <a:srgbClr val="FF0000"/>
                </a:solidFill>
              </a:rPr>
              <a:t>etc</a:t>
            </a:r>
            <a:r>
              <a:rPr lang="pt-BR" dirty="0">
                <a:solidFill>
                  <a:srgbClr val="FF0000"/>
                </a:solidFill>
              </a:rPr>
              <a:t>), não consumir produtos saudáveis por achar que misturados com outros alimentos pode trazer danos à saúde (Manga com leite...).</a:t>
            </a:r>
          </a:p>
        </p:txBody>
      </p:sp>
      <p:pic>
        <p:nvPicPr>
          <p:cNvPr id="11" name="Imagem 10" descr="Uma imagem contendo objeto, relógio, desenho&#10;&#10;Descrição gerada automaticamente">
            <a:extLst>
              <a:ext uri="{FF2B5EF4-FFF2-40B4-BE49-F238E27FC236}">
                <a16:creationId xmlns:a16="http://schemas.microsoft.com/office/drawing/2014/main" id="{E5C26832-9584-4E75-A904-C58C56F4E4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2" y="6006708"/>
            <a:ext cx="831096" cy="807548"/>
          </a:xfrm>
          <a:prstGeom prst="rect">
            <a:avLst/>
          </a:prstGeom>
        </p:spPr>
      </p:pic>
      <p:pic>
        <p:nvPicPr>
          <p:cNvPr id="12" name="Imagem 11" descr="Logotipo&#10;&#10;Descrição gerada automaticamente">
            <a:extLst>
              <a:ext uri="{FF2B5EF4-FFF2-40B4-BE49-F238E27FC236}">
                <a16:creationId xmlns:a16="http://schemas.microsoft.com/office/drawing/2014/main" id="{9FD333E3-1ECD-4534-BE33-D619DEC268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009" y="5950709"/>
            <a:ext cx="1099963" cy="1099963"/>
          </a:xfrm>
          <a:prstGeom prst="rect">
            <a:avLst/>
          </a:prstGeom>
        </p:spPr>
      </p:pic>
    </p:spTree>
    <p:extLst>
      <p:ext uri="{BB962C8B-B14F-4D97-AF65-F5344CB8AC3E}">
        <p14:creationId xmlns:p14="http://schemas.microsoft.com/office/powerpoint/2010/main" val="263767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B13D8210-7180-4AFB-BA25-BC4F939BB964}"/>
              </a:ext>
            </a:extLst>
          </p:cNvPr>
          <p:cNvSpPr>
            <a:spLocks noGrp="1"/>
          </p:cNvSpPr>
          <p:nvPr>
            <p:ph type="title"/>
          </p:nvPr>
        </p:nvSpPr>
        <p:spPr>
          <a:xfrm>
            <a:off x="1066800" y="99220"/>
            <a:ext cx="10058400" cy="1325563"/>
          </a:xfrm>
        </p:spPr>
        <p:txBody>
          <a:bodyPr rtlCol="0">
            <a:normAutofit/>
          </a:bodyPr>
          <a:lstStyle/>
          <a:p>
            <a:pPr algn="ctr"/>
            <a:br>
              <a:rPr lang="pt-BR" dirty="0"/>
            </a:br>
            <a:r>
              <a:rPr lang="pt-BR" b="1" dirty="0">
                <a:effectLst>
                  <a:outerShdw blurRad="38100" dist="38100" dir="2700000" algn="tl">
                    <a:srgbClr val="000000">
                      <a:alpha val="43137"/>
                    </a:srgbClr>
                  </a:outerShdw>
                </a:effectLst>
              </a:rPr>
              <a:t>1.1. FATORES SOCIAIS (Psicossociais)</a:t>
            </a:r>
            <a:endParaRPr lang="pt-BR" dirty="0">
              <a:effectLst>
                <a:outerShdw blurRad="38100" dist="38100" dir="2700000" algn="tl">
                  <a:srgbClr val="000000">
                    <a:alpha val="43137"/>
                  </a:srgbClr>
                </a:outerShdw>
              </a:effectLst>
            </a:endParaRPr>
          </a:p>
        </p:txBody>
      </p:sp>
      <p:sp>
        <p:nvSpPr>
          <p:cNvPr id="6" name="Retângulo 5">
            <a:extLst>
              <a:ext uri="{FF2B5EF4-FFF2-40B4-BE49-F238E27FC236}">
                <a16:creationId xmlns:a16="http://schemas.microsoft.com/office/drawing/2014/main" id="{DAA152CF-8D77-4002-ADBF-FA5257AFBA20}"/>
              </a:ext>
            </a:extLst>
          </p:cNvPr>
          <p:cNvSpPr/>
          <p:nvPr/>
        </p:nvSpPr>
        <p:spPr>
          <a:xfrm>
            <a:off x="263352" y="2259449"/>
            <a:ext cx="11737304" cy="2246769"/>
          </a:xfrm>
          <a:prstGeom prst="rect">
            <a:avLst/>
          </a:prstGeom>
        </p:spPr>
        <p:txBody>
          <a:bodyPr wrap="square">
            <a:spAutoFit/>
          </a:bodyPr>
          <a:lstStyle/>
          <a:p>
            <a:pPr algn="just"/>
            <a:r>
              <a:rPr lang="pt-BR" sz="2800" b="1" dirty="0">
                <a:effectLst>
                  <a:outerShdw blurRad="38100" dist="38100" dir="2700000" algn="tl">
                    <a:srgbClr val="000000">
                      <a:alpha val="43137"/>
                    </a:srgbClr>
                  </a:outerShdw>
                </a:effectLst>
                <a:latin typeface="+mj-lt"/>
              </a:rPr>
              <a:t>Marginalidade; ausência de relações parentais estáveis; falta de apoio no contexto social em que vive; condições de trabalho estressante; promiscuidade; transtornos econômicos, sociais ou pessoais; falta de cuidados maternos na infância; carência afetiva de ordem geral; agressividade vigente nos grandes centros urbanos e desemprego. </a:t>
            </a:r>
          </a:p>
        </p:txBody>
      </p:sp>
      <p:pic>
        <p:nvPicPr>
          <p:cNvPr id="7" name="Imagem 6" descr="Uma imagem contendo objeto, relógio, desenho&#10;&#10;Descrição gerada automaticamente">
            <a:extLst>
              <a:ext uri="{FF2B5EF4-FFF2-40B4-BE49-F238E27FC236}">
                <a16:creationId xmlns:a16="http://schemas.microsoft.com/office/drawing/2014/main" id="{89F81298-ACDB-4D2A-A0D7-335E06D0FA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2" y="6006708"/>
            <a:ext cx="831096" cy="807548"/>
          </a:xfrm>
          <a:prstGeom prst="rect">
            <a:avLst/>
          </a:prstGeom>
        </p:spPr>
      </p:pic>
      <p:pic>
        <p:nvPicPr>
          <p:cNvPr id="8" name="Imagem 7" descr="Logotipo&#10;&#10;Descrição gerada automaticamente">
            <a:extLst>
              <a:ext uri="{FF2B5EF4-FFF2-40B4-BE49-F238E27FC236}">
                <a16:creationId xmlns:a16="http://schemas.microsoft.com/office/drawing/2014/main" id="{C8970745-EEEC-4C57-9D8E-E91456A4A8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009" y="5950709"/>
            <a:ext cx="1099963" cy="1099963"/>
          </a:xfrm>
          <a:prstGeom prst="rect">
            <a:avLst/>
          </a:prstGeom>
        </p:spPr>
      </p:pic>
    </p:spTree>
    <p:extLst>
      <p:ext uri="{BB962C8B-B14F-4D97-AF65-F5344CB8AC3E}">
        <p14:creationId xmlns:p14="http://schemas.microsoft.com/office/powerpoint/2010/main" val="54710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B13D8210-7180-4AFB-BA25-BC4F939BB964}"/>
              </a:ext>
            </a:extLst>
          </p:cNvPr>
          <p:cNvSpPr>
            <a:spLocks noGrp="1"/>
          </p:cNvSpPr>
          <p:nvPr>
            <p:ph type="title"/>
          </p:nvPr>
        </p:nvSpPr>
        <p:spPr>
          <a:xfrm>
            <a:off x="1066800" y="99220"/>
            <a:ext cx="10058400" cy="1325563"/>
          </a:xfrm>
        </p:spPr>
        <p:txBody>
          <a:bodyPr vert="horz" lIns="91440" tIns="45720" rIns="91440" bIns="45720" rtlCol="0" anchor="ctr">
            <a:normAutofit/>
          </a:bodyPr>
          <a:lstStyle/>
          <a:p>
            <a:pPr algn="ctr"/>
            <a:r>
              <a:rPr lang="pt-BR" b="1" kern="1200" dirty="0">
                <a:effectLst>
                  <a:outerShdw blurRad="38100" dist="38100" dir="2700000" algn="tl">
                    <a:srgbClr val="000000">
                      <a:alpha val="43137"/>
                    </a:srgbClr>
                  </a:outerShdw>
                </a:effectLst>
                <a:latin typeface="+mj-lt"/>
                <a:ea typeface="+mj-ea"/>
                <a:cs typeface="+mj-cs"/>
              </a:rPr>
              <a:t>1.2. FATORES AMBIENTAIS</a:t>
            </a:r>
            <a:endParaRPr lang="pt-BR" kern="1200" dirty="0">
              <a:effectLst>
                <a:outerShdw blurRad="38100" dist="38100" dir="2700000" algn="tl">
                  <a:srgbClr val="000000">
                    <a:alpha val="43137"/>
                  </a:srgbClr>
                </a:outerShdw>
              </a:effectLst>
              <a:latin typeface="+mj-lt"/>
              <a:ea typeface="+mj-ea"/>
              <a:cs typeface="+mj-cs"/>
            </a:endParaRPr>
          </a:p>
        </p:txBody>
      </p:sp>
      <p:sp>
        <p:nvSpPr>
          <p:cNvPr id="6" name="Retângulo 5">
            <a:extLst>
              <a:ext uri="{FF2B5EF4-FFF2-40B4-BE49-F238E27FC236}">
                <a16:creationId xmlns:a16="http://schemas.microsoft.com/office/drawing/2014/main" id="{DAA152CF-8D77-4002-ADBF-FA5257AFBA20}"/>
              </a:ext>
            </a:extLst>
          </p:cNvPr>
          <p:cNvSpPr/>
          <p:nvPr/>
        </p:nvSpPr>
        <p:spPr>
          <a:xfrm>
            <a:off x="191344" y="1616211"/>
            <a:ext cx="4800600" cy="4575175"/>
          </a:xfrm>
          <a:prstGeom prst="rect">
            <a:avLst/>
          </a:prstGeom>
        </p:spPr>
        <p:txBody>
          <a:bodyPr vert="horz" lIns="91440" tIns="45720" rIns="91440" bIns="45720" rtlCol="0">
            <a:normAutofit/>
          </a:bodyPr>
          <a:lstStyle/>
          <a:p>
            <a:pPr>
              <a:lnSpc>
                <a:spcPct val="90000"/>
              </a:lnSpc>
              <a:spcAft>
                <a:spcPts val="600"/>
              </a:spcAft>
              <a:buSzPct val="100000"/>
              <a:buFont typeface="Arial" pitchFamily="34" charset="0"/>
              <a:buChar char="▪"/>
            </a:pPr>
            <a:r>
              <a:rPr lang="pt-BR" sz="2400" b="1" dirty="0">
                <a:solidFill>
                  <a:schemeClr val="tx1">
                    <a:lumMod val="75000"/>
                    <a:lumOff val="25000"/>
                  </a:schemeClr>
                </a:solidFill>
                <a:effectLst>
                  <a:outerShdw blurRad="38100" dist="38100" dir="2700000" algn="tl">
                    <a:srgbClr val="000000">
                      <a:alpha val="43137"/>
                    </a:srgbClr>
                  </a:outerShdw>
                </a:effectLst>
              </a:rPr>
              <a:t>Conjunto de todos os fatores que mantém relações interativas com o agente etiológico e o suscetível (Hospedeiro)</a:t>
            </a:r>
          </a:p>
        </p:txBody>
      </p:sp>
      <p:pic>
        <p:nvPicPr>
          <p:cNvPr id="2" name="Imagem 1">
            <a:extLst>
              <a:ext uri="{FF2B5EF4-FFF2-40B4-BE49-F238E27FC236}">
                <a16:creationId xmlns:a16="http://schemas.microsoft.com/office/drawing/2014/main" id="{91BBAA8C-417D-4E6F-AE23-B0DE56AA82EE}"/>
              </a:ext>
            </a:extLst>
          </p:cNvPr>
          <p:cNvPicPr>
            <a:picLocks noChangeAspect="1"/>
          </p:cNvPicPr>
          <p:nvPr/>
        </p:nvPicPr>
        <p:blipFill>
          <a:blip r:embed="rId3"/>
          <a:stretch>
            <a:fillRect/>
          </a:stretch>
        </p:blipFill>
        <p:spPr>
          <a:xfrm>
            <a:off x="4871865" y="1616210"/>
            <a:ext cx="7320136" cy="5271951"/>
          </a:xfrm>
          <a:prstGeom prst="rect">
            <a:avLst/>
          </a:prstGeom>
          <a:noFill/>
        </p:spPr>
      </p:pic>
      <p:pic>
        <p:nvPicPr>
          <p:cNvPr id="7" name="Imagem 6" descr="Uma imagem contendo objeto, relógio, desenho&#10;&#10;Descrição gerada automaticamente">
            <a:extLst>
              <a:ext uri="{FF2B5EF4-FFF2-40B4-BE49-F238E27FC236}">
                <a16:creationId xmlns:a16="http://schemas.microsoft.com/office/drawing/2014/main" id="{F0C6FA8F-1D47-4786-9D55-A347D34F8B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62" y="6006708"/>
            <a:ext cx="831096" cy="807548"/>
          </a:xfrm>
          <a:prstGeom prst="rect">
            <a:avLst/>
          </a:prstGeom>
        </p:spPr>
      </p:pic>
      <p:pic>
        <p:nvPicPr>
          <p:cNvPr id="8" name="Imagem 7" descr="Logotipo&#10;&#10;Descrição gerada automaticamente">
            <a:extLst>
              <a:ext uri="{FF2B5EF4-FFF2-40B4-BE49-F238E27FC236}">
                <a16:creationId xmlns:a16="http://schemas.microsoft.com/office/drawing/2014/main" id="{542D2E69-52A3-4FB1-A94A-9239E1FA04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009" y="5950709"/>
            <a:ext cx="1099963" cy="1099963"/>
          </a:xfrm>
          <a:prstGeom prst="rect">
            <a:avLst/>
          </a:prstGeom>
        </p:spPr>
      </p:pic>
    </p:spTree>
    <p:extLst>
      <p:ext uri="{BB962C8B-B14F-4D97-AF65-F5344CB8AC3E}">
        <p14:creationId xmlns:p14="http://schemas.microsoft.com/office/powerpoint/2010/main" val="342352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DAA152CF-8D77-4002-ADBF-FA5257AFBA20}"/>
              </a:ext>
            </a:extLst>
          </p:cNvPr>
          <p:cNvSpPr/>
          <p:nvPr/>
        </p:nvSpPr>
        <p:spPr>
          <a:xfrm>
            <a:off x="227348" y="1628800"/>
            <a:ext cx="11964652" cy="3816429"/>
          </a:xfrm>
          <a:prstGeom prst="rect">
            <a:avLst/>
          </a:prstGeom>
        </p:spPr>
        <p:txBody>
          <a:bodyPr wrap="square">
            <a:spAutoFit/>
          </a:bodyPr>
          <a:lstStyle/>
          <a:p>
            <a:pPr algn="just"/>
            <a:r>
              <a:rPr lang="pt-BR" sz="2800" b="1" u="sng" dirty="0">
                <a:effectLst>
                  <a:outerShdw blurRad="38100" dist="38100" dir="2700000" algn="tl">
                    <a:srgbClr val="000000">
                      <a:alpha val="43137"/>
                    </a:srgbClr>
                  </a:outerShdw>
                </a:effectLst>
              </a:rPr>
              <a:t>Fatores genéticos</a:t>
            </a:r>
            <a:r>
              <a:rPr lang="pt-BR" sz="2800" b="1" dirty="0"/>
              <a:t>: </a:t>
            </a:r>
            <a:r>
              <a:rPr lang="pt-BR" sz="2800" dirty="0"/>
              <a:t>Provavelmente determinam a maior ou menor suscetibilidade das pessoas quanto à aquisição de doenças, embora isto permaneça ainda na fronteira da pesquisa genética. O fato é que, quando ocorre uma exposição a um fator patogênico externo, alguns dos expostos são acometidos e outros permanecem isentos. </a:t>
            </a:r>
          </a:p>
          <a:p>
            <a:endParaRPr lang="pt-BR" dirty="0"/>
          </a:p>
          <a:p>
            <a:r>
              <a:rPr lang="pt-BR" sz="2800" b="1" dirty="0" err="1"/>
              <a:t>Multifatorialidade</a:t>
            </a:r>
            <a:r>
              <a:rPr lang="pt-BR" sz="2800" b="1" dirty="0"/>
              <a:t>: </a:t>
            </a:r>
            <a:r>
              <a:rPr lang="pt-BR" sz="2800" dirty="0"/>
              <a:t>É a estruturação de fatores condicionantes da doença. </a:t>
            </a:r>
          </a:p>
          <a:p>
            <a:pPr algn="just"/>
            <a:endParaRPr lang="pt-BR" sz="2800" dirty="0"/>
          </a:p>
          <a:p>
            <a:pPr algn="just"/>
            <a:r>
              <a:rPr lang="pt-BR" sz="2800" b="1" dirty="0">
                <a:effectLst>
                  <a:outerShdw blurRad="38100" dist="38100" dir="2700000" algn="tl">
                    <a:srgbClr val="000000">
                      <a:alpha val="43137"/>
                    </a:srgbClr>
                  </a:outerShdw>
                </a:effectLst>
                <a:latin typeface="+mj-lt"/>
              </a:rPr>
              <a:t> </a:t>
            </a:r>
          </a:p>
        </p:txBody>
      </p:sp>
      <p:sp>
        <p:nvSpPr>
          <p:cNvPr id="7" name="Título 1">
            <a:extLst>
              <a:ext uri="{FF2B5EF4-FFF2-40B4-BE49-F238E27FC236}">
                <a16:creationId xmlns:a16="http://schemas.microsoft.com/office/drawing/2014/main" id="{26BCDAAF-8DB7-4722-92EE-1016F29B0E6F}"/>
              </a:ext>
            </a:extLst>
          </p:cNvPr>
          <p:cNvSpPr>
            <a:spLocks noGrp="1"/>
          </p:cNvSpPr>
          <p:nvPr>
            <p:ph type="title"/>
          </p:nvPr>
        </p:nvSpPr>
        <p:spPr>
          <a:xfrm>
            <a:off x="1066800" y="99220"/>
            <a:ext cx="10058400" cy="1325563"/>
          </a:xfrm>
        </p:spPr>
        <p:txBody>
          <a:bodyPr vert="horz" lIns="91440" tIns="45720" rIns="91440" bIns="45720" rtlCol="0" anchor="ctr">
            <a:normAutofit/>
          </a:bodyPr>
          <a:lstStyle/>
          <a:p>
            <a:pPr algn="ctr"/>
            <a:r>
              <a:rPr lang="pt-BR" b="1" kern="1200" dirty="0">
                <a:effectLst>
                  <a:outerShdw blurRad="38100" dist="38100" dir="2700000" algn="tl">
                    <a:srgbClr val="000000">
                      <a:alpha val="43137"/>
                    </a:srgbClr>
                  </a:outerShdw>
                </a:effectLst>
                <a:latin typeface="+mj-lt"/>
                <a:ea typeface="+mj-ea"/>
                <a:cs typeface="+mj-cs"/>
              </a:rPr>
              <a:t>1.2. FATORES AMBIENTAIS</a:t>
            </a:r>
            <a:endParaRPr lang="pt-BR" kern="1200" dirty="0">
              <a:effectLst>
                <a:outerShdw blurRad="38100" dist="38100" dir="2700000" algn="tl">
                  <a:srgbClr val="000000">
                    <a:alpha val="43137"/>
                  </a:srgbClr>
                </a:outerShdw>
              </a:effectLst>
              <a:latin typeface="+mj-lt"/>
              <a:ea typeface="+mj-ea"/>
              <a:cs typeface="+mj-cs"/>
            </a:endParaRPr>
          </a:p>
        </p:txBody>
      </p:sp>
      <p:pic>
        <p:nvPicPr>
          <p:cNvPr id="8" name="Imagem 7" descr="Uma imagem contendo objeto, relógio, desenho&#10;&#10;Descrição gerada automaticamente">
            <a:extLst>
              <a:ext uri="{FF2B5EF4-FFF2-40B4-BE49-F238E27FC236}">
                <a16:creationId xmlns:a16="http://schemas.microsoft.com/office/drawing/2014/main" id="{4349E0C0-D421-455E-BA17-66BE68B209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2" y="6006708"/>
            <a:ext cx="831096" cy="807548"/>
          </a:xfrm>
          <a:prstGeom prst="rect">
            <a:avLst/>
          </a:prstGeom>
        </p:spPr>
      </p:pic>
      <p:pic>
        <p:nvPicPr>
          <p:cNvPr id="9" name="Imagem 8" descr="Logotipo&#10;&#10;Descrição gerada automaticamente">
            <a:extLst>
              <a:ext uri="{FF2B5EF4-FFF2-40B4-BE49-F238E27FC236}">
                <a16:creationId xmlns:a16="http://schemas.microsoft.com/office/drawing/2014/main" id="{C201710E-91A4-44B1-96D7-A14AFD838C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009" y="5950709"/>
            <a:ext cx="1099963" cy="1099963"/>
          </a:xfrm>
          <a:prstGeom prst="rect">
            <a:avLst/>
          </a:prstGeom>
        </p:spPr>
      </p:pic>
    </p:spTree>
    <p:extLst>
      <p:ext uri="{BB962C8B-B14F-4D97-AF65-F5344CB8AC3E}">
        <p14:creationId xmlns:p14="http://schemas.microsoft.com/office/powerpoint/2010/main" val="63127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1828800"/>
            <a:ext cx="8458200" cy="3177380"/>
          </a:xfrm>
        </p:spPr>
        <p:txBody>
          <a:bodyPr rtlCol="0"/>
          <a:lstStyle/>
          <a:p>
            <a:pPr algn="ctr" rtl="0"/>
            <a:r>
              <a:rPr lang="pt-BR" dirty="0"/>
              <a:t>PERÍ0DO PATOGÊNICO</a:t>
            </a:r>
          </a:p>
        </p:txBody>
      </p:sp>
      <p:pic>
        <p:nvPicPr>
          <p:cNvPr id="3" name="Imagem 2" descr="Uma imagem contendo objeto, relógio, desenho&#10;&#10;Descrição gerada automaticamente">
            <a:extLst>
              <a:ext uri="{FF2B5EF4-FFF2-40B4-BE49-F238E27FC236}">
                <a16:creationId xmlns:a16="http://schemas.microsoft.com/office/drawing/2014/main" id="{B09C2971-4052-43FB-B75D-22B9F4F57F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337" y="5814036"/>
            <a:ext cx="831096" cy="807548"/>
          </a:xfrm>
          <a:prstGeom prst="rect">
            <a:avLst/>
          </a:prstGeom>
        </p:spPr>
      </p:pic>
      <p:pic>
        <p:nvPicPr>
          <p:cNvPr id="4" name="Imagem 3" descr="Logotipo&#10;&#10;Descrição gerada automaticamente">
            <a:extLst>
              <a:ext uri="{FF2B5EF4-FFF2-40B4-BE49-F238E27FC236}">
                <a16:creationId xmlns:a16="http://schemas.microsoft.com/office/drawing/2014/main" id="{1EE1CE5E-4F04-49E2-A2A8-435C4069DC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408" y="5758037"/>
            <a:ext cx="1099963" cy="1099963"/>
          </a:xfrm>
          <a:prstGeom prst="rect">
            <a:avLst/>
          </a:prstGeom>
        </p:spPr>
      </p:pic>
    </p:spTree>
    <p:extLst>
      <p:ext uri="{BB962C8B-B14F-4D97-AF65-F5344CB8AC3E}">
        <p14:creationId xmlns:p14="http://schemas.microsoft.com/office/powerpoint/2010/main" val="318756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DAA152CF-8D77-4002-ADBF-FA5257AFBA20}"/>
              </a:ext>
            </a:extLst>
          </p:cNvPr>
          <p:cNvSpPr/>
          <p:nvPr/>
        </p:nvSpPr>
        <p:spPr>
          <a:xfrm>
            <a:off x="227348" y="1628800"/>
            <a:ext cx="11964652" cy="6093976"/>
          </a:xfrm>
          <a:prstGeom prst="rect">
            <a:avLst/>
          </a:prstGeom>
        </p:spPr>
        <p:txBody>
          <a:bodyPr wrap="square">
            <a:spAutoFit/>
          </a:bodyPr>
          <a:lstStyle/>
          <a:p>
            <a:pPr algn="just"/>
            <a:r>
              <a:rPr lang="pt-BR" sz="2800" b="1" u="sng" dirty="0">
                <a:effectLst>
                  <a:outerShdw blurRad="38100" dist="38100" dir="2700000" algn="tl">
                    <a:srgbClr val="000000">
                      <a:alpha val="43137"/>
                    </a:srgbClr>
                  </a:outerShdw>
                </a:effectLst>
              </a:rPr>
              <a:t>Período de patogênese precoce</a:t>
            </a:r>
            <a:r>
              <a:rPr lang="pt-BR" sz="2800" b="1" dirty="0"/>
              <a:t>: </a:t>
            </a:r>
            <a:r>
              <a:rPr lang="pt-BR" sz="2800" dirty="0"/>
              <a:t>é o período que houve o rompimento do equilíbrio da saúde, porém, não existem sinais clínicos de que isto ocorreu.</a:t>
            </a:r>
          </a:p>
          <a:p>
            <a:endParaRPr lang="pt-BR" dirty="0"/>
          </a:p>
          <a:p>
            <a:r>
              <a:rPr lang="pt-BR" sz="2800" b="1" u="sng" dirty="0">
                <a:effectLst>
                  <a:outerShdw blurRad="38100" dist="38100" dir="2700000" algn="tl">
                    <a:srgbClr val="000000">
                      <a:alpha val="43137"/>
                    </a:srgbClr>
                  </a:outerShdw>
                </a:effectLst>
              </a:rPr>
              <a:t>Período de doença precoce discernível</a:t>
            </a:r>
            <a:r>
              <a:rPr lang="pt-BR" sz="2800" b="1" dirty="0"/>
              <a:t>: </a:t>
            </a:r>
            <a:r>
              <a:rPr lang="pt-BR" sz="2800" dirty="0"/>
              <a:t>quando foi possível diagnosticar clinicamente a doença ou alterações de condição de saúde do indivíduo dizemos ter encontrado o horizonte clínico. A partir deste momento o período se caracteriza pelos primeiros sintomas da enfermidade. </a:t>
            </a:r>
          </a:p>
          <a:p>
            <a:endParaRPr lang="pt-BR" dirty="0"/>
          </a:p>
          <a:p>
            <a:endParaRPr lang="pt-BR" dirty="0"/>
          </a:p>
          <a:p>
            <a:r>
              <a:rPr lang="pt-BR" sz="2800" b="1" u="sng" dirty="0">
                <a:effectLst>
                  <a:outerShdw blurRad="38100" dist="38100" dir="2700000" algn="tl">
                    <a:srgbClr val="000000">
                      <a:alpha val="43137"/>
                    </a:srgbClr>
                  </a:outerShdw>
                </a:effectLst>
              </a:rPr>
              <a:t>Período da doença avançada</a:t>
            </a:r>
            <a:r>
              <a:rPr lang="pt-BR" sz="2800" i="1" dirty="0">
                <a:effectLst>
                  <a:outerShdw blurRad="38100" dist="38100" dir="2700000" algn="tl">
                    <a:srgbClr val="000000">
                      <a:alpha val="43137"/>
                    </a:srgbClr>
                  </a:outerShdw>
                </a:effectLst>
              </a:rPr>
              <a:t>: </a:t>
            </a:r>
            <a:r>
              <a:rPr lang="pt-BR" sz="2800" dirty="0">
                <a:effectLst>
                  <a:outerShdw blurRad="38100" dist="38100" dir="2700000" algn="tl">
                    <a:srgbClr val="000000">
                      <a:alpha val="43137"/>
                    </a:srgbClr>
                  </a:outerShdw>
                </a:effectLst>
              </a:rPr>
              <a:t>nessa fase a doença já se apresenta em sua forma clínica máxima causando alterações marcantes no organismo. </a:t>
            </a:r>
          </a:p>
          <a:p>
            <a:endParaRPr lang="pt-BR" sz="2800" dirty="0"/>
          </a:p>
          <a:p>
            <a:pPr algn="just"/>
            <a:r>
              <a:rPr lang="pt-BR" sz="2800" dirty="0"/>
              <a:t> </a:t>
            </a:r>
          </a:p>
          <a:p>
            <a:pPr algn="just"/>
            <a:endParaRPr lang="pt-BR" sz="2800" dirty="0"/>
          </a:p>
          <a:p>
            <a:pPr algn="just"/>
            <a:r>
              <a:rPr lang="pt-BR" sz="2800" b="1" dirty="0">
                <a:effectLst>
                  <a:outerShdw blurRad="38100" dist="38100" dir="2700000" algn="tl">
                    <a:srgbClr val="000000">
                      <a:alpha val="43137"/>
                    </a:srgbClr>
                  </a:outerShdw>
                </a:effectLst>
                <a:latin typeface="+mj-lt"/>
              </a:rPr>
              <a:t> </a:t>
            </a:r>
          </a:p>
        </p:txBody>
      </p:sp>
      <p:sp>
        <p:nvSpPr>
          <p:cNvPr id="7" name="Título 1">
            <a:extLst>
              <a:ext uri="{FF2B5EF4-FFF2-40B4-BE49-F238E27FC236}">
                <a16:creationId xmlns:a16="http://schemas.microsoft.com/office/drawing/2014/main" id="{26BCDAAF-8DB7-4722-92EE-1016F29B0E6F}"/>
              </a:ext>
            </a:extLst>
          </p:cNvPr>
          <p:cNvSpPr>
            <a:spLocks noGrp="1"/>
          </p:cNvSpPr>
          <p:nvPr>
            <p:ph type="title"/>
          </p:nvPr>
        </p:nvSpPr>
        <p:spPr>
          <a:xfrm>
            <a:off x="1066800" y="99220"/>
            <a:ext cx="10058400" cy="1325563"/>
          </a:xfrm>
        </p:spPr>
        <p:txBody>
          <a:bodyPr vert="horz" lIns="91440" tIns="45720" rIns="91440" bIns="45720" rtlCol="0" anchor="ctr">
            <a:normAutofit/>
          </a:bodyPr>
          <a:lstStyle/>
          <a:p>
            <a:pPr algn="ctr"/>
            <a:r>
              <a:rPr lang="pt-BR" b="1" kern="1200" dirty="0">
                <a:effectLst>
                  <a:outerShdw blurRad="38100" dist="38100" dir="2700000" algn="tl">
                    <a:srgbClr val="000000">
                      <a:alpha val="43137"/>
                    </a:srgbClr>
                  </a:outerShdw>
                </a:effectLst>
                <a:latin typeface="+mj-lt"/>
                <a:ea typeface="+mj-ea"/>
                <a:cs typeface="+mj-cs"/>
              </a:rPr>
              <a:t>PERÍODO PATOGÊNICO</a:t>
            </a:r>
            <a:endParaRPr lang="pt-BR" kern="1200" dirty="0">
              <a:effectLst>
                <a:outerShdw blurRad="38100" dist="38100" dir="2700000" algn="tl">
                  <a:srgbClr val="000000">
                    <a:alpha val="43137"/>
                  </a:srgbClr>
                </a:outerShdw>
              </a:effectLst>
              <a:latin typeface="+mj-lt"/>
              <a:ea typeface="+mj-ea"/>
              <a:cs typeface="+mj-cs"/>
            </a:endParaRPr>
          </a:p>
        </p:txBody>
      </p:sp>
      <p:pic>
        <p:nvPicPr>
          <p:cNvPr id="4" name="Imagem 3" descr="Uma imagem contendo objeto, relógio, desenho&#10;&#10;Descrição gerada automaticamente">
            <a:extLst>
              <a:ext uri="{FF2B5EF4-FFF2-40B4-BE49-F238E27FC236}">
                <a16:creationId xmlns:a16="http://schemas.microsoft.com/office/drawing/2014/main" id="{06597641-0162-4C96-BB54-E0417FD5A4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2" y="6006708"/>
            <a:ext cx="831096" cy="807548"/>
          </a:xfrm>
          <a:prstGeom prst="rect">
            <a:avLst/>
          </a:prstGeom>
        </p:spPr>
      </p:pic>
      <p:pic>
        <p:nvPicPr>
          <p:cNvPr id="5" name="Imagem 4" descr="Logotipo&#10;&#10;Descrição gerada automaticamente">
            <a:extLst>
              <a:ext uri="{FF2B5EF4-FFF2-40B4-BE49-F238E27FC236}">
                <a16:creationId xmlns:a16="http://schemas.microsoft.com/office/drawing/2014/main" id="{B8F44F6D-12DE-454F-B9F9-05FC7471E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009" y="5950709"/>
            <a:ext cx="1099963" cy="1099963"/>
          </a:xfrm>
          <a:prstGeom prst="rect">
            <a:avLst/>
          </a:prstGeom>
        </p:spPr>
      </p:pic>
    </p:spTree>
    <p:extLst>
      <p:ext uri="{BB962C8B-B14F-4D97-AF65-F5344CB8AC3E}">
        <p14:creationId xmlns:p14="http://schemas.microsoft.com/office/powerpoint/2010/main" val="239008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6BCDAAF-8DB7-4722-92EE-1016F29B0E6F}"/>
              </a:ext>
            </a:extLst>
          </p:cNvPr>
          <p:cNvSpPr>
            <a:spLocks noGrp="1"/>
          </p:cNvSpPr>
          <p:nvPr>
            <p:ph type="title"/>
          </p:nvPr>
        </p:nvSpPr>
        <p:spPr>
          <a:xfrm>
            <a:off x="1066800" y="99220"/>
            <a:ext cx="10058400" cy="1325563"/>
          </a:xfrm>
        </p:spPr>
        <p:txBody>
          <a:bodyPr vert="horz" lIns="91440" tIns="45720" rIns="91440" bIns="45720" rtlCol="0" anchor="ctr">
            <a:normAutofit/>
          </a:bodyPr>
          <a:lstStyle/>
          <a:p>
            <a:pPr algn="ctr"/>
            <a:r>
              <a:rPr lang="pt-BR" b="1" kern="1200" dirty="0">
                <a:effectLst>
                  <a:outerShdw blurRad="38100" dist="38100" dir="2700000" algn="tl">
                    <a:srgbClr val="000000">
                      <a:alpha val="43137"/>
                    </a:srgbClr>
                  </a:outerShdw>
                </a:effectLst>
                <a:latin typeface="+mj-lt"/>
                <a:ea typeface="+mj-ea"/>
                <a:cs typeface="+mj-cs"/>
              </a:rPr>
              <a:t>RESUMO</a:t>
            </a:r>
            <a:endParaRPr lang="pt-BR" kern="1200" dirty="0">
              <a:effectLst>
                <a:outerShdw blurRad="38100" dist="38100" dir="2700000" algn="tl">
                  <a:srgbClr val="000000">
                    <a:alpha val="43137"/>
                  </a:srgbClr>
                </a:outerShdw>
              </a:effectLst>
              <a:latin typeface="+mj-lt"/>
              <a:ea typeface="+mj-ea"/>
              <a:cs typeface="+mj-cs"/>
            </a:endParaRPr>
          </a:p>
        </p:txBody>
      </p:sp>
      <p:pic>
        <p:nvPicPr>
          <p:cNvPr id="2" name="Imagem 1">
            <a:extLst>
              <a:ext uri="{FF2B5EF4-FFF2-40B4-BE49-F238E27FC236}">
                <a16:creationId xmlns:a16="http://schemas.microsoft.com/office/drawing/2014/main" id="{4AB04F31-08D4-4220-B8C0-EDD08A0FF60D}"/>
              </a:ext>
            </a:extLst>
          </p:cNvPr>
          <p:cNvPicPr>
            <a:picLocks noChangeAspect="1"/>
          </p:cNvPicPr>
          <p:nvPr/>
        </p:nvPicPr>
        <p:blipFill>
          <a:blip r:embed="rId3"/>
          <a:stretch>
            <a:fillRect/>
          </a:stretch>
        </p:blipFill>
        <p:spPr>
          <a:xfrm>
            <a:off x="454117" y="1700808"/>
            <a:ext cx="11283765" cy="4929064"/>
          </a:xfrm>
          <a:prstGeom prst="rect">
            <a:avLst/>
          </a:prstGeom>
        </p:spPr>
      </p:pic>
      <p:sp>
        <p:nvSpPr>
          <p:cNvPr id="3" name="Retângulo 2">
            <a:extLst>
              <a:ext uri="{FF2B5EF4-FFF2-40B4-BE49-F238E27FC236}">
                <a16:creationId xmlns:a16="http://schemas.microsoft.com/office/drawing/2014/main" id="{6F4E0402-C1AC-4F6F-85FD-43B8E28E97A2}"/>
              </a:ext>
            </a:extLst>
          </p:cNvPr>
          <p:cNvSpPr/>
          <p:nvPr/>
        </p:nvSpPr>
        <p:spPr>
          <a:xfrm>
            <a:off x="454117" y="1700808"/>
            <a:ext cx="11283765"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B4B86D4F-1CD7-47A5-B80A-1372BDFB8E64}"/>
              </a:ext>
            </a:extLst>
          </p:cNvPr>
          <p:cNvSpPr/>
          <p:nvPr/>
        </p:nvSpPr>
        <p:spPr>
          <a:xfrm>
            <a:off x="454117" y="2509878"/>
            <a:ext cx="11283765"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63EC72DA-0781-438C-8EAC-1FDF1DFE9F58}"/>
              </a:ext>
            </a:extLst>
          </p:cNvPr>
          <p:cNvSpPr/>
          <p:nvPr/>
        </p:nvSpPr>
        <p:spPr>
          <a:xfrm>
            <a:off x="454116" y="4653136"/>
            <a:ext cx="11283765" cy="13511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BD98C8C0-EC4E-4967-AA19-AB792661DC56}"/>
              </a:ext>
            </a:extLst>
          </p:cNvPr>
          <p:cNvSpPr/>
          <p:nvPr/>
        </p:nvSpPr>
        <p:spPr>
          <a:xfrm>
            <a:off x="454115" y="3318948"/>
            <a:ext cx="11283765" cy="13511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46D0CD98-F6EA-4379-A567-206B8A64833B}"/>
              </a:ext>
            </a:extLst>
          </p:cNvPr>
          <p:cNvSpPr/>
          <p:nvPr/>
        </p:nvSpPr>
        <p:spPr>
          <a:xfrm>
            <a:off x="454114" y="6004306"/>
            <a:ext cx="11283765" cy="642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 name="Conector reto 4">
            <a:extLst>
              <a:ext uri="{FF2B5EF4-FFF2-40B4-BE49-F238E27FC236}">
                <a16:creationId xmlns:a16="http://schemas.microsoft.com/office/drawing/2014/main" id="{D7690250-69AF-469E-883B-C89446E3BDCB}"/>
              </a:ext>
            </a:extLst>
          </p:cNvPr>
          <p:cNvCxnSpPr>
            <a:cxnSpLocks/>
          </p:cNvCxnSpPr>
          <p:nvPr/>
        </p:nvCxnSpPr>
        <p:spPr>
          <a:xfrm>
            <a:off x="6312024" y="1700808"/>
            <a:ext cx="0" cy="4929064"/>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5" name="Imagem 14" descr="Uma imagem contendo objeto, relógio, desenho&#10;&#10;Descrição gerada automaticamente">
            <a:extLst>
              <a:ext uri="{FF2B5EF4-FFF2-40B4-BE49-F238E27FC236}">
                <a16:creationId xmlns:a16="http://schemas.microsoft.com/office/drawing/2014/main" id="{5E12AB2B-4545-4808-A7F5-51885D7F1E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7898" y="6077287"/>
            <a:ext cx="831096" cy="807548"/>
          </a:xfrm>
          <a:prstGeom prst="rect">
            <a:avLst/>
          </a:prstGeom>
        </p:spPr>
      </p:pic>
      <p:pic>
        <p:nvPicPr>
          <p:cNvPr id="16" name="Imagem 15" descr="Logotipo&#10;&#10;Descrição gerada automaticamente">
            <a:extLst>
              <a:ext uri="{FF2B5EF4-FFF2-40B4-BE49-F238E27FC236}">
                <a16:creationId xmlns:a16="http://schemas.microsoft.com/office/drawing/2014/main" id="{CD2707C2-7C05-4D1C-AD20-D23A8DE8F4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9969" y="6021288"/>
            <a:ext cx="1099963" cy="1099963"/>
          </a:xfrm>
          <a:prstGeom prst="rect">
            <a:avLst/>
          </a:prstGeom>
        </p:spPr>
      </p:pic>
    </p:spTree>
    <p:extLst>
      <p:ext uri="{BB962C8B-B14F-4D97-AF65-F5344CB8AC3E}">
        <p14:creationId xmlns:p14="http://schemas.microsoft.com/office/powerpoint/2010/main" val="34818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281355"/>
            <a:ext cx="10058400" cy="1477108"/>
          </a:xfrm>
        </p:spPr>
        <p:txBody>
          <a:bodyPr rtlCol="0"/>
          <a:lstStyle/>
          <a:p>
            <a:pPr algn="ctr">
              <a:lnSpc>
                <a:spcPct val="100000"/>
              </a:lnSpc>
            </a:pPr>
            <a:br>
              <a:rPr lang="pt-BR" dirty="0"/>
            </a:br>
            <a:r>
              <a:rPr lang="pt-BR" b="1" dirty="0">
                <a:effectLst>
                  <a:outerShdw blurRad="38100" dist="38100" dir="2700000" algn="tl">
                    <a:srgbClr val="000000">
                      <a:alpha val="43137"/>
                    </a:srgbClr>
                  </a:outerShdw>
                </a:effectLst>
              </a:rPr>
              <a:t>HISTÓRIA NATURAL DAS DOENÇAS </a:t>
            </a:r>
            <a:endParaRPr lang="pt-BR"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0" y="1556793"/>
            <a:ext cx="11928648" cy="4844008"/>
          </a:xfrm>
        </p:spPr>
        <p:txBody>
          <a:bodyPr rtlCol="0"/>
          <a:lstStyle/>
          <a:p>
            <a:endParaRPr lang="pt-BR" dirty="0"/>
          </a:p>
          <a:p>
            <a:pPr algn="just"/>
            <a:r>
              <a:rPr lang="pt-BR" sz="3200" dirty="0"/>
              <a:t>A história natural da doença pode ser aplicada a </a:t>
            </a:r>
            <a:r>
              <a:rPr lang="pt-BR" sz="3200" i="1" dirty="0"/>
              <a:t>qualquer tipo de doença ou agravo à saúde</a:t>
            </a:r>
            <a:r>
              <a:rPr lang="pt-BR" sz="3200" dirty="0"/>
              <a:t>, permitindo ordenar o conhecimento existente e promover novas descobertas através da pesquisa. </a:t>
            </a:r>
          </a:p>
          <a:p>
            <a:pPr algn="just"/>
            <a:r>
              <a:rPr lang="pt-BR" sz="3200" dirty="0"/>
              <a:t>Esse processo, portanto, tem início com a exposição a fatores capazes de causar a doença e seu desenvolvimento, se não houver a intervenção médica, culminará com a recuperação, incapacidade ou morte. </a:t>
            </a:r>
          </a:p>
        </p:txBody>
      </p:sp>
      <p:pic>
        <p:nvPicPr>
          <p:cNvPr id="4" name="Imagem 3" descr="Uma imagem contendo objeto, relógio, desenho&#10;&#10;Descrição gerada automaticamente">
            <a:extLst>
              <a:ext uri="{FF2B5EF4-FFF2-40B4-BE49-F238E27FC236}">
                <a16:creationId xmlns:a16="http://schemas.microsoft.com/office/drawing/2014/main" id="{DA8C6DB7-CF28-49F2-819F-CA5FEEF11A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1" y="5805264"/>
            <a:ext cx="831096" cy="807548"/>
          </a:xfrm>
          <a:prstGeom prst="rect">
            <a:avLst/>
          </a:prstGeom>
        </p:spPr>
      </p:pic>
      <p:pic>
        <p:nvPicPr>
          <p:cNvPr id="5" name="Imagem 4" descr="Logotipo&#10;&#10;Descrição gerada automaticamente">
            <a:extLst>
              <a:ext uri="{FF2B5EF4-FFF2-40B4-BE49-F238E27FC236}">
                <a16:creationId xmlns:a16="http://schemas.microsoft.com/office/drawing/2014/main" id="{D48E8351-9BEC-42D2-961F-FB5F80804C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392" y="5749265"/>
            <a:ext cx="1099963" cy="1099963"/>
          </a:xfrm>
          <a:prstGeom prst="rect">
            <a:avLst/>
          </a:prstGeom>
        </p:spPr>
      </p:pic>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9524" y="-671"/>
            <a:ext cx="8773616" cy="1325563"/>
          </a:xfrm>
        </p:spPr>
        <p:txBody>
          <a:bodyPr rtlCol="0"/>
          <a:lstStyle/>
          <a:p>
            <a:pPr algn="ctr"/>
            <a:br>
              <a:rPr lang="pt-BR" dirty="0"/>
            </a:br>
            <a:r>
              <a:rPr lang="pt-BR" b="1" dirty="0">
                <a:effectLst>
                  <a:outerShdw blurRad="38100" dist="38100" dir="2700000" algn="tl">
                    <a:srgbClr val="000000">
                      <a:alpha val="43137"/>
                    </a:srgbClr>
                  </a:outerShdw>
                </a:effectLst>
              </a:rPr>
              <a:t>DEFINIÇÕES E CONCEITOS FUNDAMENTAIS </a:t>
            </a:r>
            <a:endParaRPr lang="pt-BR" dirty="0">
              <a:effectLst>
                <a:outerShdw blurRad="38100" dist="38100" dir="2700000" algn="tl">
                  <a:srgbClr val="000000">
                    <a:alpha val="43137"/>
                  </a:srgbClr>
                </a:outerShdw>
              </a:effectLst>
            </a:endParaRPr>
          </a:p>
        </p:txBody>
      </p:sp>
      <p:sp>
        <p:nvSpPr>
          <p:cNvPr id="4" name="Espaço Reservado para Conteúdo 3">
            <a:extLst>
              <a:ext uri="{FF2B5EF4-FFF2-40B4-BE49-F238E27FC236}">
                <a16:creationId xmlns:a16="http://schemas.microsoft.com/office/drawing/2014/main" id="{834C95BC-40DC-4123-A62A-EEE9347E7CA4}"/>
              </a:ext>
            </a:extLst>
          </p:cNvPr>
          <p:cNvSpPr>
            <a:spLocks noGrp="1"/>
          </p:cNvSpPr>
          <p:nvPr>
            <p:ph idx="1"/>
          </p:nvPr>
        </p:nvSpPr>
        <p:spPr>
          <a:xfrm>
            <a:off x="0" y="1424783"/>
            <a:ext cx="12072664" cy="4976017"/>
          </a:xfrm>
        </p:spPr>
        <p:txBody>
          <a:bodyPr>
            <a:normAutofit lnSpcReduction="10000"/>
          </a:bodyPr>
          <a:lstStyle/>
          <a:p>
            <a:endParaRPr lang="pt-BR" dirty="0"/>
          </a:p>
          <a:p>
            <a:pPr algn="just"/>
            <a:r>
              <a:rPr lang="pt-BR" sz="3600" b="1" u="sng" dirty="0">
                <a:effectLst>
                  <a:outerShdw blurRad="38100" dist="38100" dir="2700000" algn="tl">
                    <a:srgbClr val="000000">
                      <a:alpha val="43137"/>
                    </a:srgbClr>
                  </a:outerShdw>
                </a:effectLst>
              </a:rPr>
              <a:t>Agentes ou Fatores Etiológicos:</a:t>
            </a:r>
            <a:r>
              <a:rPr lang="pt-BR" sz="3600" b="1" dirty="0">
                <a:effectLst>
                  <a:outerShdw blurRad="38100" dist="38100" dir="2700000" algn="tl">
                    <a:srgbClr val="000000">
                      <a:alpha val="43137"/>
                    </a:srgbClr>
                  </a:outerShdw>
                </a:effectLst>
              </a:rPr>
              <a:t> </a:t>
            </a:r>
            <a:r>
              <a:rPr lang="pt-BR" sz="3600" dirty="0"/>
              <a:t>são os causadores das doenças </a:t>
            </a:r>
          </a:p>
          <a:p>
            <a:pPr algn="just"/>
            <a:r>
              <a:rPr lang="pt-BR" sz="3600" b="1" u="sng" dirty="0">
                <a:effectLst>
                  <a:outerShdw blurRad="38100" dist="38100" dir="2700000" algn="tl">
                    <a:srgbClr val="000000">
                      <a:alpha val="43137"/>
                    </a:srgbClr>
                  </a:outerShdw>
                </a:effectLst>
              </a:rPr>
              <a:t>Hospedeiro:</a:t>
            </a:r>
            <a:r>
              <a:rPr lang="pt-BR" sz="3600" b="1" dirty="0"/>
              <a:t> </a:t>
            </a:r>
            <a:r>
              <a:rPr lang="pt-BR" sz="3600" dirty="0"/>
              <a:t>Ser vivo que oferece, em condições naturais, subsistência ou alojamento a um agente infeccioso. </a:t>
            </a:r>
          </a:p>
          <a:p>
            <a:pPr algn="just"/>
            <a:r>
              <a:rPr lang="pt-BR" sz="3600" b="1" u="sng" dirty="0">
                <a:effectLst>
                  <a:outerShdw blurRad="38100" dist="38100" dir="2700000" algn="tl">
                    <a:srgbClr val="000000">
                      <a:alpha val="43137"/>
                    </a:srgbClr>
                  </a:outerShdw>
                </a:effectLst>
              </a:rPr>
              <a:t>Meio ambiente:</a:t>
            </a:r>
            <a:r>
              <a:rPr lang="pt-BR" sz="3600" b="1" dirty="0">
                <a:effectLst>
                  <a:outerShdw blurRad="38100" dist="38100" dir="2700000" algn="tl">
                    <a:srgbClr val="000000">
                      <a:alpha val="43137"/>
                    </a:srgbClr>
                  </a:outerShdw>
                </a:effectLst>
              </a:rPr>
              <a:t> </a:t>
            </a:r>
            <a:r>
              <a:rPr lang="pt-BR" sz="3600" dirty="0"/>
              <a:t>Conjunto de instâncias e processos que mantêm relações interativas com o agente etiológico e o suscetível, sem se confundir com os mesmos. Reservatório, Vetores e Veículos. </a:t>
            </a:r>
          </a:p>
          <a:p>
            <a:endParaRPr lang="pt-BR" dirty="0"/>
          </a:p>
        </p:txBody>
      </p:sp>
      <p:pic>
        <p:nvPicPr>
          <p:cNvPr id="7" name="Imagem 6" descr="Uma imagem contendo objeto, relógio, desenho&#10;&#10;Descrição gerada automaticamente">
            <a:extLst>
              <a:ext uri="{FF2B5EF4-FFF2-40B4-BE49-F238E27FC236}">
                <a16:creationId xmlns:a16="http://schemas.microsoft.com/office/drawing/2014/main" id="{0446CBEE-6FA6-4DB2-8657-4242222F8E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2" y="6006708"/>
            <a:ext cx="831096" cy="807548"/>
          </a:xfrm>
          <a:prstGeom prst="rect">
            <a:avLst/>
          </a:prstGeom>
        </p:spPr>
      </p:pic>
      <p:pic>
        <p:nvPicPr>
          <p:cNvPr id="8" name="Imagem 7" descr="Logotipo&#10;&#10;Descrição gerada automaticamente">
            <a:extLst>
              <a:ext uri="{FF2B5EF4-FFF2-40B4-BE49-F238E27FC236}">
                <a16:creationId xmlns:a16="http://schemas.microsoft.com/office/drawing/2014/main" id="{86F33697-EAA8-4062-8A87-B3F7112617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009" y="5950709"/>
            <a:ext cx="1099963" cy="1099963"/>
          </a:xfrm>
          <a:prstGeom prst="rect">
            <a:avLst/>
          </a:prstGeom>
        </p:spPr>
      </p:pic>
    </p:spTree>
    <p:extLst>
      <p:ext uri="{BB962C8B-B14F-4D97-AF65-F5344CB8AC3E}">
        <p14:creationId xmlns:p14="http://schemas.microsoft.com/office/powerpoint/2010/main" val="19286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0" y="1628800"/>
            <a:ext cx="12072664" cy="4771999"/>
          </a:xfrm>
        </p:spPr>
        <p:txBody>
          <a:bodyPr rtlCol="0">
            <a:normAutofit/>
          </a:bodyPr>
          <a:lstStyle/>
          <a:p>
            <a:pPr algn="just"/>
            <a:r>
              <a:rPr lang="pt-BR" sz="2800" b="1" u="sng" dirty="0">
                <a:effectLst>
                  <a:outerShdw blurRad="38100" dist="38100" dir="2700000" algn="tl">
                    <a:srgbClr val="000000">
                      <a:alpha val="43137"/>
                    </a:srgbClr>
                  </a:outerShdw>
                </a:effectLst>
              </a:rPr>
              <a:t>Endemia:</a:t>
            </a:r>
            <a:r>
              <a:rPr lang="pt-BR" sz="2800" b="1" dirty="0"/>
              <a:t> </a:t>
            </a:r>
            <a:r>
              <a:rPr lang="pt-BR" sz="2800" dirty="0"/>
              <a:t>É a ocorrência de determinada doença que acomete sistematicamente as populações em espaços característicos e determinados, no decorrer de um longo período, (temporalmente ilimitada), e que mantém uma </a:t>
            </a:r>
            <a:r>
              <a:rPr lang="pt-BR" sz="2800" b="1" i="1" u="sng" dirty="0">
                <a:effectLst>
                  <a:outerShdw blurRad="38100" dist="38100" dir="2700000" algn="tl">
                    <a:srgbClr val="000000">
                      <a:alpha val="43137"/>
                    </a:srgbClr>
                  </a:outerShdw>
                </a:effectLst>
              </a:rPr>
              <a:t>incidência</a:t>
            </a:r>
            <a:r>
              <a:rPr lang="pt-BR" sz="2800" b="1" dirty="0"/>
              <a:t> </a:t>
            </a:r>
            <a:r>
              <a:rPr lang="pt-BR" sz="2800" dirty="0"/>
              <a:t>relativamente constante, permitindo variações cíclicas e sazonais. </a:t>
            </a:r>
          </a:p>
          <a:p>
            <a:pPr algn="just"/>
            <a:r>
              <a:rPr lang="pt-BR" sz="2800" b="1" u="sng" dirty="0">
                <a:effectLst>
                  <a:outerShdw blurRad="38100" dist="38100" dir="2700000" algn="tl">
                    <a:srgbClr val="000000">
                      <a:alpha val="43137"/>
                    </a:srgbClr>
                  </a:outerShdw>
                </a:effectLst>
              </a:rPr>
              <a:t>Epidemia:</a:t>
            </a:r>
            <a:r>
              <a:rPr lang="pt-BR" sz="2800" b="1" dirty="0"/>
              <a:t> </a:t>
            </a:r>
            <a:r>
              <a:rPr lang="pt-BR" sz="2800" dirty="0"/>
              <a:t>É a ocorrência em uma comunidade ou região de casos de natureza semelhante, claramente excessiva em relação ao esperado. </a:t>
            </a:r>
          </a:p>
          <a:p>
            <a:pPr algn="just"/>
            <a:r>
              <a:rPr lang="pt-BR" sz="2800" b="1" u="sng" dirty="0">
                <a:effectLst>
                  <a:outerShdw blurRad="38100" dist="38100" dir="2700000" algn="tl">
                    <a:srgbClr val="000000">
                      <a:alpha val="43137"/>
                    </a:srgbClr>
                  </a:outerShdw>
                </a:effectLst>
              </a:rPr>
              <a:t>Epidemiologia:</a:t>
            </a:r>
            <a:r>
              <a:rPr lang="pt-BR" sz="2800" b="1" dirty="0"/>
              <a:t> </a:t>
            </a:r>
            <a:r>
              <a:rPr lang="pt-BR" sz="2800" dirty="0"/>
              <a:t>“é a ciência que estuda a distribuição e os determinantes dos problemas de saúde (fenômenos e processos associados) em populações humanas” . Tem interesse específico pelo COLETIVO humano. </a:t>
            </a:r>
          </a:p>
          <a:p>
            <a:pPr algn="just"/>
            <a:endParaRPr lang="pt-BR" dirty="0"/>
          </a:p>
        </p:txBody>
      </p:sp>
      <p:sp>
        <p:nvSpPr>
          <p:cNvPr id="7" name="Título 1">
            <a:extLst>
              <a:ext uri="{FF2B5EF4-FFF2-40B4-BE49-F238E27FC236}">
                <a16:creationId xmlns:a16="http://schemas.microsoft.com/office/drawing/2014/main" id="{CE456A4C-BC92-4E2F-81B2-FA10F1FEE750}"/>
              </a:ext>
            </a:extLst>
          </p:cNvPr>
          <p:cNvSpPr txBox="1">
            <a:spLocks/>
          </p:cNvSpPr>
          <p:nvPr/>
        </p:nvSpPr>
        <p:spPr>
          <a:xfrm>
            <a:off x="1709192" y="98549"/>
            <a:ext cx="87736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br>
              <a:rPr lang="pt-BR" dirty="0"/>
            </a:br>
            <a:r>
              <a:rPr lang="pt-BR" b="1" dirty="0">
                <a:effectLst>
                  <a:outerShdw blurRad="38100" dist="38100" dir="2700000" algn="tl">
                    <a:srgbClr val="000000">
                      <a:alpha val="43137"/>
                    </a:srgbClr>
                  </a:outerShdw>
                </a:effectLst>
              </a:rPr>
              <a:t>DEFINIÇÕES E CONCEITOS FUNDAMENTAIS </a:t>
            </a:r>
            <a:endParaRPr lang="pt-BR" dirty="0">
              <a:effectLst>
                <a:outerShdw blurRad="38100" dist="38100" dir="2700000" algn="tl">
                  <a:srgbClr val="000000">
                    <a:alpha val="43137"/>
                  </a:srgbClr>
                </a:outerShdw>
              </a:effectLst>
            </a:endParaRPr>
          </a:p>
        </p:txBody>
      </p:sp>
      <p:pic>
        <p:nvPicPr>
          <p:cNvPr id="12" name="Imagem 11" descr="Uma imagem contendo objeto, relógio, desenho&#10;&#10;Descrição gerada automaticamente">
            <a:extLst>
              <a:ext uri="{FF2B5EF4-FFF2-40B4-BE49-F238E27FC236}">
                <a16:creationId xmlns:a16="http://schemas.microsoft.com/office/drawing/2014/main" id="{2C062489-B868-4752-8D98-5FB7AA019C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2" y="6006708"/>
            <a:ext cx="831096" cy="807548"/>
          </a:xfrm>
          <a:prstGeom prst="rect">
            <a:avLst/>
          </a:prstGeom>
        </p:spPr>
      </p:pic>
      <p:pic>
        <p:nvPicPr>
          <p:cNvPr id="13" name="Imagem 12" descr="Logotipo&#10;&#10;Descrição gerada automaticamente">
            <a:extLst>
              <a:ext uri="{FF2B5EF4-FFF2-40B4-BE49-F238E27FC236}">
                <a16:creationId xmlns:a16="http://schemas.microsoft.com/office/drawing/2014/main" id="{57F494EC-1CBB-467E-9A92-C5AAA5C463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009" y="5950709"/>
            <a:ext cx="1099963" cy="1099963"/>
          </a:xfrm>
          <a:prstGeom prst="rect">
            <a:avLst/>
          </a:prstGeom>
        </p:spPr>
      </p:pic>
    </p:spTree>
    <p:extLst>
      <p:ext uri="{BB962C8B-B14F-4D97-AF65-F5344CB8AC3E}">
        <p14:creationId xmlns:p14="http://schemas.microsoft.com/office/powerpoint/2010/main" val="273862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0" y="1556792"/>
            <a:ext cx="12192000" cy="4844007"/>
          </a:xfrm>
        </p:spPr>
        <p:txBody>
          <a:bodyPr rtlCol="0">
            <a:normAutofit/>
          </a:bodyPr>
          <a:lstStyle/>
          <a:p>
            <a:pPr algn="just"/>
            <a:r>
              <a:rPr lang="pt-BR" sz="2800" b="1" u="sng" dirty="0">
                <a:effectLst>
                  <a:outerShdw blurRad="38100" dist="38100" dir="2700000" algn="tl">
                    <a:srgbClr val="000000">
                      <a:alpha val="43137"/>
                    </a:srgbClr>
                  </a:outerShdw>
                </a:effectLst>
              </a:rPr>
              <a:t>Incidência</a:t>
            </a:r>
            <a:r>
              <a:rPr lang="pt-BR" sz="2800" b="1" dirty="0"/>
              <a:t> </a:t>
            </a:r>
            <a:r>
              <a:rPr lang="pt-BR" sz="2800" dirty="0"/>
              <a:t>- A incidência de uma doença, em um determinado </a:t>
            </a:r>
            <a:r>
              <a:rPr lang="pt-BR" sz="2800" b="1" dirty="0"/>
              <a:t>local e período</a:t>
            </a:r>
            <a:r>
              <a:rPr lang="pt-BR" sz="2800" dirty="0"/>
              <a:t>, é o número de casos novos da doença que iniciaram no mesmo local e período. Traz a ideia de </a:t>
            </a:r>
            <a:r>
              <a:rPr lang="pt-BR" sz="2800" b="1" dirty="0"/>
              <a:t>intensidade </a:t>
            </a:r>
            <a:r>
              <a:rPr lang="pt-BR" sz="2800" dirty="0"/>
              <a:t>com que acontece uma doença numa população, mede a frequência ou probabilidade de ocorrência de casos novos de doença na população. Alta incidência significa alto risco coletivo de adoecer. </a:t>
            </a:r>
          </a:p>
          <a:p>
            <a:pPr algn="just"/>
            <a:r>
              <a:rPr lang="pt-BR" sz="2800" b="1" u="sng" dirty="0">
                <a:effectLst>
                  <a:outerShdw blurRad="38100" dist="38100" dir="2700000" algn="tl">
                    <a:srgbClr val="000000">
                      <a:alpha val="43137"/>
                    </a:srgbClr>
                  </a:outerShdw>
                </a:effectLst>
              </a:rPr>
              <a:t>Prevalência</a:t>
            </a:r>
            <a:r>
              <a:rPr lang="pt-BR" sz="2800" dirty="0"/>
              <a:t> - A prevalência refere-se ao número de casos de uma doença em uma população, durante um período específico de tempo. Deste modo, ela determina o número total de casos de uma doença em uma dada população e o impacto que isso tem na sociedade, levando em consideração casos antigos e novos.</a:t>
            </a:r>
          </a:p>
          <a:p>
            <a:pPr rtl="0"/>
            <a:endParaRPr lang="pt-BR" dirty="0"/>
          </a:p>
        </p:txBody>
      </p:sp>
      <p:sp>
        <p:nvSpPr>
          <p:cNvPr id="9" name="Título 1">
            <a:extLst>
              <a:ext uri="{FF2B5EF4-FFF2-40B4-BE49-F238E27FC236}">
                <a16:creationId xmlns:a16="http://schemas.microsoft.com/office/drawing/2014/main" id="{E7EF9608-C85B-431B-8691-31A50F2AFDE0}"/>
              </a:ext>
            </a:extLst>
          </p:cNvPr>
          <p:cNvSpPr txBox="1">
            <a:spLocks/>
          </p:cNvSpPr>
          <p:nvPr/>
        </p:nvSpPr>
        <p:spPr>
          <a:xfrm>
            <a:off x="1709192" y="98549"/>
            <a:ext cx="87736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br>
              <a:rPr lang="pt-BR" dirty="0"/>
            </a:br>
            <a:r>
              <a:rPr lang="pt-BR" b="1" dirty="0">
                <a:effectLst>
                  <a:outerShdw blurRad="38100" dist="38100" dir="2700000" algn="tl">
                    <a:srgbClr val="000000">
                      <a:alpha val="43137"/>
                    </a:srgbClr>
                  </a:outerShdw>
                </a:effectLst>
              </a:rPr>
              <a:t>DEFINIÇÕES E CONCEITOS FUNDAMENTAIS </a:t>
            </a:r>
            <a:endParaRPr lang="pt-BR" dirty="0">
              <a:effectLst>
                <a:outerShdw blurRad="38100" dist="38100" dir="2700000" algn="tl">
                  <a:srgbClr val="000000">
                    <a:alpha val="43137"/>
                  </a:srgbClr>
                </a:outerShdw>
              </a:effectLst>
            </a:endParaRPr>
          </a:p>
        </p:txBody>
      </p:sp>
      <p:pic>
        <p:nvPicPr>
          <p:cNvPr id="10" name="Imagem 9" descr="Uma imagem contendo objeto, relógio, desenho&#10;&#10;Descrição gerada automaticamente">
            <a:extLst>
              <a:ext uri="{FF2B5EF4-FFF2-40B4-BE49-F238E27FC236}">
                <a16:creationId xmlns:a16="http://schemas.microsoft.com/office/drawing/2014/main" id="{9B2FC78B-A935-4945-AF23-FB460F3E3A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2" y="6006708"/>
            <a:ext cx="831096" cy="807548"/>
          </a:xfrm>
          <a:prstGeom prst="rect">
            <a:avLst/>
          </a:prstGeom>
        </p:spPr>
      </p:pic>
      <p:pic>
        <p:nvPicPr>
          <p:cNvPr id="11" name="Imagem 10" descr="Logotipo&#10;&#10;Descrição gerada automaticamente">
            <a:extLst>
              <a:ext uri="{FF2B5EF4-FFF2-40B4-BE49-F238E27FC236}">
                <a16:creationId xmlns:a16="http://schemas.microsoft.com/office/drawing/2014/main" id="{4F6653E9-C2C4-4C03-945B-FC52D7EC59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009" y="5950709"/>
            <a:ext cx="1099963" cy="1099963"/>
          </a:xfrm>
          <a:prstGeom prst="rect">
            <a:avLst/>
          </a:prstGeom>
        </p:spPr>
      </p:pic>
    </p:spTree>
    <p:extLst>
      <p:ext uri="{BB962C8B-B14F-4D97-AF65-F5344CB8AC3E}">
        <p14:creationId xmlns:p14="http://schemas.microsoft.com/office/powerpoint/2010/main" val="39488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0" y="1556792"/>
            <a:ext cx="12192000" cy="4844007"/>
          </a:xfrm>
        </p:spPr>
        <p:txBody>
          <a:bodyPr rtlCol="0">
            <a:normAutofit/>
          </a:bodyPr>
          <a:lstStyle/>
          <a:p>
            <a:pPr algn="just"/>
            <a:r>
              <a:rPr lang="pt-BR" sz="2800" dirty="0"/>
              <a:t>Supondo que tenha ocorrido um surto generalizado de malária no Rio de Janeiro em 2008, causando vários casos de morte, mas que foi contido após um ano. Neste caso, podemos dizer que o surto de malária teve alta prevalência e alta incidência durante o ano de 2008.</a:t>
            </a:r>
          </a:p>
          <a:p>
            <a:pPr algn="just"/>
            <a:r>
              <a:rPr lang="pt-BR" sz="2800" dirty="0"/>
              <a:t>No entanto, no ano de 2009, a incidência será baixa, mas a prevalência permanece alta porque a malária leva tempo para ser curada, e uma parte da população ainda estava em tratamento.</a:t>
            </a:r>
          </a:p>
          <a:p>
            <a:pPr algn="just"/>
            <a:r>
              <a:rPr lang="pt-BR" sz="2800" dirty="0"/>
              <a:t>Já no caso de uma epidemia de gripe, a incidência pode ser alta, mas não contribui para um grande crescimento da prevalência, visto que essa doença se resolve de um modo rápido.</a:t>
            </a:r>
          </a:p>
        </p:txBody>
      </p:sp>
      <p:sp>
        <p:nvSpPr>
          <p:cNvPr id="9" name="Título 1">
            <a:extLst>
              <a:ext uri="{FF2B5EF4-FFF2-40B4-BE49-F238E27FC236}">
                <a16:creationId xmlns:a16="http://schemas.microsoft.com/office/drawing/2014/main" id="{E7EF9608-C85B-431B-8691-31A50F2AFDE0}"/>
              </a:ext>
            </a:extLst>
          </p:cNvPr>
          <p:cNvSpPr txBox="1">
            <a:spLocks/>
          </p:cNvSpPr>
          <p:nvPr/>
        </p:nvSpPr>
        <p:spPr>
          <a:xfrm>
            <a:off x="0" y="98549"/>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br>
              <a:rPr lang="pt-BR" dirty="0"/>
            </a:br>
            <a:r>
              <a:rPr lang="pt-BR" b="1" dirty="0">
                <a:effectLst>
                  <a:outerShdw blurRad="38100" dist="38100" dir="2700000" algn="tl">
                    <a:srgbClr val="000000">
                      <a:alpha val="43137"/>
                    </a:srgbClr>
                  </a:outerShdw>
                </a:effectLst>
              </a:rPr>
              <a:t>Exemplo de incidência e prevalência</a:t>
            </a:r>
          </a:p>
          <a:p>
            <a:pPr algn="ctr"/>
            <a:endParaRPr lang="pt-BR" dirty="0">
              <a:effectLst>
                <a:outerShdw blurRad="38100" dist="38100" dir="2700000" algn="tl">
                  <a:srgbClr val="000000">
                    <a:alpha val="43137"/>
                  </a:srgbClr>
                </a:outerShdw>
              </a:effectLst>
            </a:endParaRPr>
          </a:p>
        </p:txBody>
      </p:sp>
      <p:pic>
        <p:nvPicPr>
          <p:cNvPr id="4" name="Imagem 3" descr="Uma imagem contendo objeto, relógio, desenho&#10;&#10;Descrição gerada automaticamente">
            <a:extLst>
              <a:ext uri="{FF2B5EF4-FFF2-40B4-BE49-F238E27FC236}">
                <a16:creationId xmlns:a16="http://schemas.microsoft.com/office/drawing/2014/main" id="{CE525426-BBB4-442D-840F-24D548E6DB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2" y="6006708"/>
            <a:ext cx="831096" cy="807548"/>
          </a:xfrm>
          <a:prstGeom prst="rect">
            <a:avLst/>
          </a:prstGeom>
        </p:spPr>
      </p:pic>
      <p:pic>
        <p:nvPicPr>
          <p:cNvPr id="5" name="Imagem 4" descr="Logotipo&#10;&#10;Descrição gerada automaticamente">
            <a:extLst>
              <a:ext uri="{FF2B5EF4-FFF2-40B4-BE49-F238E27FC236}">
                <a16:creationId xmlns:a16="http://schemas.microsoft.com/office/drawing/2014/main" id="{A5126D7E-1AE5-49E9-BA60-5EC1CD06D1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009" y="5950709"/>
            <a:ext cx="1099963" cy="1099963"/>
          </a:xfrm>
          <a:prstGeom prst="rect">
            <a:avLst/>
          </a:prstGeom>
        </p:spPr>
      </p:pic>
    </p:spTree>
    <p:extLst>
      <p:ext uri="{BB962C8B-B14F-4D97-AF65-F5344CB8AC3E}">
        <p14:creationId xmlns:p14="http://schemas.microsoft.com/office/powerpoint/2010/main" val="224592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0" y="1556792"/>
            <a:ext cx="12192000" cy="4844007"/>
          </a:xfrm>
        </p:spPr>
        <p:txBody>
          <a:bodyPr rtlCol="0">
            <a:normAutofit/>
          </a:bodyPr>
          <a:lstStyle/>
          <a:p>
            <a:pPr algn="just"/>
            <a:r>
              <a:rPr lang="pt-BR" sz="2800" b="1" dirty="0">
                <a:effectLst>
                  <a:outerShdw blurRad="38100" dist="38100" dir="2700000" algn="tl">
                    <a:srgbClr val="000000">
                      <a:alpha val="43137"/>
                    </a:srgbClr>
                  </a:outerShdw>
                </a:effectLst>
              </a:rPr>
              <a:t>Período de Incubação</a:t>
            </a:r>
            <a:r>
              <a:rPr lang="pt-BR" sz="2800" b="1" dirty="0"/>
              <a:t>: </a:t>
            </a:r>
            <a:r>
              <a:rPr lang="pt-BR" sz="2800" dirty="0"/>
              <a:t>é o intervalo de tempo que decorre desde a penetração do agente etiológico no hospedeiro (indivíduo já está infectado), até o aparecimento dos sinais e sintomas da doença, variando de acordo com a doença considerada. </a:t>
            </a:r>
          </a:p>
          <a:p>
            <a:pPr algn="just"/>
            <a:r>
              <a:rPr lang="pt-BR" sz="2800" b="1" dirty="0">
                <a:effectLst>
                  <a:outerShdw blurRad="38100" dist="38100" dir="2700000" algn="tl">
                    <a:srgbClr val="000000">
                      <a:alpha val="43137"/>
                    </a:srgbClr>
                  </a:outerShdw>
                </a:effectLst>
              </a:rPr>
              <a:t>Período de Transmissibilidade</a:t>
            </a:r>
            <a:r>
              <a:rPr lang="pt-BR" sz="2800" b="1" dirty="0"/>
              <a:t>: </a:t>
            </a:r>
            <a:r>
              <a:rPr lang="pt-BR" sz="2800" dirty="0"/>
              <a:t>é aquele em que o indivíduo é capaz de transmitir a doença quer esteja ou não com sintomas. </a:t>
            </a:r>
            <a:endParaRPr lang="pt-BR" dirty="0"/>
          </a:p>
          <a:p>
            <a:r>
              <a:rPr lang="pt-BR" sz="2800" b="1" dirty="0">
                <a:effectLst>
                  <a:outerShdw blurRad="38100" dist="38100" dir="2700000" algn="tl">
                    <a:srgbClr val="000000">
                      <a:alpha val="43137"/>
                    </a:srgbClr>
                  </a:outerShdw>
                </a:effectLst>
              </a:rPr>
              <a:t>1º Fase </a:t>
            </a:r>
            <a:r>
              <a:rPr lang="pt-BR" sz="2800" dirty="0"/>
              <a:t>– Epidemiológica: interesse na transmissibilidade. </a:t>
            </a:r>
          </a:p>
          <a:p>
            <a:r>
              <a:rPr lang="pt-BR" sz="2800" b="1" dirty="0">
                <a:effectLst>
                  <a:outerShdw blurRad="38100" dist="38100" dir="2700000" algn="tl">
                    <a:srgbClr val="000000">
                      <a:alpha val="43137"/>
                    </a:srgbClr>
                  </a:outerShdw>
                </a:effectLst>
              </a:rPr>
              <a:t>2° Fase </a:t>
            </a:r>
            <a:r>
              <a:rPr lang="pt-BR" sz="2800" dirty="0"/>
              <a:t>– Patogênico: interesse no ser vivo acometido por determinada doença. </a:t>
            </a:r>
          </a:p>
          <a:p>
            <a:pPr algn="just"/>
            <a:endParaRPr lang="pt-BR" sz="2800" dirty="0"/>
          </a:p>
          <a:p>
            <a:pPr algn="just"/>
            <a:endParaRPr lang="pt-BR" sz="2800" dirty="0"/>
          </a:p>
        </p:txBody>
      </p:sp>
      <p:sp>
        <p:nvSpPr>
          <p:cNvPr id="9" name="Título 1">
            <a:extLst>
              <a:ext uri="{FF2B5EF4-FFF2-40B4-BE49-F238E27FC236}">
                <a16:creationId xmlns:a16="http://schemas.microsoft.com/office/drawing/2014/main" id="{E7EF9608-C85B-431B-8691-31A50F2AFDE0}"/>
              </a:ext>
            </a:extLst>
          </p:cNvPr>
          <p:cNvSpPr txBox="1">
            <a:spLocks/>
          </p:cNvSpPr>
          <p:nvPr/>
        </p:nvSpPr>
        <p:spPr>
          <a:xfrm>
            <a:off x="0" y="98549"/>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br>
              <a:rPr lang="pt-BR" dirty="0"/>
            </a:br>
            <a:endParaRPr lang="pt-BR" b="1" dirty="0">
              <a:effectLst>
                <a:outerShdw blurRad="38100" dist="38100" dir="2700000" algn="tl">
                  <a:srgbClr val="000000">
                    <a:alpha val="43137"/>
                  </a:srgbClr>
                </a:outerShdw>
              </a:effectLst>
            </a:endParaRPr>
          </a:p>
          <a:p>
            <a:pPr algn="ctr"/>
            <a:endParaRPr lang="pt-BR" dirty="0">
              <a:effectLst>
                <a:outerShdw blurRad="38100" dist="38100" dir="2700000" algn="tl">
                  <a:srgbClr val="000000">
                    <a:alpha val="43137"/>
                  </a:srgbClr>
                </a:outerShdw>
              </a:effectLst>
            </a:endParaRPr>
          </a:p>
        </p:txBody>
      </p:sp>
      <p:sp>
        <p:nvSpPr>
          <p:cNvPr id="4" name="Título 1">
            <a:extLst>
              <a:ext uri="{FF2B5EF4-FFF2-40B4-BE49-F238E27FC236}">
                <a16:creationId xmlns:a16="http://schemas.microsoft.com/office/drawing/2014/main" id="{09350091-A9DE-4FA0-AB7F-FB6FC1D1025B}"/>
              </a:ext>
            </a:extLst>
          </p:cNvPr>
          <p:cNvSpPr txBox="1">
            <a:spLocks/>
          </p:cNvSpPr>
          <p:nvPr/>
        </p:nvSpPr>
        <p:spPr>
          <a:xfrm>
            <a:off x="119336" y="37556"/>
            <a:ext cx="121920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br>
              <a:rPr lang="pt-BR" dirty="0"/>
            </a:br>
            <a:endParaRPr lang="pt-BR" dirty="0"/>
          </a:p>
          <a:p>
            <a:pPr algn="ctr"/>
            <a:r>
              <a:rPr lang="pt-BR" b="1" dirty="0"/>
              <a:t>PERÍODOS DO PROCESSO DE ADOECIMENTO </a:t>
            </a:r>
            <a:endParaRPr lang="pt-BR" b="1" dirty="0">
              <a:effectLst>
                <a:outerShdw blurRad="38100" dist="38100" dir="2700000" algn="tl">
                  <a:srgbClr val="000000">
                    <a:alpha val="43137"/>
                  </a:srgbClr>
                </a:outerShdw>
              </a:effectLst>
            </a:endParaRPr>
          </a:p>
          <a:p>
            <a:pPr algn="ctr"/>
            <a:endParaRPr lang="pt-BR" dirty="0">
              <a:effectLst>
                <a:outerShdw blurRad="38100" dist="38100" dir="2700000" algn="tl">
                  <a:srgbClr val="000000">
                    <a:alpha val="43137"/>
                  </a:srgbClr>
                </a:outerShdw>
              </a:effectLst>
            </a:endParaRPr>
          </a:p>
        </p:txBody>
      </p:sp>
      <p:pic>
        <p:nvPicPr>
          <p:cNvPr id="5" name="Imagem 4" descr="Uma imagem contendo objeto, relógio, desenho&#10;&#10;Descrição gerada automaticamente">
            <a:extLst>
              <a:ext uri="{FF2B5EF4-FFF2-40B4-BE49-F238E27FC236}">
                <a16:creationId xmlns:a16="http://schemas.microsoft.com/office/drawing/2014/main" id="{B1DAD089-9BCC-433F-B264-BE1E12D5CE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2" y="6006708"/>
            <a:ext cx="831096" cy="807548"/>
          </a:xfrm>
          <a:prstGeom prst="rect">
            <a:avLst/>
          </a:prstGeom>
        </p:spPr>
      </p:pic>
      <p:pic>
        <p:nvPicPr>
          <p:cNvPr id="6" name="Imagem 5" descr="Logotipo&#10;&#10;Descrição gerada automaticamente">
            <a:extLst>
              <a:ext uri="{FF2B5EF4-FFF2-40B4-BE49-F238E27FC236}">
                <a16:creationId xmlns:a16="http://schemas.microsoft.com/office/drawing/2014/main" id="{B347EC0E-BEA7-44EA-999C-ED761EB3CB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009" y="5950709"/>
            <a:ext cx="1099963" cy="1099963"/>
          </a:xfrm>
          <a:prstGeom prst="rect">
            <a:avLst/>
          </a:prstGeom>
        </p:spPr>
      </p:pic>
    </p:spTree>
    <p:extLst>
      <p:ext uri="{BB962C8B-B14F-4D97-AF65-F5344CB8AC3E}">
        <p14:creationId xmlns:p14="http://schemas.microsoft.com/office/powerpoint/2010/main" val="396451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1828800"/>
            <a:ext cx="8458200" cy="3177380"/>
          </a:xfrm>
        </p:spPr>
        <p:txBody>
          <a:bodyPr rtlCol="0"/>
          <a:lstStyle/>
          <a:p>
            <a:pPr algn="ctr" rtl="0"/>
            <a:r>
              <a:rPr lang="pt-BR" dirty="0"/>
              <a:t>PERÍ0DO PRÉ-PATOGÊNICO</a:t>
            </a:r>
          </a:p>
        </p:txBody>
      </p:sp>
      <p:pic>
        <p:nvPicPr>
          <p:cNvPr id="4" name="Imagem 3" descr="Uma imagem contendo objeto, relógio, desenho&#10;&#10;Descrição gerada automaticamente">
            <a:extLst>
              <a:ext uri="{FF2B5EF4-FFF2-40B4-BE49-F238E27FC236}">
                <a16:creationId xmlns:a16="http://schemas.microsoft.com/office/drawing/2014/main" id="{281B483C-84E1-4E1F-9C1B-FEE0157B13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337" y="5803623"/>
            <a:ext cx="831096" cy="807548"/>
          </a:xfrm>
          <a:prstGeom prst="rect">
            <a:avLst/>
          </a:prstGeom>
        </p:spPr>
      </p:pic>
      <p:pic>
        <p:nvPicPr>
          <p:cNvPr id="5" name="Imagem 4" descr="Logotipo&#10;&#10;Descrição gerada automaticamente">
            <a:extLst>
              <a:ext uri="{FF2B5EF4-FFF2-40B4-BE49-F238E27FC236}">
                <a16:creationId xmlns:a16="http://schemas.microsoft.com/office/drawing/2014/main" id="{15B7F559-FA44-4088-B583-4B0803478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408" y="5747624"/>
            <a:ext cx="1099963" cy="1099963"/>
          </a:xfrm>
          <a:prstGeom prst="rect">
            <a:avLst/>
          </a:prstGeom>
        </p:spPr>
      </p:pic>
    </p:spTree>
    <p:extLst>
      <p:ext uri="{BB962C8B-B14F-4D97-AF65-F5344CB8AC3E}">
        <p14:creationId xmlns:p14="http://schemas.microsoft.com/office/powerpoint/2010/main" val="353771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0" y="1556792"/>
            <a:ext cx="12192000" cy="4844007"/>
          </a:xfrm>
        </p:spPr>
        <p:txBody>
          <a:bodyPr rtlCol="0">
            <a:normAutofit/>
          </a:bodyPr>
          <a:lstStyle/>
          <a:p>
            <a:pPr algn="just"/>
            <a:r>
              <a:rPr lang="pt-BR" sz="2800" b="1" dirty="0">
                <a:effectLst>
                  <a:outerShdw blurRad="38100" dist="38100" dir="2700000" algn="tl">
                    <a:srgbClr val="000000">
                      <a:alpha val="43137"/>
                    </a:srgbClr>
                  </a:outerShdw>
                </a:effectLst>
              </a:rPr>
              <a:t>1. Período da </a:t>
            </a:r>
            <a:r>
              <a:rPr lang="pt-BR" sz="2800" b="1" dirty="0" err="1">
                <a:effectLst>
                  <a:outerShdw blurRad="38100" dist="38100" dir="2700000" algn="tl">
                    <a:srgbClr val="000000">
                      <a:alpha val="43137"/>
                    </a:srgbClr>
                  </a:outerShdw>
                </a:effectLst>
              </a:rPr>
              <a:t>pré</a:t>
            </a:r>
            <a:r>
              <a:rPr lang="pt-BR" sz="2800" b="1" dirty="0">
                <a:effectLst>
                  <a:outerShdw blurRad="38100" dist="38100" dir="2700000" algn="tl">
                    <a:srgbClr val="000000">
                      <a:alpha val="43137"/>
                    </a:srgbClr>
                  </a:outerShdw>
                </a:effectLst>
              </a:rPr>
              <a:t>-patogênese</a:t>
            </a:r>
            <a:r>
              <a:rPr lang="pt-BR" sz="2800" b="1" dirty="0"/>
              <a:t>: </a:t>
            </a:r>
            <a:r>
              <a:rPr lang="pt-BR" sz="2800" dirty="0"/>
              <a:t>inter-relação do agente causador da doença – o hospedeiro (paciente) – meio ambiente, condição </a:t>
            </a:r>
            <a:r>
              <a:rPr lang="pt-BR" sz="2800" dirty="0" err="1"/>
              <a:t>sócio-econômico</a:t>
            </a:r>
            <a:r>
              <a:rPr lang="pt-BR" sz="2800" dirty="0"/>
              <a:t> e cultural. </a:t>
            </a:r>
          </a:p>
          <a:p>
            <a:pPr algn="just"/>
            <a:r>
              <a:rPr lang="pt-BR" sz="2800" b="1" dirty="0">
                <a:effectLst>
                  <a:outerShdw blurRad="38100" dist="38100" dir="2700000" algn="tl">
                    <a:srgbClr val="000000">
                      <a:alpha val="43137"/>
                    </a:srgbClr>
                  </a:outerShdw>
                </a:effectLst>
              </a:rPr>
              <a:t>1.1. Fatores sociais</a:t>
            </a:r>
            <a:r>
              <a:rPr lang="pt-BR" sz="2800" b="1" dirty="0"/>
              <a:t>: </a:t>
            </a:r>
            <a:r>
              <a:rPr lang="pt-BR" sz="2800" dirty="0"/>
              <a:t>conjunto de todos os fatores que não podem ser classificados como componentes genéticos ou agressores físicos, químicos e biológicos. (fatores </a:t>
            </a:r>
            <a:r>
              <a:rPr lang="pt-BR" sz="2800" b="1" u="sng" dirty="0" err="1">
                <a:solidFill>
                  <a:srgbClr val="00B050"/>
                </a:solidFill>
                <a:effectLst>
                  <a:outerShdw blurRad="38100" dist="38100" dir="2700000" algn="tl">
                    <a:srgbClr val="000000">
                      <a:alpha val="43137"/>
                    </a:srgbClr>
                  </a:outerShdw>
                </a:effectLst>
              </a:rPr>
              <a:t>sócio-econômicos</a:t>
            </a:r>
            <a:r>
              <a:rPr lang="pt-BR" sz="2800" dirty="0"/>
              <a:t>, </a:t>
            </a:r>
            <a:r>
              <a:rPr lang="pt-BR" sz="2800" b="1" u="sng" dirty="0">
                <a:solidFill>
                  <a:srgbClr val="00B050"/>
                </a:solidFill>
                <a:effectLst>
                  <a:outerShdw blurRad="38100" dist="38100" dir="2700000" algn="tl">
                    <a:srgbClr val="000000">
                      <a:alpha val="43137"/>
                    </a:srgbClr>
                  </a:outerShdw>
                </a:effectLst>
              </a:rPr>
              <a:t>sócio-políticos</a:t>
            </a:r>
            <a:r>
              <a:rPr lang="pt-BR" sz="2800" dirty="0"/>
              <a:t>, </a:t>
            </a:r>
            <a:r>
              <a:rPr lang="pt-BR" sz="2800" b="1" u="sng" dirty="0" err="1">
                <a:solidFill>
                  <a:srgbClr val="00B050"/>
                </a:solidFill>
                <a:effectLst>
                  <a:outerShdw blurRad="38100" dist="38100" dir="2700000" algn="tl">
                    <a:srgbClr val="000000">
                      <a:alpha val="43137"/>
                    </a:srgbClr>
                  </a:outerShdw>
                </a:effectLst>
              </a:rPr>
              <a:t>sócio-culturais</a:t>
            </a:r>
            <a:r>
              <a:rPr lang="pt-BR" sz="2800" dirty="0"/>
              <a:t>, </a:t>
            </a:r>
            <a:r>
              <a:rPr lang="pt-BR" sz="2800" b="1" u="sng" dirty="0">
                <a:solidFill>
                  <a:srgbClr val="00B050"/>
                </a:solidFill>
                <a:effectLst>
                  <a:outerShdw blurRad="38100" dist="38100" dir="2700000" algn="tl">
                    <a:srgbClr val="000000">
                      <a:alpha val="43137"/>
                    </a:srgbClr>
                  </a:outerShdw>
                </a:effectLst>
              </a:rPr>
              <a:t>psicossociais</a:t>
            </a:r>
            <a:r>
              <a:rPr lang="pt-BR" sz="2800" dirty="0"/>
              <a:t>) </a:t>
            </a:r>
          </a:p>
          <a:p>
            <a:pPr algn="just"/>
            <a:endParaRPr lang="pt-BR" sz="2800" dirty="0"/>
          </a:p>
        </p:txBody>
      </p:sp>
      <p:sp>
        <p:nvSpPr>
          <p:cNvPr id="9" name="Título 1">
            <a:extLst>
              <a:ext uri="{FF2B5EF4-FFF2-40B4-BE49-F238E27FC236}">
                <a16:creationId xmlns:a16="http://schemas.microsoft.com/office/drawing/2014/main" id="{E7EF9608-C85B-431B-8691-31A50F2AFDE0}"/>
              </a:ext>
            </a:extLst>
          </p:cNvPr>
          <p:cNvSpPr txBox="1">
            <a:spLocks/>
          </p:cNvSpPr>
          <p:nvPr/>
        </p:nvSpPr>
        <p:spPr>
          <a:xfrm>
            <a:off x="0" y="98549"/>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br>
              <a:rPr lang="pt-BR" dirty="0"/>
            </a:br>
            <a:endParaRPr lang="pt-BR" b="1" dirty="0">
              <a:effectLst>
                <a:outerShdw blurRad="38100" dist="38100" dir="2700000" algn="tl">
                  <a:srgbClr val="000000">
                    <a:alpha val="43137"/>
                  </a:srgbClr>
                </a:outerShdw>
              </a:effectLst>
            </a:endParaRPr>
          </a:p>
          <a:p>
            <a:pPr algn="ctr"/>
            <a:endParaRPr lang="pt-BR" dirty="0">
              <a:effectLst>
                <a:outerShdw blurRad="38100" dist="38100" dir="2700000" algn="tl">
                  <a:srgbClr val="000000">
                    <a:alpha val="43137"/>
                  </a:srgbClr>
                </a:outerShdw>
              </a:effectLst>
            </a:endParaRPr>
          </a:p>
        </p:txBody>
      </p:sp>
      <p:sp>
        <p:nvSpPr>
          <p:cNvPr id="4" name="Título 1">
            <a:extLst>
              <a:ext uri="{FF2B5EF4-FFF2-40B4-BE49-F238E27FC236}">
                <a16:creationId xmlns:a16="http://schemas.microsoft.com/office/drawing/2014/main" id="{E76B8CE7-AEB1-47E3-B765-7779F03FE648}"/>
              </a:ext>
            </a:extLst>
          </p:cNvPr>
          <p:cNvSpPr>
            <a:spLocks noGrp="1"/>
          </p:cNvSpPr>
          <p:nvPr>
            <p:ph type="title"/>
          </p:nvPr>
        </p:nvSpPr>
        <p:spPr>
          <a:xfrm>
            <a:off x="1066800" y="99220"/>
            <a:ext cx="10058400" cy="1325563"/>
          </a:xfrm>
        </p:spPr>
        <p:txBody>
          <a:bodyPr rtlCol="0"/>
          <a:lstStyle/>
          <a:p>
            <a:pPr algn="ctr"/>
            <a:br>
              <a:rPr lang="pt-BR" dirty="0"/>
            </a:br>
            <a:r>
              <a:rPr lang="pt-BR" b="1" dirty="0">
                <a:effectLst>
                  <a:outerShdw blurRad="38100" dist="38100" dir="2700000" algn="tl">
                    <a:srgbClr val="000000">
                      <a:alpha val="43137"/>
                    </a:srgbClr>
                  </a:outerShdw>
                </a:effectLst>
              </a:rPr>
              <a:t>PERÍODOS DO PROCESSO DE ADOECIMENTO </a:t>
            </a:r>
            <a:endParaRPr lang="pt-BR" dirty="0">
              <a:effectLst>
                <a:outerShdw blurRad="38100" dist="38100" dir="2700000" algn="tl">
                  <a:srgbClr val="000000">
                    <a:alpha val="43137"/>
                  </a:srgbClr>
                </a:outerShdw>
              </a:effectLst>
            </a:endParaRPr>
          </a:p>
        </p:txBody>
      </p:sp>
      <p:pic>
        <p:nvPicPr>
          <p:cNvPr id="5" name="Imagem 4" descr="Uma imagem contendo objeto, relógio, desenho&#10;&#10;Descrição gerada automaticamente">
            <a:extLst>
              <a:ext uri="{FF2B5EF4-FFF2-40B4-BE49-F238E27FC236}">
                <a16:creationId xmlns:a16="http://schemas.microsoft.com/office/drawing/2014/main" id="{30C3B134-DBB5-4B7B-A16E-1EFC1DA24E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2" y="6006708"/>
            <a:ext cx="831096" cy="807548"/>
          </a:xfrm>
          <a:prstGeom prst="rect">
            <a:avLst/>
          </a:prstGeom>
        </p:spPr>
      </p:pic>
      <p:pic>
        <p:nvPicPr>
          <p:cNvPr id="6" name="Imagem 5" descr="Logotipo&#10;&#10;Descrição gerada automaticamente">
            <a:extLst>
              <a:ext uri="{FF2B5EF4-FFF2-40B4-BE49-F238E27FC236}">
                <a16:creationId xmlns:a16="http://schemas.microsoft.com/office/drawing/2014/main" id="{AC18D6A9-29D8-4990-B4E1-ACBE50D3F4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009" y="5950709"/>
            <a:ext cx="1099963" cy="1099963"/>
          </a:xfrm>
          <a:prstGeom prst="rect">
            <a:avLst/>
          </a:prstGeom>
        </p:spPr>
      </p:pic>
    </p:spTree>
    <p:extLst>
      <p:ext uri="{BB962C8B-B14F-4D97-AF65-F5344CB8AC3E}">
        <p14:creationId xmlns:p14="http://schemas.microsoft.com/office/powerpoint/2010/main" val="243362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sign Médico 16: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0127_TF02901024_TF02901024.potx" id="{79E3537E-98CC-4441-9DF6-9EC8F3C0C5D6}" vid="{4D73D07C-392E-48C5-BCE9-497E5C87D5F1}"/>
    </a:ext>
  </a:extLst>
</a:theme>
</file>

<file path=ppt/theme/theme2.xml><?xml version="1.0" encoding="utf-8"?>
<a:theme xmlns:a="http://schemas.openxmlformats.org/drawingml/2006/main" name="Tema do Offic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1155</Words>
  <Application>Microsoft Office PowerPoint</Application>
  <PresentationFormat>Widescreen</PresentationFormat>
  <Paragraphs>95</Paragraphs>
  <Slides>18</Slides>
  <Notes>18</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18</vt:i4>
      </vt:variant>
    </vt:vector>
  </HeadingPairs>
  <TitlesOfParts>
    <vt:vector size="21" baseType="lpstr">
      <vt:lpstr>Arial</vt:lpstr>
      <vt:lpstr>Franklin Gothic Medium</vt:lpstr>
      <vt:lpstr>Design Médico 16:9</vt:lpstr>
      <vt:lpstr>HISTÓRIA NATURAL DAS DOENÇAS</vt:lpstr>
      <vt:lpstr> HISTÓRIA NATURAL DAS DOENÇAS </vt:lpstr>
      <vt:lpstr> DEFINIÇÕES E CONCEITOS FUNDAMENTAIS </vt:lpstr>
      <vt:lpstr>Apresentação do PowerPoint</vt:lpstr>
      <vt:lpstr>Apresentação do PowerPoint</vt:lpstr>
      <vt:lpstr>Apresentação do PowerPoint</vt:lpstr>
      <vt:lpstr>Apresentação do PowerPoint</vt:lpstr>
      <vt:lpstr>PERÍ0DO PRÉ-PATOGÊNICO</vt:lpstr>
      <vt:lpstr> PERÍODOS DO PROCESSO DE ADOECIMENTO </vt:lpstr>
      <vt:lpstr>1.1. FATORES SOCIAIS (Sócio - econômicos)</vt:lpstr>
      <vt:lpstr> 1.1. FATORES SOCIAIS (Sócio - políticos)</vt:lpstr>
      <vt:lpstr> 1.1. FATORES SOCIAIS (Sócio - culturais)</vt:lpstr>
      <vt:lpstr> 1.1. FATORES SOCIAIS (Psicossociais)</vt:lpstr>
      <vt:lpstr>1.2. FATORES AMBIENTAIS</vt:lpstr>
      <vt:lpstr>1.2. FATORES AMBIENTAIS</vt:lpstr>
      <vt:lpstr>PERÍ0DO PATOGÊNICO</vt:lpstr>
      <vt:lpstr>PERÍODO PATOGÊNICO</vt:lpstr>
      <vt:lpstr>RESUMO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HISTÓRIA NATURAL DAS DOENÇAS</dc:title>
  <dc:creator>Carlos Henrique Bezerra de Oliveira</dc:creator>
  <cp:lastModifiedBy>Carlos Henrique Bezerra de Oliveira</cp:lastModifiedBy>
  <cp:revision>3</cp:revision>
  <dcterms:created xsi:type="dcterms:W3CDTF">2020-10-14T11:53:08Z</dcterms:created>
  <dcterms:modified xsi:type="dcterms:W3CDTF">2020-10-14T12:03:05Z</dcterms:modified>
</cp:coreProperties>
</file>