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80" r:id="rId21"/>
    <p:sldId id="281" r:id="rId22"/>
    <p:sldId id="282" r:id="rId2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0C2006-8BEE-40F7-B888-0776E4EF2FE4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/>
      <dgm:spPr/>
    </dgm:pt>
    <dgm:pt modelId="{40D27BE1-7032-44C4-B8B6-24DFEA38513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altLang="pt-BR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Físico</a:t>
          </a:r>
        </a:p>
      </dgm:t>
    </dgm:pt>
    <dgm:pt modelId="{2C65EAAE-E2C2-40AC-8249-FF0F944A475C}" type="parTrans" cxnId="{83B1A2FA-45F3-487E-B164-B2E522902F53}">
      <dgm:prSet/>
      <dgm:spPr/>
      <dgm:t>
        <a:bodyPr/>
        <a:lstStyle/>
        <a:p>
          <a:endParaRPr lang="pt-BR"/>
        </a:p>
      </dgm:t>
    </dgm:pt>
    <dgm:pt modelId="{EC02D308-46FF-4A66-A5E6-E4EAE3E08F84}" type="sibTrans" cxnId="{83B1A2FA-45F3-487E-B164-B2E522902F53}">
      <dgm:prSet/>
      <dgm:spPr/>
      <dgm:t>
        <a:bodyPr/>
        <a:lstStyle/>
        <a:p>
          <a:endParaRPr lang="pt-BR"/>
        </a:p>
      </dgm:t>
    </dgm:pt>
    <dgm:pt modelId="{E2053AB9-804E-475D-BA56-45BAEA47B76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altLang="pt-BR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Biológico</a:t>
          </a:r>
        </a:p>
      </dgm:t>
    </dgm:pt>
    <dgm:pt modelId="{76D449DC-411E-4B43-89EC-1FB4967ADE6A}" type="parTrans" cxnId="{C316E9BC-700C-4CF1-A9FA-D1BE1EA2B878}">
      <dgm:prSet/>
      <dgm:spPr/>
      <dgm:t>
        <a:bodyPr/>
        <a:lstStyle/>
        <a:p>
          <a:endParaRPr lang="pt-BR"/>
        </a:p>
      </dgm:t>
    </dgm:pt>
    <dgm:pt modelId="{B43899CD-3F95-499B-9A59-2A29E6A49102}" type="sibTrans" cxnId="{C316E9BC-700C-4CF1-A9FA-D1BE1EA2B878}">
      <dgm:prSet/>
      <dgm:spPr/>
      <dgm:t>
        <a:bodyPr/>
        <a:lstStyle/>
        <a:p>
          <a:endParaRPr lang="pt-BR"/>
        </a:p>
      </dgm:t>
    </dgm:pt>
    <dgm:pt modelId="{A2A0FB7E-ABE1-49EF-BD26-A390331C394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altLang="pt-BR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Sócio-político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altLang="pt-BR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cultural</a:t>
          </a:r>
        </a:p>
      </dgm:t>
    </dgm:pt>
    <dgm:pt modelId="{F0B03097-093F-457C-B70F-37DDEB6A9D7D}" type="parTrans" cxnId="{152A48A7-31F8-4E20-984C-681D665B0F09}">
      <dgm:prSet/>
      <dgm:spPr/>
      <dgm:t>
        <a:bodyPr/>
        <a:lstStyle/>
        <a:p>
          <a:endParaRPr lang="pt-BR"/>
        </a:p>
      </dgm:t>
    </dgm:pt>
    <dgm:pt modelId="{44CF6E29-6F3A-4FEE-80BB-AE8C7B016321}" type="sibTrans" cxnId="{152A48A7-31F8-4E20-984C-681D665B0F09}">
      <dgm:prSet/>
      <dgm:spPr/>
      <dgm:t>
        <a:bodyPr/>
        <a:lstStyle/>
        <a:p>
          <a:endParaRPr lang="pt-BR"/>
        </a:p>
      </dgm:t>
    </dgm:pt>
    <dgm:pt modelId="{EF51E183-92BA-44A8-B098-B51AEE664C3C}" type="pres">
      <dgm:prSet presAssocID="{C80C2006-8BEE-40F7-B888-0776E4EF2FE4}" presName="composite" presStyleCnt="0">
        <dgm:presLayoutVars>
          <dgm:chMax val="5"/>
          <dgm:dir/>
          <dgm:resizeHandles val="exact"/>
        </dgm:presLayoutVars>
      </dgm:prSet>
      <dgm:spPr/>
    </dgm:pt>
    <dgm:pt modelId="{90BBC46E-F1DD-4860-802A-A87299C20920}" type="pres">
      <dgm:prSet presAssocID="{40D27BE1-7032-44C4-B8B6-24DFEA38513B}" presName="circle1" presStyleLbl="lnNode1" presStyleIdx="0" presStyleCnt="3" custLinFactNeighborX="2705" custLinFactNeighborY="-78686"/>
      <dgm:spPr/>
    </dgm:pt>
    <dgm:pt modelId="{2C30BC47-A2DF-42FD-8374-0A0189BCCFCC}" type="pres">
      <dgm:prSet presAssocID="{40D27BE1-7032-44C4-B8B6-24DFEA38513B}" presName="text1" presStyleLbl="revTx" presStyleIdx="0" presStyleCnt="3" custLinFactNeighborX="-18669" custLinFactNeighborY="-45167">
        <dgm:presLayoutVars>
          <dgm:bulletEnabled val="1"/>
        </dgm:presLayoutVars>
      </dgm:prSet>
      <dgm:spPr/>
    </dgm:pt>
    <dgm:pt modelId="{2222B4E9-31DB-4CFC-A218-34CD4BE3C8BA}" type="pres">
      <dgm:prSet presAssocID="{40D27BE1-7032-44C4-B8B6-24DFEA38513B}" presName="line1" presStyleLbl="callout" presStyleIdx="0" presStyleCnt="6" custLinFactY="-457289" custLinFactNeighborX="20306" custLinFactNeighborY="-500000"/>
      <dgm:spPr>
        <a:ln w="28575"/>
      </dgm:spPr>
    </dgm:pt>
    <dgm:pt modelId="{A12A1440-7A74-4B04-902D-2E886D5307C7}" type="pres">
      <dgm:prSet presAssocID="{40D27BE1-7032-44C4-B8B6-24DFEA38513B}" presName="d1" presStyleLbl="callout" presStyleIdx="1" presStyleCnt="6" custLinFactNeighborX="4690" custLinFactNeighborY="-19191"/>
      <dgm:spPr>
        <a:ln w="28575"/>
      </dgm:spPr>
    </dgm:pt>
    <dgm:pt modelId="{D0006246-B0CD-47D8-9349-784C9E392057}" type="pres">
      <dgm:prSet presAssocID="{E2053AB9-804E-475D-BA56-45BAEA47B765}" presName="circle2" presStyleLbl="lnNode1" presStyleIdx="1" presStyleCnt="3" custLinFactNeighborX="902" custLinFactNeighborY="-26229"/>
      <dgm:spPr/>
    </dgm:pt>
    <dgm:pt modelId="{3449B3D3-E4BC-43D2-8AF6-A0981C113881}" type="pres">
      <dgm:prSet presAssocID="{E2053AB9-804E-475D-BA56-45BAEA47B765}" presName="text2" presStyleLbl="revTx" presStyleIdx="1" presStyleCnt="3" custLinFactNeighborX="-5166" custLinFactNeighborY="-41908">
        <dgm:presLayoutVars>
          <dgm:bulletEnabled val="1"/>
        </dgm:presLayoutVars>
      </dgm:prSet>
      <dgm:spPr/>
    </dgm:pt>
    <dgm:pt modelId="{F7EDF2B4-D9A1-42BE-85E8-DF201F38EB69}" type="pres">
      <dgm:prSet presAssocID="{E2053AB9-804E-475D-BA56-45BAEA47B765}" presName="line2" presStyleLbl="callout" presStyleIdx="2" presStyleCnt="6" custLinFactY="-457289" custLinFactNeighborX="20306" custLinFactNeighborY="-500000"/>
      <dgm:spPr>
        <a:ln w="28575"/>
      </dgm:spPr>
    </dgm:pt>
    <dgm:pt modelId="{FE7A0825-4D86-4BC5-B2FE-8C60010C3E55}" type="pres">
      <dgm:prSet presAssocID="{E2053AB9-804E-475D-BA56-45BAEA47B765}" presName="d2" presStyleLbl="callout" presStyleIdx="3" presStyleCnt="6" custLinFactNeighborX="6380" custLinFactNeighborY="-24627"/>
      <dgm:spPr>
        <a:ln w="28575"/>
      </dgm:spPr>
    </dgm:pt>
    <dgm:pt modelId="{4B5A8934-D0B9-4456-8959-62BBF2699996}" type="pres">
      <dgm:prSet presAssocID="{A2A0FB7E-ABE1-49EF-BD26-A390331C3946}" presName="circle3" presStyleLbl="lnNode1" presStyleIdx="2" presStyleCnt="3" custLinFactNeighborX="541" custLinFactNeighborY="-15202"/>
      <dgm:spPr/>
    </dgm:pt>
    <dgm:pt modelId="{F9B139FA-346D-44F3-A8BA-52CFF2B502F9}" type="pres">
      <dgm:prSet presAssocID="{A2A0FB7E-ABE1-49EF-BD26-A390331C3946}" presName="text3" presStyleLbl="revTx" presStyleIdx="2" presStyleCnt="3" custLinFactNeighborX="-16515" custLinFactNeighborY="-10876">
        <dgm:presLayoutVars>
          <dgm:bulletEnabled val="1"/>
        </dgm:presLayoutVars>
      </dgm:prSet>
      <dgm:spPr/>
    </dgm:pt>
    <dgm:pt modelId="{249D539B-04B0-46D4-9C85-37F97D8A1C88}" type="pres">
      <dgm:prSet presAssocID="{A2A0FB7E-ABE1-49EF-BD26-A390331C3946}" presName="line3" presStyleLbl="callout" presStyleIdx="4" presStyleCnt="6" custLinFactY="-364558" custLinFactNeighborX="7773" custLinFactNeighborY="-400000"/>
      <dgm:spPr>
        <a:ln w="28575"/>
      </dgm:spPr>
    </dgm:pt>
    <dgm:pt modelId="{08D8AD5B-C4C3-49C6-A57D-193BD49B7708}" type="pres">
      <dgm:prSet presAssocID="{A2A0FB7E-ABE1-49EF-BD26-A390331C3946}" presName="d3" presStyleLbl="callout" presStyleIdx="5" presStyleCnt="6" custLinFactNeighborX="3818" custLinFactNeighborY="-27530"/>
      <dgm:spPr>
        <a:ln w="28575"/>
      </dgm:spPr>
    </dgm:pt>
  </dgm:ptLst>
  <dgm:cxnLst>
    <dgm:cxn modelId="{F861B756-A851-4725-BC92-D80D7B14628D}" type="presOf" srcId="{E2053AB9-804E-475D-BA56-45BAEA47B765}" destId="{3449B3D3-E4BC-43D2-8AF6-A0981C113881}" srcOrd="0" destOrd="0" presId="urn:microsoft.com/office/officeart/2005/8/layout/target1"/>
    <dgm:cxn modelId="{102E2758-DED0-4570-883F-1275227F92B7}" type="presOf" srcId="{C80C2006-8BEE-40F7-B888-0776E4EF2FE4}" destId="{EF51E183-92BA-44A8-B098-B51AEE664C3C}" srcOrd="0" destOrd="0" presId="urn:microsoft.com/office/officeart/2005/8/layout/target1"/>
    <dgm:cxn modelId="{28086C85-AF6E-4CE5-86AA-5188564245AA}" type="presOf" srcId="{A2A0FB7E-ABE1-49EF-BD26-A390331C3946}" destId="{F9B139FA-346D-44F3-A8BA-52CFF2B502F9}" srcOrd="0" destOrd="0" presId="urn:microsoft.com/office/officeart/2005/8/layout/target1"/>
    <dgm:cxn modelId="{161D4C9A-447B-4CC2-ABBB-88F1D02648FD}" type="presOf" srcId="{40D27BE1-7032-44C4-B8B6-24DFEA38513B}" destId="{2C30BC47-A2DF-42FD-8374-0A0189BCCFCC}" srcOrd="0" destOrd="0" presId="urn:microsoft.com/office/officeart/2005/8/layout/target1"/>
    <dgm:cxn modelId="{152A48A7-31F8-4E20-984C-681D665B0F09}" srcId="{C80C2006-8BEE-40F7-B888-0776E4EF2FE4}" destId="{A2A0FB7E-ABE1-49EF-BD26-A390331C3946}" srcOrd="2" destOrd="0" parTransId="{F0B03097-093F-457C-B70F-37DDEB6A9D7D}" sibTransId="{44CF6E29-6F3A-4FEE-80BB-AE8C7B016321}"/>
    <dgm:cxn modelId="{C316E9BC-700C-4CF1-A9FA-D1BE1EA2B878}" srcId="{C80C2006-8BEE-40F7-B888-0776E4EF2FE4}" destId="{E2053AB9-804E-475D-BA56-45BAEA47B765}" srcOrd="1" destOrd="0" parTransId="{76D449DC-411E-4B43-89EC-1FB4967ADE6A}" sibTransId="{B43899CD-3F95-499B-9A59-2A29E6A49102}"/>
    <dgm:cxn modelId="{83B1A2FA-45F3-487E-B164-B2E522902F53}" srcId="{C80C2006-8BEE-40F7-B888-0776E4EF2FE4}" destId="{40D27BE1-7032-44C4-B8B6-24DFEA38513B}" srcOrd="0" destOrd="0" parTransId="{2C65EAAE-E2C2-40AC-8249-FF0F944A475C}" sibTransId="{EC02D308-46FF-4A66-A5E6-E4EAE3E08F84}"/>
    <dgm:cxn modelId="{E7356033-33B5-45A0-B31B-C7D94F6D11B2}" type="presParOf" srcId="{EF51E183-92BA-44A8-B098-B51AEE664C3C}" destId="{90BBC46E-F1DD-4860-802A-A87299C20920}" srcOrd="0" destOrd="0" presId="urn:microsoft.com/office/officeart/2005/8/layout/target1"/>
    <dgm:cxn modelId="{C48F751B-90CB-4728-8E47-D0F6DD316F51}" type="presParOf" srcId="{EF51E183-92BA-44A8-B098-B51AEE664C3C}" destId="{2C30BC47-A2DF-42FD-8374-0A0189BCCFCC}" srcOrd="1" destOrd="0" presId="urn:microsoft.com/office/officeart/2005/8/layout/target1"/>
    <dgm:cxn modelId="{29D7E656-0CBC-4430-B57C-890D763F2DCE}" type="presParOf" srcId="{EF51E183-92BA-44A8-B098-B51AEE664C3C}" destId="{2222B4E9-31DB-4CFC-A218-34CD4BE3C8BA}" srcOrd="2" destOrd="0" presId="urn:microsoft.com/office/officeart/2005/8/layout/target1"/>
    <dgm:cxn modelId="{3905DE7F-45D1-4232-866C-C154FDBB97EB}" type="presParOf" srcId="{EF51E183-92BA-44A8-B098-B51AEE664C3C}" destId="{A12A1440-7A74-4B04-902D-2E886D5307C7}" srcOrd="3" destOrd="0" presId="urn:microsoft.com/office/officeart/2005/8/layout/target1"/>
    <dgm:cxn modelId="{521C8D7E-F45B-492B-9FC6-76C61FABB3F8}" type="presParOf" srcId="{EF51E183-92BA-44A8-B098-B51AEE664C3C}" destId="{D0006246-B0CD-47D8-9349-784C9E392057}" srcOrd="4" destOrd="0" presId="urn:microsoft.com/office/officeart/2005/8/layout/target1"/>
    <dgm:cxn modelId="{6DC9F06B-80DD-4CC8-84CF-66CD899E7EE5}" type="presParOf" srcId="{EF51E183-92BA-44A8-B098-B51AEE664C3C}" destId="{3449B3D3-E4BC-43D2-8AF6-A0981C113881}" srcOrd="5" destOrd="0" presId="urn:microsoft.com/office/officeart/2005/8/layout/target1"/>
    <dgm:cxn modelId="{CEC59F8F-AA79-4C9C-BB72-5206B18F72E9}" type="presParOf" srcId="{EF51E183-92BA-44A8-B098-B51AEE664C3C}" destId="{F7EDF2B4-D9A1-42BE-85E8-DF201F38EB69}" srcOrd="6" destOrd="0" presId="urn:microsoft.com/office/officeart/2005/8/layout/target1"/>
    <dgm:cxn modelId="{4592356D-9904-4CD4-9579-47486CA9A5CD}" type="presParOf" srcId="{EF51E183-92BA-44A8-B098-B51AEE664C3C}" destId="{FE7A0825-4D86-4BC5-B2FE-8C60010C3E55}" srcOrd="7" destOrd="0" presId="urn:microsoft.com/office/officeart/2005/8/layout/target1"/>
    <dgm:cxn modelId="{3C10A2B4-0BB9-4082-B8C2-E7F0C5EFC8B1}" type="presParOf" srcId="{EF51E183-92BA-44A8-B098-B51AEE664C3C}" destId="{4B5A8934-D0B9-4456-8959-62BBF2699996}" srcOrd="8" destOrd="0" presId="urn:microsoft.com/office/officeart/2005/8/layout/target1"/>
    <dgm:cxn modelId="{7B197DA8-4E5D-435A-A435-8FEF12C85D9C}" type="presParOf" srcId="{EF51E183-92BA-44A8-B098-B51AEE664C3C}" destId="{F9B139FA-346D-44F3-A8BA-52CFF2B502F9}" srcOrd="9" destOrd="0" presId="urn:microsoft.com/office/officeart/2005/8/layout/target1"/>
    <dgm:cxn modelId="{90D66A2A-0486-4205-A06B-2B2FA153FFC1}" type="presParOf" srcId="{EF51E183-92BA-44A8-B098-B51AEE664C3C}" destId="{249D539B-04B0-46D4-9C85-37F97D8A1C88}" srcOrd="10" destOrd="0" presId="urn:microsoft.com/office/officeart/2005/8/layout/target1"/>
    <dgm:cxn modelId="{09951462-DEF2-43D6-BB34-85DDE051323D}" type="presParOf" srcId="{EF51E183-92BA-44A8-B098-B51AEE664C3C}" destId="{08D8AD5B-C4C3-49C6-A57D-193BD49B7708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5A8934-D0B9-4456-8959-62BBF2699996}">
      <dsp:nvSpPr>
        <dsp:cNvPr id="0" name=""/>
        <dsp:cNvSpPr/>
      </dsp:nvSpPr>
      <dsp:spPr>
        <a:xfrm>
          <a:off x="14134" y="916313"/>
          <a:ext cx="2612707" cy="26127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006246-B0CD-47D8-9349-784C9E392057}">
      <dsp:nvSpPr>
        <dsp:cNvPr id="0" name=""/>
        <dsp:cNvSpPr/>
      </dsp:nvSpPr>
      <dsp:spPr>
        <a:xfrm>
          <a:off x="536681" y="1424866"/>
          <a:ext cx="1567624" cy="15676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BBC46E-F1DD-4860-802A-A87299C20920}">
      <dsp:nvSpPr>
        <dsp:cNvPr id="0" name=""/>
        <dsp:cNvSpPr/>
      </dsp:nvSpPr>
      <dsp:spPr>
        <a:xfrm>
          <a:off x="1059217" y="1947413"/>
          <a:ext cx="522541" cy="5225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30BC47-A2DF-42FD-8374-0A0189BCCFCC}">
      <dsp:nvSpPr>
        <dsp:cNvPr id="0" name=""/>
        <dsp:cNvSpPr/>
      </dsp:nvSpPr>
      <dsp:spPr>
        <a:xfrm>
          <a:off x="2804275" y="98404"/>
          <a:ext cx="1306353" cy="7620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altLang="pt-BR" sz="16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Físico</a:t>
          </a:r>
        </a:p>
      </dsp:txBody>
      <dsp:txXfrm>
        <a:off x="2804275" y="98404"/>
        <a:ext cx="1306353" cy="762039"/>
      </dsp:txXfrm>
    </dsp:sp>
    <dsp:sp modelId="{2222B4E9-31DB-4CFC-A218-34CD4BE3C8BA}">
      <dsp:nvSpPr>
        <dsp:cNvPr id="0" name=""/>
        <dsp:cNvSpPr/>
      </dsp:nvSpPr>
      <dsp:spPr>
        <a:xfrm>
          <a:off x="2787887" y="478990"/>
          <a:ext cx="3265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2A1440-7A74-4B04-902D-2E886D5307C7}">
      <dsp:nvSpPr>
        <dsp:cNvPr id="0" name=""/>
        <dsp:cNvSpPr/>
      </dsp:nvSpPr>
      <dsp:spPr>
        <a:xfrm rot="5400000">
          <a:off x="1181720" y="670363"/>
          <a:ext cx="1795801" cy="141391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49B3D3-E4BC-43D2-8AF6-A0981C113881}">
      <dsp:nvSpPr>
        <dsp:cNvPr id="0" name=""/>
        <dsp:cNvSpPr/>
      </dsp:nvSpPr>
      <dsp:spPr>
        <a:xfrm>
          <a:off x="2980672" y="885278"/>
          <a:ext cx="1306353" cy="7620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altLang="pt-BR" sz="16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Biológico</a:t>
          </a:r>
        </a:p>
      </dsp:txBody>
      <dsp:txXfrm>
        <a:off x="2980672" y="885278"/>
        <a:ext cx="1306353" cy="762039"/>
      </dsp:txXfrm>
    </dsp:sp>
    <dsp:sp modelId="{F7EDF2B4-D9A1-42BE-85E8-DF201F38EB69}">
      <dsp:nvSpPr>
        <dsp:cNvPr id="0" name=""/>
        <dsp:cNvSpPr/>
      </dsp:nvSpPr>
      <dsp:spPr>
        <a:xfrm>
          <a:off x="2787887" y="1241030"/>
          <a:ext cx="3265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7A0825-4D86-4BC5-B2FE-8C60010C3E55}">
      <dsp:nvSpPr>
        <dsp:cNvPr id="0" name=""/>
        <dsp:cNvSpPr/>
      </dsp:nvSpPr>
      <dsp:spPr>
        <a:xfrm rot="5400000">
          <a:off x="1567185" y="1420525"/>
          <a:ext cx="1399366" cy="1039422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B139FA-346D-44F3-A8BA-52CFF2B502F9}">
      <dsp:nvSpPr>
        <dsp:cNvPr id="0" name=""/>
        <dsp:cNvSpPr/>
      </dsp:nvSpPr>
      <dsp:spPr>
        <a:xfrm>
          <a:off x="2832414" y="1883794"/>
          <a:ext cx="1306353" cy="7620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altLang="pt-BR" sz="16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Sócio-político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altLang="pt-BR" sz="16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cultural</a:t>
          </a:r>
        </a:p>
      </dsp:txBody>
      <dsp:txXfrm>
        <a:off x="2832414" y="1883794"/>
        <a:ext cx="1306353" cy="762039"/>
      </dsp:txXfrm>
    </dsp:sp>
    <dsp:sp modelId="{249D539B-04B0-46D4-9C85-37F97D8A1C88}">
      <dsp:nvSpPr>
        <dsp:cNvPr id="0" name=""/>
        <dsp:cNvSpPr/>
      </dsp:nvSpPr>
      <dsp:spPr>
        <a:xfrm>
          <a:off x="2746956" y="2072453"/>
          <a:ext cx="3265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D8AD5B-C4C3-49C6-A57D-193BD49B7708}">
      <dsp:nvSpPr>
        <dsp:cNvPr id="0" name=""/>
        <dsp:cNvSpPr/>
      </dsp:nvSpPr>
      <dsp:spPr>
        <a:xfrm rot="5400000">
          <a:off x="1912197" y="2239445"/>
          <a:ext cx="999796" cy="664934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5712D2-C413-45DD-BD19-011A10DB72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ECBDC76-67A8-4EFB-9764-F46DF928C6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97C04C7-165F-4CF4-8CB4-4EA8D27C3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0CBCB-4B48-4CD0-932C-B14373B311AF}" type="datetimeFigureOut">
              <a:rPr lang="pt-BR" smtClean="0"/>
              <a:t>15/10/2019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EE00739-5CCA-46A0-BC74-DC7EE1ABC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5C299B5-4730-4DF8-A67B-8DA675B8C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43F0-8587-4341-8D55-058CC9764D3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37928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696441-2E4F-4CCF-9DCD-6C4771ACF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994C531-F4EE-4C09-A8A8-6B39E102C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982731D-9F8E-49A3-8ACA-A6CB505E2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0CBCB-4B48-4CD0-932C-B14373B311AF}" type="datetimeFigureOut">
              <a:rPr lang="pt-BR" smtClean="0"/>
              <a:t>15/10/2019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6FF2A17-5E9F-49A5-865C-C9F2B3CBF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B84FE0D-8FEF-4D79-9ED3-E550EA4E5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43F0-8587-4341-8D55-058CC9764D3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17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C309ED1-B691-47F0-BE25-FCFC339015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640CBB2-D5A3-4F59-B7E0-B4F953EF66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9EE0694-38E6-405C-A434-5DAD6FCBB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0CBCB-4B48-4CD0-932C-B14373B311AF}" type="datetimeFigureOut">
              <a:rPr lang="pt-BR" smtClean="0"/>
              <a:t>15/10/2019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FA2262F-BF3F-4F67-934B-530738F4D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9B755C1-7164-4A87-B807-B3FB8DC75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43F0-8587-4341-8D55-058CC9764D3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662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A3F9E4-714E-44FF-B351-C3AA75AB6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BC0C06-D875-461F-9876-68B2A08AD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6E8A3B-036E-44B6-AD5B-CB443C589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0CBCB-4B48-4CD0-932C-B14373B311AF}" type="datetimeFigureOut">
              <a:rPr lang="pt-BR" smtClean="0"/>
              <a:t>15/10/2019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8DAB9E7-FB31-4AC8-9165-7BDBCEE39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2E2D74-5007-42DD-9315-1DD330DDE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43F0-8587-4341-8D55-058CC9764D3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4019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100B61-E2F1-43A7-B8D0-FC09831D7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AFA7987-1133-4A41-8ADF-AC6AF9093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F0E64F1-377C-4956-9A44-6E333B036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0CBCB-4B48-4CD0-932C-B14373B311AF}" type="datetimeFigureOut">
              <a:rPr lang="pt-BR" smtClean="0"/>
              <a:t>15/10/2019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A821AD-7D6A-421E-A690-56E68B7B3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AF03360-54CD-43F0-A8D7-50E4A919F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43F0-8587-4341-8D55-058CC9764D3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22133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EE76BE-C2B2-4D18-91E8-C443666FB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A2E7042-1C9C-407A-82CE-E5DC44564B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3397691-6C25-4961-91CA-6387FEBC53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464DE09-770D-43EA-83ED-A56730DA5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0CBCB-4B48-4CD0-932C-B14373B311AF}" type="datetimeFigureOut">
              <a:rPr lang="pt-BR" smtClean="0"/>
              <a:t>15/10/2019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896D72D-5221-43AA-9B38-EB8205B11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93AAD1C-35A0-40EE-A98F-71A4A9625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43F0-8587-4341-8D55-058CC9764D3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4413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83D4D3-6403-4A16-92FB-B3B43604A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D59883A-316D-4E00-B3FD-2F663F66A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70B7384-7D55-47BA-AD86-5D11D115D5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5FB57B1-B1F6-4E4F-A378-8AED783D08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2869942-2BF5-461D-89C4-8325EF25AC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F8B1113-A208-4EEE-B86D-6B53D3242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0CBCB-4B48-4CD0-932C-B14373B311AF}" type="datetimeFigureOut">
              <a:rPr lang="pt-BR" smtClean="0"/>
              <a:t>15/10/2019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B100A1F-235A-48AB-A44A-867EEA510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DEF8964-3D55-49F6-9C7B-934220B6F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43F0-8587-4341-8D55-058CC9764D3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61108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F7364-2105-47E8-90B6-8CBA4C161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2172CCB-74EC-4AB9-A30B-200648183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0CBCB-4B48-4CD0-932C-B14373B311AF}" type="datetimeFigureOut">
              <a:rPr lang="pt-BR" smtClean="0"/>
              <a:t>15/10/2019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9F11B55-8AFE-4663-A96A-EBB6E2C1B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DB95520-B078-4721-8A5C-AEAF810FD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43F0-8587-4341-8D55-058CC9764D3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69766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9194A1C-CB38-4F73-BE63-35B544B0F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0CBCB-4B48-4CD0-932C-B14373B311AF}" type="datetimeFigureOut">
              <a:rPr lang="pt-BR" smtClean="0"/>
              <a:t>15/10/2019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569E839-F3FB-4577-9DE0-1B05172EF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EA0F258-F46E-4607-AD85-B5B43F58E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43F0-8587-4341-8D55-058CC9764D3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11641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E4AF19-7A1A-4F72-A597-B3D29F985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DBF2AC-71E5-4D03-8B6C-0B4D77B1E6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BD07BC1-4CE6-45C8-BDAC-174FB00D55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15453AD-9783-4F35-8347-5F2AEBB6D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0CBCB-4B48-4CD0-932C-B14373B311AF}" type="datetimeFigureOut">
              <a:rPr lang="pt-BR" smtClean="0"/>
              <a:t>15/10/2019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3B413D1-5669-4491-AF91-42B0EAFC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22EFA51-3424-476C-ACA0-2178BEEE3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43F0-8587-4341-8D55-058CC9764D3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88289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27C4C0-308F-4C88-95F9-128D0341A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C6B1585-E211-44F2-8B6A-54A238DFBD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D5DC45E-DE85-4111-A45C-8444C327FB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1C536F-C18A-4299-994C-4133CEDE0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0CBCB-4B48-4CD0-932C-B14373B311AF}" type="datetimeFigureOut">
              <a:rPr lang="pt-BR" smtClean="0"/>
              <a:t>15/10/2019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34547E1-4FFD-4929-8F03-EB9800B81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537531-DA73-423B-8C2B-19D4E98E3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43F0-8587-4341-8D55-058CC9764D3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06068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3EE2A4E-75A8-4B04-A2C1-5BE84D2B2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45F140D-D727-4C48-8111-4A626B75E9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00DAD7-6A2A-4933-B110-C0D6EEAAB0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0CBCB-4B48-4CD0-932C-B14373B311AF}" type="datetimeFigureOut">
              <a:rPr lang="pt-BR" smtClean="0"/>
              <a:t>15/10/2019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9F454ED-2E30-4A89-A71B-D26770D3AC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5375800-C9E9-4642-B1A1-EBB88D9C07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743F0-8587-4341-8D55-058CC9764D3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6424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onitor De PressÃ£o Arterial, SaÃºde, FreqÃ¼Ãªncia CardÃ­aca">
            <a:extLst>
              <a:ext uri="{FF2B5EF4-FFF2-40B4-BE49-F238E27FC236}">
                <a16:creationId xmlns:a16="http://schemas.microsoft.com/office/drawing/2014/main" id="{F8A453D2-A27A-4292-A672-AE27364ED4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304" y="1477108"/>
            <a:ext cx="9749764" cy="5380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48373C6-7D08-4239-862C-1A1507EC63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7654" y="2147088"/>
            <a:ext cx="9639444" cy="1477108"/>
          </a:xfrm>
        </p:spPr>
        <p:txBody>
          <a:bodyPr>
            <a:normAutofit/>
          </a:bodyPr>
          <a:lstStyle/>
          <a:p>
            <a:r>
              <a:rPr lang="pt-BR" sz="6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Processo Saúde Doença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31ED115F-16DF-4FD4-B2BD-3758DB40C0CE}"/>
              </a:ext>
            </a:extLst>
          </p:cNvPr>
          <p:cNvSpPr/>
          <p:nvPr/>
        </p:nvSpPr>
        <p:spPr>
          <a:xfrm>
            <a:off x="-1" y="0"/>
            <a:ext cx="234930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1B21B6CD-5E51-4055-A06E-1D538D13A598}"/>
              </a:ext>
            </a:extLst>
          </p:cNvPr>
          <p:cNvSpPr/>
          <p:nvPr/>
        </p:nvSpPr>
        <p:spPr>
          <a:xfrm>
            <a:off x="2349304" y="0"/>
            <a:ext cx="9842696" cy="14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5686F46-B821-4607-8C91-9A3F8491507C}"/>
              </a:ext>
            </a:extLst>
          </p:cNvPr>
          <p:cNvSpPr txBox="1"/>
          <p:nvPr/>
        </p:nvSpPr>
        <p:spPr>
          <a:xfrm>
            <a:off x="4278921" y="184556"/>
            <a:ext cx="652740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SAÚDE PÚBLICA</a:t>
            </a:r>
          </a:p>
        </p:txBody>
      </p:sp>
      <p:pic>
        <p:nvPicPr>
          <p:cNvPr id="7" name="Picture 4" descr="Resultado de imagem para ifrn">
            <a:extLst>
              <a:ext uri="{FF2B5EF4-FFF2-40B4-BE49-F238E27FC236}">
                <a16:creationId xmlns:a16="http://schemas.microsoft.com/office/drawing/2014/main" id="{2D6F35AB-2220-4BA9-916C-13061D544A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5" y="265793"/>
            <a:ext cx="1746902" cy="169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Resultado de imagem para biologia simbolo">
            <a:extLst>
              <a:ext uri="{FF2B5EF4-FFF2-40B4-BE49-F238E27FC236}">
                <a16:creationId xmlns:a16="http://schemas.microsoft.com/office/drawing/2014/main" id="{CD7A6FE7-03D2-4293-BAC0-340AC4A3B4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08" y="4329773"/>
            <a:ext cx="1395285" cy="1323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0" descr="Resultado de imagem para imagens transparentes saÃºde">
            <a:extLst>
              <a:ext uri="{FF2B5EF4-FFF2-40B4-BE49-F238E27FC236}">
                <a16:creationId xmlns:a16="http://schemas.microsoft.com/office/drawing/2014/main" id="{57C726C3-FF98-4E8B-A98D-634D00CC9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11" y="2147088"/>
            <a:ext cx="1998785" cy="1998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D2A12A0B-27BC-49D7-BCE7-ABEF0D84AE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799" y="5771284"/>
            <a:ext cx="2011680" cy="742071"/>
          </a:xfrm>
        </p:spPr>
        <p:txBody>
          <a:bodyPr>
            <a:normAutofit fontScale="85000" lnSpcReduction="10000"/>
          </a:bodyPr>
          <a:lstStyle/>
          <a:p>
            <a:r>
              <a:rPr lang="pt-B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Professor </a:t>
            </a:r>
          </a:p>
          <a:p>
            <a:r>
              <a:rPr lang="pt-B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Carlos Henrique</a:t>
            </a:r>
          </a:p>
        </p:txBody>
      </p:sp>
    </p:spTree>
    <p:extLst>
      <p:ext uri="{BB962C8B-B14F-4D97-AF65-F5344CB8AC3E}">
        <p14:creationId xmlns:p14="http://schemas.microsoft.com/office/powerpoint/2010/main" val="3190536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B9ECE00-180E-433B-AC86-6B20AB2C7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9173" y="1684948"/>
            <a:ext cx="9610907" cy="4351338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alt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</a:t>
            </a:r>
            <a:r>
              <a:rPr lang="pt-BR" altLang="pt-BR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Snow</a:t>
            </a:r>
            <a:r>
              <a:rPr lang="pt-BR" alt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meados </a:t>
            </a:r>
            <a:r>
              <a:rPr lang="pt-BR" altLang="pt-BR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séc</a:t>
            </a:r>
            <a:r>
              <a:rPr lang="pt-BR" alt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XIX desenvolve e aplica o método epidemiológico no estudo do cólera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alt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Desprendeu da medicina individual. Teve visão da doença na população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alt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Doença tendo como origem apenas o agente etiológico</a:t>
            </a:r>
          </a:p>
          <a:p>
            <a:endParaRPr lang="pt-BR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A7421BB0-9C24-4FC0-8307-8831278F246E}"/>
              </a:ext>
            </a:extLst>
          </p:cNvPr>
          <p:cNvSpPr/>
          <p:nvPr/>
        </p:nvSpPr>
        <p:spPr>
          <a:xfrm>
            <a:off x="-1" y="0"/>
            <a:ext cx="234930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2B2C7704-9E58-46A7-B7C9-037382EA823A}"/>
              </a:ext>
            </a:extLst>
          </p:cNvPr>
          <p:cNvSpPr/>
          <p:nvPr/>
        </p:nvSpPr>
        <p:spPr>
          <a:xfrm>
            <a:off x="2349304" y="0"/>
            <a:ext cx="9842696" cy="14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" name="Picture 4" descr="Resultado de imagem para ifrn">
            <a:extLst>
              <a:ext uri="{FF2B5EF4-FFF2-40B4-BE49-F238E27FC236}">
                <a16:creationId xmlns:a16="http://schemas.microsoft.com/office/drawing/2014/main" id="{C640DD69-DF2E-47C5-8DF1-6B76A014CD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5" y="265793"/>
            <a:ext cx="1746902" cy="169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Resultado de imagem para biologia simbolo">
            <a:extLst>
              <a:ext uri="{FF2B5EF4-FFF2-40B4-BE49-F238E27FC236}">
                <a16:creationId xmlns:a16="http://schemas.microsoft.com/office/drawing/2014/main" id="{DA686F4C-F9D0-4D80-BF76-4ADEB4DA78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08" y="4329773"/>
            <a:ext cx="1395285" cy="1323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Resultado de imagem para imagens transparentes saÃºde">
            <a:extLst>
              <a:ext uri="{FF2B5EF4-FFF2-40B4-BE49-F238E27FC236}">
                <a16:creationId xmlns:a16="http://schemas.microsoft.com/office/drawing/2014/main" id="{E4F3A3FB-2DDD-4A49-95FB-F637A56481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11" y="2147088"/>
            <a:ext cx="1998785" cy="1998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32F9EEC2-217D-4C56-8527-F9CF77B18D8D}"/>
              </a:ext>
            </a:extLst>
          </p:cNvPr>
          <p:cNvSpPr/>
          <p:nvPr/>
        </p:nvSpPr>
        <p:spPr>
          <a:xfrm>
            <a:off x="4696101" y="276889"/>
            <a:ext cx="456804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altLang="pt-BR" sz="5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Unicausalidade</a:t>
            </a:r>
            <a:endParaRPr lang="pt-BR" sz="5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19753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049FDC7-4CDA-43B0-9F93-9A1F92639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9173" y="1583360"/>
            <a:ext cx="9304073" cy="4351338"/>
          </a:xfrm>
        </p:spPr>
        <p:txBody>
          <a:bodyPr/>
          <a:lstStyle/>
          <a:p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Classificação dos Agentes Etiológicos</a:t>
            </a:r>
          </a:p>
          <a:p>
            <a:pPr>
              <a:buFontTx/>
              <a:buNone/>
            </a:pPr>
            <a:r>
              <a:rPr lang="pt-BR" altLang="pt-BR" dirty="0"/>
              <a:t> - </a:t>
            </a: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Biológicos</a:t>
            </a:r>
            <a:r>
              <a:rPr lang="pt-BR" altLang="pt-BR" dirty="0"/>
              <a:t> – Bactérias, vírus.</a:t>
            </a:r>
          </a:p>
          <a:p>
            <a:pPr>
              <a:buFontTx/>
              <a:buNone/>
            </a:pPr>
            <a:r>
              <a:rPr lang="pt-BR" altLang="pt-BR" dirty="0"/>
              <a:t> - </a:t>
            </a: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Genéticos</a:t>
            </a:r>
            <a:r>
              <a:rPr lang="pt-BR" altLang="pt-BR" dirty="0"/>
              <a:t> – Translocação de cromossomos</a:t>
            </a:r>
          </a:p>
          <a:p>
            <a:pPr>
              <a:buFontTx/>
              <a:buNone/>
            </a:pPr>
            <a:r>
              <a:rPr lang="pt-BR" altLang="pt-BR" dirty="0"/>
              <a:t> - </a:t>
            </a: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Químicos</a:t>
            </a:r>
            <a:r>
              <a:rPr lang="pt-BR" altLang="pt-BR" dirty="0"/>
              <a:t> – nutrientes, drogas, gases, fumo, álcool</a:t>
            </a:r>
          </a:p>
          <a:p>
            <a:pPr>
              <a:buFontTx/>
              <a:buNone/>
            </a:pPr>
            <a:r>
              <a:rPr lang="pt-BR" altLang="pt-BR" dirty="0"/>
              <a:t> - </a:t>
            </a: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Físicos</a:t>
            </a:r>
            <a:r>
              <a:rPr lang="pt-BR" altLang="pt-BR" dirty="0"/>
              <a:t> – radiação, atrito e impacto de veículos automotores</a:t>
            </a:r>
          </a:p>
          <a:p>
            <a:pPr>
              <a:buFontTx/>
              <a:buNone/>
            </a:pPr>
            <a:r>
              <a:rPr lang="pt-BR" altLang="pt-BR" dirty="0"/>
              <a:t> - </a:t>
            </a: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Psíquicos</a:t>
            </a:r>
            <a:r>
              <a:rPr lang="pt-BR" altLang="pt-BR" dirty="0"/>
              <a:t> </a:t>
            </a: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</a:t>
            </a:r>
            <a:r>
              <a:rPr lang="pt-BR" altLang="pt-BR" dirty="0"/>
              <a:t> </a:t>
            </a: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psicossociais</a:t>
            </a:r>
            <a:r>
              <a:rPr lang="pt-BR" altLang="pt-BR" dirty="0"/>
              <a:t> – estresse do desemprego e da migração</a:t>
            </a:r>
          </a:p>
          <a:p>
            <a:endParaRPr lang="pt-BR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BA506B9B-2229-4CAB-B2E6-F6E9282F7C39}"/>
              </a:ext>
            </a:extLst>
          </p:cNvPr>
          <p:cNvSpPr/>
          <p:nvPr/>
        </p:nvSpPr>
        <p:spPr>
          <a:xfrm>
            <a:off x="-1" y="0"/>
            <a:ext cx="234930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B4730A6-E9A6-48AE-A6D0-C1FFFB34E0CC}"/>
              </a:ext>
            </a:extLst>
          </p:cNvPr>
          <p:cNvSpPr/>
          <p:nvPr/>
        </p:nvSpPr>
        <p:spPr>
          <a:xfrm>
            <a:off x="2349304" y="0"/>
            <a:ext cx="9842696" cy="14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" name="Picture 4" descr="Resultado de imagem para ifrn">
            <a:extLst>
              <a:ext uri="{FF2B5EF4-FFF2-40B4-BE49-F238E27FC236}">
                <a16:creationId xmlns:a16="http://schemas.microsoft.com/office/drawing/2014/main" id="{EAA3E699-892B-4548-AD0E-0E238A85FC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5" y="265793"/>
            <a:ext cx="1746902" cy="169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Resultado de imagem para biologia simbolo">
            <a:extLst>
              <a:ext uri="{FF2B5EF4-FFF2-40B4-BE49-F238E27FC236}">
                <a16:creationId xmlns:a16="http://schemas.microsoft.com/office/drawing/2014/main" id="{F0841FE1-C3A6-48EB-ADA1-553CEEB653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08" y="4329773"/>
            <a:ext cx="1395285" cy="1323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Resultado de imagem para imagens transparentes saÃºde">
            <a:extLst>
              <a:ext uri="{FF2B5EF4-FFF2-40B4-BE49-F238E27FC236}">
                <a16:creationId xmlns:a16="http://schemas.microsoft.com/office/drawing/2014/main" id="{B1E9F9B1-734D-4127-905C-B7EE6DAC58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11" y="2147088"/>
            <a:ext cx="1998785" cy="1998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2CCB4DE3-024A-4325-9CE3-2C1A5C324D69}"/>
              </a:ext>
            </a:extLst>
          </p:cNvPr>
          <p:cNvSpPr/>
          <p:nvPr/>
        </p:nvSpPr>
        <p:spPr>
          <a:xfrm>
            <a:off x="4696101" y="276889"/>
            <a:ext cx="444089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altLang="pt-BR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Teorias causais</a:t>
            </a:r>
            <a:endParaRPr lang="pt-BR" sz="5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32773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A3AC607F-DFF2-477B-A1F3-C67C78AD42F3}"/>
              </a:ext>
            </a:extLst>
          </p:cNvPr>
          <p:cNvSpPr/>
          <p:nvPr/>
        </p:nvSpPr>
        <p:spPr>
          <a:xfrm>
            <a:off x="-1" y="0"/>
            <a:ext cx="234930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4E35F629-B65F-4A68-B8C0-5C8C71561A9D}"/>
              </a:ext>
            </a:extLst>
          </p:cNvPr>
          <p:cNvSpPr/>
          <p:nvPr/>
        </p:nvSpPr>
        <p:spPr>
          <a:xfrm>
            <a:off x="2349304" y="0"/>
            <a:ext cx="9842696" cy="14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" name="Picture 4" descr="Resultado de imagem para ifrn">
            <a:extLst>
              <a:ext uri="{FF2B5EF4-FFF2-40B4-BE49-F238E27FC236}">
                <a16:creationId xmlns:a16="http://schemas.microsoft.com/office/drawing/2014/main" id="{4661CDE5-C825-4D07-89E0-804642AB28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5" y="265793"/>
            <a:ext cx="1746902" cy="169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Resultado de imagem para biologia simbolo">
            <a:extLst>
              <a:ext uri="{FF2B5EF4-FFF2-40B4-BE49-F238E27FC236}">
                <a16:creationId xmlns:a16="http://schemas.microsoft.com/office/drawing/2014/main" id="{0DEF818D-D026-49C3-8CCD-432C91396E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08" y="4329773"/>
            <a:ext cx="1395285" cy="1323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Resultado de imagem para imagens transparentes saÃºde">
            <a:extLst>
              <a:ext uri="{FF2B5EF4-FFF2-40B4-BE49-F238E27FC236}">
                <a16:creationId xmlns:a16="http://schemas.microsoft.com/office/drawing/2014/main" id="{CD46FD9C-D788-4735-B184-03CBF38604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11" y="2147088"/>
            <a:ext cx="1998785" cy="1998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F87EC02A-C9C1-46EA-94E4-2760768235BF}"/>
              </a:ext>
            </a:extLst>
          </p:cNvPr>
          <p:cNvSpPr/>
          <p:nvPr/>
        </p:nvSpPr>
        <p:spPr>
          <a:xfrm>
            <a:off x="4696101" y="276889"/>
            <a:ext cx="513230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altLang="pt-BR" sz="5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Multicausalidade</a:t>
            </a:r>
            <a:endParaRPr lang="pt-BR" sz="5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Espaço Reservado para Conteúdo 10">
            <a:extLst>
              <a:ext uri="{FF2B5EF4-FFF2-40B4-BE49-F238E27FC236}">
                <a16:creationId xmlns:a16="http://schemas.microsoft.com/office/drawing/2014/main" id="{29C04A24-B1FA-4BB5-9D7C-728A27784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7408" y="1753997"/>
            <a:ext cx="10515600" cy="1945806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Nem toda doença tinha origem apenas no agente etiológico</a:t>
            </a:r>
          </a:p>
          <a:p>
            <a:pPr>
              <a:lnSpc>
                <a:spcPct val="110000"/>
              </a:lnSpc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Havia infecção sem doença e doenças não infecciosas</a:t>
            </a:r>
          </a:p>
          <a:p>
            <a:pPr>
              <a:lnSpc>
                <a:spcPct val="110000"/>
              </a:lnSpc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Outros fatores envolvidos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1508" name="Picture 4" descr="Resultado de imagem para trÃ­ade ecolÃ³gica">
            <a:extLst>
              <a:ext uri="{FF2B5EF4-FFF2-40B4-BE49-F238E27FC236}">
                <a16:creationId xmlns:a16="http://schemas.microsoft.com/office/drawing/2014/main" id="{0A2C91F6-7303-4E75-9F50-1D5C9B01C2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620" y="3024555"/>
            <a:ext cx="5223069" cy="3833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4FF91081-B5AF-4B25-8BA4-E8B2A1C105F4}"/>
              </a:ext>
            </a:extLst>
          </p:cNvPr>
          <p:cNvSpPr txBox="1"/>
          <p:nvPr/>
        </p:nvSpPr>
        <p:spPr>
          <a:xfrm>
            <a:off x="2407274" y="4571016"/>
            <a:ext cx="4234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Tríade ecológica</a:t>
            </a:r>
          </a:p>
        </p:txBody>
      </p:sp>
      <p:sp>
        <p:nvSpPr>
          <p:cNvPr id="13" name="Seta: para a Direita 12">
            <a:extLst>
              <a:ext uri="{FF2B5EF4-FFF2-40B4-BE49-F238E27FC236}">
                <a16:creationId xmlns:a16="http://schemas.microsoft.com/office/drawing/2014/main" id="{EA4977F5-5390-43DF-ACA7-60E1A754BF61}"/>
              </a:ext>
            </a:extLst>
          </p:cNvPr>
          <p:cNvSpPr/>
          <p:nvPr/>
        </p:nvSpPr>
        <p:spPr>
          <a:xfrm>
            <a:off x="6034505" y="4814741"/>
            <a:ext cx="853440" cy="3539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6229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9AB6176-430B-4F20-B904-606EDDB0F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9173" y="1690688"/>
            <a:ext cx="9582772" cy="4351338"/>
          </a:xfrm>
        </p:spPr>
        <p:txBody>
          <a:bodyPr>
            <a:normAutofit lnSpcReduction="10000"/>
          </a:bodyPr>
          <a:lstStyle/>
          <a:p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Fatores Ambientais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Ambiente Físico</a:t>
            </a:r>
          </a:p>
          <a:p>
            <a:pPr>
              <a:buFontTx/>
              <a:buChar char="-"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Clima, altitude, umidade relativa do ar, temperatura.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Ambiente Biológico</a:t>
            </a:r>
          </a:p>
          <a:p>
            <a:pPr>
              <a:buFontTx/>
              <a:buChar char="-"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Seres vivos da terra</a:t>
            </a:r>
          </a:p>
          <a:p>
            <a:pPr>
              <a:buFontTx/>
              <a:buChar char="-"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Podem constituírem como agente, hospedeiro, reservatório de doença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Ambiente Social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Características sociais, econômicas, políticas e culturais.</a:t>
            </a:r>
          </a:p>
          <a:p>
            <a:endParaRPr lang="pt-BR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A57D47B4-0394-4D23-AEA9-DA74EC1A48BF}"/>
              </a:ext>
            </a:extLst>
          </p:cNvPr>
          <p:cNvSpPr/>
          <p:nvPr/>
        </p:nvSpPr>
        <p:spPr>
          <a:xfrm>
            <a:off x="-1" y="0"/>
            <a:ext cx="234930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940F1BEE-C7A4-4142-80F7-E42E72BBAAAB}"/>
              </a:ext>
            </a:extLst>
          </p:cNvPr>
          <p:cNvSpPr/>
          <p:nvPr/>
        </p:nvSpPr>
        <p:spPr>
          <a:xfrm>
            <a:off x="2349304" y="0"/>
            <a:ext cx="9842696" cy="14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" name="Picture 4" descr="Resultado de imagem para ifrn">
            <a:extLst>
              <a:ext uri="{FF2B5EF4-FFF2-40B4-BE49-F238E27FC236}">
                <a16:creationId xmlns:a16="http://schemas.microsoft.com/office/drawing/2014/main" id="{3DBC8EF3-A89C-4724-8F20-9164640BB0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5" y="265793"/>
            <a:ext cx="1746902" cy="169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Resultado de imagem para biologia simbolo">
            <a:extLst>
              <a:ext uri="{FF2B5EF4-FFF2-40B4-BE49-F238E27FC236}">
                <a16:creationId xmlns:a16="http://schemas.microsoft.com/office/drawing/2014/main" id="{03E9DEF4-416C-470C-B2C0-F8409E7C3F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08" y="4329773"/>
            <a:ext cx="1395285" cy="1323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Resultado de imagem para imagens transparentes saÃºde">
            <a:extLst>
              <a:ext uri="{FF2B5EF4-FFF2-40B4-BE49-F238E27FC236}">
                <a16:creationId xmlns:a16="http://schemas.microsoft.com/office/drawing/2014/main" id="{5DC62BAF-8471-48C7-99DB-8A968094AF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11" y="2147088"/>
            <a:ext cx="1998785" cy="1998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DE6C9E9C-9769-4805-A0F4-6190B26B4688}"/>
              </a:ext>
            </a:extLst>
          </p:cNvPr>
          <p:cNvSpPr/>
          <p:nvPr/>
        </p:nvSpPr>
        <p:spPr>
          <a:xfrm>
            <a:off x="4696101" y="276889"/>
            <a:ext cx="513230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altLang="pt-BR" sz="5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Multicausalidade</a:t>
            </a:r>
            <a:endParaRPr lang="pt-BR" sz="5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50823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A67C68-610F-4ACF-96C2-789C65D71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975C854-6C25-43E9-9C8A-51208D6B6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9302" y="1790020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Fatores do Hospedeiro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Herança Genética</a:t>
            </a:r>
          </a:p>
          <a:p>
            <a:pPr>
              <a:buFontTx/>
              <a:buChar char="-"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Alterações cromossômicas – Hemofilia e anemia falciforme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Anatomia e Fisiologia do Organismo Humano</a:t>
            </a:r>
          </a:p>
          <a:p>
            <a:pPr>
              <a:buFontTx/>
              <a:buChar char="-"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Imunidade natural e a adquirida</a:t>
            </a:r>
          </a:p>
          <a:p>
            <a:pPr>
              <a:buFontTx/>
              <a:buChar char="-"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Idade, sexo, raça.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Estilo de Vida</a:t>
            </a:r>
          </a:p>
          <a:p>
            <a:pPr>
              <a:buFontTx/>
              <a:buChar char="-"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Controle social e autocontrole</a:t>
            </a:r>
          </a:p>
          <a:p>
            <a:pPr>
              <a:buFontTx/>
              <a:buChar char="-"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Usuários d drogas injetáveis, fumantes... </a:t>
            </a:r>
          </a:p>
          <a:p>
            <a:endParaRPr lang="pt-BR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52CF15D4-087F-455E-8E58-724C73B5E931}"/>
              </a:ext>
            </a:extLst>
          </p:cNvPr>
          <p:cNvSpPr/>
          <p:nvPr/>
        </p:nvSpPr>
        <p:spPr>
          <a:xfrm>
            <a:off x="-1" y="0"/>
            <a:ext cx="234930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5FDFAC15-40CB-4DB7-98BC-4371617E0F45}"/>
              </a:ext>
            </a:extLst>
          </p:cNvPr>
          <p:cNvSpPr/>
          <p:nvPr/>
        </p:nvSpPr>
        <p:spPr>
          <a:xfrm>
            <a:off x="2349304" y="0"/>
            <a:ext cx="9842696" cy="14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" name="Picture 4" descr="Resultado de imagem para ifrn">
            <a:extLst>
              <a:ext uri="{FF2B5EF4-FFF2-40B4-BE49-F238E27FC236}">
                <a16:creationId xmlns:a16="http://schemas.microsoft.com/office/drawing/2014/main" id="{349F6DCD-70A9-4936-AB8F-2F488BF389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5" y="265793"/>
            <a:ext cx="1746902" cy="169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Resultado de imagem para biologia simbolo">
            <a:extLst>
              <a:ext uri="{FF2B5EF4-FFF2-40B4-BE49-F238E27FC236}">
                <a16:creationId xmlns:a16="http://schemas.microsoft.com/office/drawing/2014/main" id="{0B7A545A-BE51-48EE-9CA0-86F00BD36D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08" y="4329773"/>
            <a:ext cx="1395285" cy="1323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Resultado de imagem para imagens transparentes saÃºde">
            <a:extLst>
              <a:ext uri="{FF2B5EF4-FFF2-40B4-BE49-F238E27FC236}">
                <a16:creationId xmlns:a16="http://schemas.microsoft.com/office/drawing/2014/main" id="{D961466F-0A3D-4E24-8E6C-7F71F91CD9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11" y="2147088"/>
            <a:ext cx="1998785" cy="1998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0F3CC536-4131-4C79-9F76-6B6B5F22F972}"/>
              </a:ext>
            </a:extLst>
          </p:cNvPr>
          <p:cNvSpPr/>
          <p:nvPr/>
        </p:nvSpPr>
        <p:spPr>
          <a:xfrm>
            <a:off x="4696101" y="276889"/>
            <a:ext cx="513230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altLang="pt-BR" sz="5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Multicausalidade</a:t>
            </a:r>
            <a:endParaRPr lang="pt-BR" sz="5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39158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21F1F-EF35-4540-9220-5C80A9716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5E2D001-1DB7-4BB8-8058-D0A953A3E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9173" y="1790020"/>
            <a:ext cx="11116150" cy="43513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Hospedeiro (homem)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Em relação a herança genética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- aconselhamento genético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- diagnóstico pré-natal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- aborto terapêutico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Em relação à anatomia e fisiologia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- imunização ativa ou passiva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- manutenção do peso corporal em níveis aceitáveis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Estilo de vida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- não fumar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- evitar promiscuidade sexual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D7A88117-0CC9-4387-BF68-416145641116}"/>
              </a:ext>
            </a:extLst>
          </p:cNvPr>
          <p:cNvSpPr/>
          <p:nvPr/>
        </p:nvSpPr>
        <p:spPr>
          <a:xfrm>
            <a:off x="-1" y="0"/>
            <a:ext cx="234930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E443C34-6597-4D5A-B565-0A60934358B0}"/>
              </a:ext>
            </a:extLst>
          </p:cNvPr>
          <p:cNvSpPr/>
          <p:nvPr/>
        </p:nvSpPr>
        <p:spPr>
          <a:xfrm>
            <a:off x="2349304" y="0"/>
            <a:ext cx="9842696" cy="14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" name="Picture 4" descr="Resultado de imagem para ifrn">
            <a:extLst>
              <a:ext uri="{FF2B5EF4-FFF2-40B4-BE49-F238E27FC236}">
                <a16:creationId xmlns:a16="http://schemas.microsoft.com/office/drawing/2014/main" id="{365E7C16-61EE-415E-AC01-19C0371B4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5" y="265793"/>
            <a:ext cx="1746902" cy="169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Resultado de imagem para biologia simbolo">
            <a:extLst>
              <a:ext uri="{FF2B5EF4-FFF2-40B4-BE49-F238E27FC236}">
                <a16:creationId xmlns:a16="http://schemas.microsoft.com/office/drawing/2014/main" id="{9FF6EC71-35DC-4084-8BE5-C22EB87F3C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08" y="4329773"/>
            <a:ext cx="1395285" cy="1323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Resultado de imagem para imagens transparentes saÃºde">
            <a:extLst>
              <a:ext uri="{FF2B5EF4-FFF2-40B4-BE49-F238E27FC236}">
                <a16:creationId xmlns:a16="http://schemas.microsoft.com/office/drawing/2014/main" id="{46A0C09C-D832-4439-B6FA-F8C50D68ED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11" y="2147088"/>
            <a:ext cx="1998785" cy="1998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E86F0C64-BFB2-424F-9476-6785A7096CD7}"/>
              </a:ext>
            </a:extLst>
          </p:cNvPr>
          <p:cNvSpPr/>
          <p:nvPr/>
        </p:nvSpPr>
        <p:spPr>
          <a:xfrm>
            <a:off x="2349304" y="334422"/>
            <a:ext cx="99574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altLang="pt-BR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Ações para intervir no processo saúde-doença</a:t>
            </a:r>
          </a:p>
        </p:txBody>
      </p:sp>
    </p:spTree>
    <p:extLst>
      <p:ext uri="{BB962C8B-B14F-4D97-AF65-F5344CB8AC3E}">
        <p14:creationId xmlns:p14="http://schemas.microsoft.com/office/powerpoint/2010/main" val="22045597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21F1F-EF35-4540-9220-5C80A9716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5E2D001-1DB7-4BB8-8058-D0A953A3E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9173" y="1721391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381000" indent="-38100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Meio ambiente</a:t>
            </a:r>
          </a:p>
          <a:p>
            <a:pPr marL="381000" indent="-3810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Meio Físico</a:t>
            </a:r>
          </a:p>
          <a:p>
            <a:pPr marL="381000" indent="-3810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- saneamento das águas</a:t>
            </a:r>
          </a:p>
          <a:p>
            <a:pPr marL="381000" indent="-3810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- saneamento do ar</a:t>
            </a:r>
          </a:p>
          <a:p>
            <a:pPr marL="381000" indent="-3810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- saneamento do solo</a:t>
            </a:r>
          </a:p>
          <a:p>
            <a:pPr marL="381000" indent="-3810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Meio biológico</a:t>
            </a:r>
          </a:p>
          <a:p>
            <a:pPr marL="381000" indent="-3810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- controle biológico de vetores</a:t>
            </a:r>
          </a:p>
          <a:p>
            <a:pPr marL="381000" indent="-3810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- vigilância de alimento</a:t>
            </a:r>
          </a:p>
          <a:p>
            <a:pPr marL="381000" indent="-3810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- eliminação de vetores na cidade</a:t>
            </a:r>
          </a:p>
          <a:p>
            <a:pPr marL="381000" indent="-3810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Meio social</a:t>
            </a:r>
          </a:p>
          <a:p>
            <a:pPr marL="381000" indent="-3810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- Provisão de empregos, habitações, transportes, escolas, lazeres.</a:t>
            </a:r>
          </a:p>
          <a:p>
            <a:pPr marL="381000" indent="-3810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- Melhor qualidade nos serviços de saúde.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D7A88117-0CC9-4387-BF68-416145641116}"/>
              </a:ext>
            </a:extLst>
          </p:cNvPr>
          <p:cNvSpPr/>
          <p:nvPr/>
        </p:nvSpPr>
        <p:spPr>
          <a:xfrm>
            <a:off x="-1" y="0"/>
            <a:ext cx="234930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E443C34-6597-4D5A-B565-0A60934358B0}"/>
              </a:ext>
            </a:extLst>
          </p:cNvPr>
          <p:cNvSpPr/>
          <p:nvPr/>
        </p:nvSpPr>
        <p:spPr>
          <a:xfrm>
            <a:off x="2349304" y="0"/>
            <a:ext cx="9842696" cy="14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" name="Picture 4" descr="Resultado de imagem para ifrn">
            <a:extLst>
              <a:ext uri="{FF2B5EF4-FFF2-40B4-BE49-F238E27FC236}">
                <a16:creationId xmlns:a16="http://schemas.microsoft.com/office/drawing/2014/main" id="{365E7C16-61EE-415E-AC01-19C0371B4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5" y="265793"/>
            <a:ext cx="1746902" cy="169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Resultado de imagem para biologia simbolo">
            <a:extLst>
              <a:ext uri="{FF2B5EF4-FFF2-40B4-BE49-F238E27FC236}">
                <a16:creationId xmlns:a16="http://schemas.microsoft.com/office/drawing/2014/main" id="{9FF6EC71-35DC-4084-8BE5-C22EB87F3C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08" y="4329773"/>
            <a:ext cx="1395285" cy="1323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Resultado de imagem para imagens transparentes saÃºde">
            <a:extLst>
              <a:ext uri="{FF2B5EF4-FFF2-40B4-BE49-F238E27FC236}">
                <a16:creationId xmlns:a16="http://schemas.microsoft.com/office/drawing/2014/main" id="{46A0C09C-D832-4439-B6FA-F8C50D68ED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11" y="2147088"/>
            <a:ext cx="1998785" cy="1998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E560547D-9F7B-419C-B08A-6D788D0D13D6}"/>
              </a:ext>
            </a:extLst>
          </p:cNvPr>
          <p:cNvSpPr/>
          <p:nvPr/>
        </p:nvSpPr>
        <p:spPr>
          <a:xfrm>
            <a:off x="2349304" y="334422"/>
            <a:ext cx="99574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altLang="pt-BR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Ações para intervir no processo saúde-doença</a:t>
            </a:r>
          </a:p>
        </p:txBody>
      </p:sp>
    </p:spTree>
    <p:extLst>
      <p:ext uri="{BB962C8B-B14F-4D97-AF65-F5344CB8AC3E}">
        <p14:creationId xmlns:p14="http://schemas.microsoft.com/office/powerpoint/2010/main" val="22639672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21F1F-EF35-4540-9220-5C80A9716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5E2D001-1DB7-4BB8-8058-D0A953A3E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9302" y="1721391"/>
            <a:ext cx="10515600" cy="4351338"/>
          </a:xfrm>
        </p:spPr>
        <p:txBody>
          <a:bodyPr>
            <a:normAutofit fontScale="92500"/>
          </a:bodyPr>
          <a:lstStyle/>
          <a:p>
            <a:pPr lvl="1">
              <a:lnSpc>
                <a:spcPct val="120000"/>
              </a:lnSpc>
            </a:pPr>
            <a:r>
              <a:rPr lang="pt-BR" alt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Centralização no hospedeiro</a:t>
            </a:r>
          </a:p>
          <a:p>
            <a:pPr lvl="1">
              <a:lnSpc>
                <a:spcPct val="120000"/>
              </a:lnSpc>
            </a:pPr>
            <a:r>
              <a:rPr lang="pt-BR" alt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Desigualdades sociais</a:t>
            </a:r>
          </a:p>
          <a:p>
            <a:pPr lvl="1">
              <a:lnSpc>
                <a:spcPct val="120000"/>
              </a:lnSpc>
            </a:pPr>
            <a:r>
              <a:rPr lang="pt-BR" alt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Desencadeadora dos fatores associados às doenças</a:t>
            </a:r>
          </a:p>
          <a:p>
            <a:pPr lvl="1">
              <a:lnSpc>
                <a:spcPct val="120000"/>
              </a:lnSpc>
            </a:pPr>
            <a:r>
              <a:rPr lang="pt-BR" alt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Doença – sociedade injusta</a:t>
            </a:r>
          </a:p>
          <a:p>
            <a:pPr lvl="1">
              <a:lnSpc>
                <a:spcPct val="120000"/>
              </a:lnSpc>
            </a:pPr>
            <a:r>
              <a:rPr lang="pt-BR" alt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Exemplo: mortalidade infantil – bolsões de pobreza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D7A88117-0CC9-4387-BF68-416145641116}"/>
              </a:ext>
            </a:extLst>
          </p:cNvPr>
          <p:cNvSpPr/>
          <p:nvPr/>
        </p:nvSpPr>
        <p:spPr>
          <a:xfrm>
            <a:off x="-1" y="0"/>
            <a:ext cx="234930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E443C34-6597-4D5A-B565-0A60934358B0}"/>
              </a:ext>
            </a:extLst>
          </p:cNvPr>
          <p:cNvSpPr/>
          <p:nvPr/>
        </p:nvSpPr>
        <p:spPr>
          <a:xfrm>
            <a:off x="2349304" y="0"/>
            <a:ext cx="9842696" cy="14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" name="Picture 4" descr="Resultado de imagem para ifrn">
            <a:extLst>
              <a:ext uri="{FF2B5EF4-FFF2-40B4-BE49-F238E27FC236}">
                <a16:creationId xmlns:a16="http://schemas.microsoft.com/office/drawing/2014/main" id="{365E7C16-61EE-415E-AC01-19C0371B4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5" y="265793"/>
            <a:ext cx="1746902" cy="169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Resultado de imagem para biologia simbolo">
            <a:extLst>
              <a:ext uri="{FF2B5EF4-FFF2-40B4-BE49-F238E27FC236}">
                <a16:creationId xmlns:a16="http://schemas.microsoft.com/office/drawing/2014/main" id="{9FF6EC71-35DC-4084-8BE5-C22EB87F3C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08" y="4329773"/>
            <a:ext cx="1395285" cy="1323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Resultado de imagem para imagens transparentes saÃºde">
            <a:extLst>
              <a:ext uri="{FF2B5EF4-FFF2-40B4-BE49-F238E27FC236}">
                <a16:creationId xmlns:a16="http://schemas.microsoft.com/office/drawing/2014/main" id="{46A0C09C-D832-4439-B6FA-F8C50D68ED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11" y="2147088"/>
            <a:ext cx="1998785" cy="1998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1C277919-DD15-4487-9B13-BF479833FC74}"/>
              </a:ext>
            </a:extLst>
          </p:cNvPr>
          <p:cNvSpPr/>
          <p:nvPr/>
        </p:nvSpPr>
        <p:spPr>
          <a:xfrm>
            <a:off x="3072580" y="334422"/>
            <a:ext cx="8510856" cy="7817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  <a:buFontTx/>
              <a:buNone/>
            </a:pPr>
            <a:r>
              <a:rPr lang="pt-BR" altLang="pt-BR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Determinação Social da Doença sec. XX</a:t>
            </a:r>
          </a:p>
        </p:txBody>
      </p:sp>
    </p:spTree>
    <p:extLst>
      <p:ext uri="{BB962C8B-B14F-4D97-AF65-F5344CB8AC3E}">
        <p14:creationId xmlns:p14="http://schemas.microsoft.com/office/powerpoint/2010/main" val="11969915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21F1F-EF35-4540-9220-5C80A9716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5E2D001-1DB7-4BB8-8058-D0A953A3E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9173" y="1790019"/>
            <a:ext cx="9568704" cy="482179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t-BR" alt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</a:rPr>
              <a:t>Endógenos</a:t>
            </a: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</a:rPr>
              <a:t>: Fatores determinantes que, no quadro geral da ecologia da doença, são inerentes ao organismo e estabelecem a receptividade do indivíduo.</a:t>
            </a:r>
          </a:p>
          <a:p>
            <a:pPr lvl="2">
              <a:lnSpc>
                <a:spcPct val="80000"/>
              </a:lnSpc>
              <a:buClr>
                <a:schemeClr val="hlink"/>
              </a:buClr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</a:rPr>
              <a:t>Herança genética.</a:t>
            </a:r>
          </a:p>
          <a:p>
            <a:pPr lvl="2">
              <a:lnSpc>
                <a:spcPct val="80000"/>
              </a:lnSpc>
              <a:buClr>
                <a:schemeClr val="hlink"/>
              </a:buClr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</a:rPr>
              <a:t>Anatomia e fisiologia do organismo humano.</a:t>
            </a:r>
          </a:p>
          <a:p>
            <a:pPr lvl="2">
              <a:lnSpc>
                <a:spcPct val="80000"/>
              </a:lnSpc>
              <a:buClr>
                <a:schemeClr val="hlink"/>
              </a:buClr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</a:rPr>
              <a:t>Estilo de vida.</a:t>
            </a:r>
          </a:p>
          <a:p>
            <a:pPr>
              <a:lnSpc>
                <a:spcPct val="80000"/>
              </a:lnSpc>
            </a:pPr>
            <a:endParaRPr lang="pt-BR" altLang="pt-BR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</a:endParaRPr>
          </a:p>
          <a:p>
            <a:pPr>
              <a:lnSpc>
                <a:spcPct val="80000"/>
              </a:lnSpc>
            </a:pPr>
            <a:r>
              <a:rPr lang="pt-BR" alt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</a:rPr>
              <a:t>Exógenos</a:t>
            </a: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</a:rPr>
              <a:t>: Fatores determinantes que dizem respeito ao ambiente.</a:t>
            </a:r>
          </a:p>
          <a:p>
            <a:pPr lvl="2">
              <a:lnSpc>
                <a:spcPct val="80000"/>
              </a:lnSpc>
              <a:buClr>
                <a:schemeClr val="hlink"/>
              </a:buClr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</a:rPr>
              <a:t>Ambiente biológico: determinantes biológicos.</a:t>
            </a:r>
          </a:p>
          <a:p>
            <a:pPr lvl="2">
              <a:lnSpc>
                <a:spcPct val="80000"/>
              </a:lnSpc>
              <a:buClr>
                <a:schemeClr val="hlink"/>
              </a:buClr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</a:rPr>
              <a:t>Ambiente físico: determinantes físico-químicos.</a:t>
            </a:r>
          </a:p>
          <a:p>
            <a:pPr lvl="2">
              <a:lnSpc>
                <a:spcPct val="80000"/>
              </a:lnSpc>
              <a:buClr>
                <a:schemeClr val="hlink"/>
              </a:buClr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</a:rPr>
              <a:t>Ambiente social: determinantes </a:t>
            </a:r>
            <a:r>
              <a:rPr lang="pt-BR" altLang="pt-B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</a:rPr>
              <a:t>sócio-culturais</a:t>
            </a: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</a:rPr>
              <a:t>.</a:t>
            </a:r>
          </a:p>
          <a:p>
            <a:endParaRPr lang="pt-BR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D7A88117-0CC9-4387-BF68-416145641116}"/>
              </a:ext>
            </a:extLst>
          </p:cNvPr>
          <p:cNvSpPr/>
          <p:nvPr/>
        </p:nvSpPr>
        <p:spPr>
          <a:xfrm>
            <a:off x="-1" y="0"/>
            <a:ext cx="234930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E443C34-6597-4D5A-B565-0A60934358B0}"/>
              </a:ext>
            </a:extLst>
          </p:cNvPr>
          <p:cNvSpPr/>
          <p:nvPr/>
        </p:nvSpPr>
        <p:spPr>
          <a:xfrm>
            <a:off x="2349304" y="0"/>
            <a:ext cx="9842696" cy="14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Fatores determinantes das doenças</a:t>
            </a:r>
            <a:endParaRPr lang="pt-BR" sz="4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4" descr="Resultado de imagem para ifrn">
            <a:extLst>
              <a:ext uri="{FF2B5EF4-FFF2-40B4-BE49-F238E27FC236}">
                <a16:creationId xmlns:a16="http://schemas.microsoft.com/office/drawing/2014/main" id="{365E7C16-61EE-415E-AC01-19C0371B4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5" y="265793"/>
            <a:ext cx="1746902" cy="169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Resultado de imagem para biologia simbolo">
            <a:extLst>
              <a:ext uri="{FF2B5EF4-FFF2-40B4-BE49-F238E27FC236}">
                <a16:creationId xmlns:a16="http://schemas.microsoft.com/office/drawing/2014/main" id="{9FF6EC71-35DC-4084-8BE5-C22EB87F3C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08" y="4329773"/>
            <a:ext cx="1395285" cy="1323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Resultado de imagem para imagens transparentes saÃºde">
            <a:extLst>
              <a:ext uri="{FF2B5EF4-FFF2-40B4-BE49-F238E27FC236}">
                <a16:creationId xmlns:a16="http://schemas.microsoft.com/office/drawing/2014/main" id="{46A0C09C-D832-4439-B6FA-F8C50D68ED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11" y="2147088"/>
            <a:ext cx="1998785" cy="1998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05490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D7A88117-0CC9-4387-BF68-416145641116}"/>
              </a:ext>
            </a:extLst>
          </p:cNvPr>
          <p:cNvSpPr/>
          <p:nvPr/>
        </p:nvSpPr>
        <p:spPr>
          <a:xfrm>
            <a:off x="-1" y="0"/>
            <a:ext cx="234930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E443C34-6597-4D5A-B565-0A60934358B0}"/>
              </a:ext>
            </a:extLst>
          </p:cNvPr>
          <p:cNvSpPr/>
          <p:nvPr/>
        </p:nvSpPr>
        <p:spPr>
          <a:xfrm>
            <a:off x="2349304" y="0"/>
            <a:ext cx="9842696" cy="14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" name="Picture 4" descr="Resultado de imagem para ifrn">
            <a:extLst>
              <a:ext uri="{FF2B5EF4-FFF2-40B4-BE49-F238E27FC236}">
                <a16:creationId xmlns:a16="http://schemas.microsoft.com/office/drawing/2014/main" id="{365E7C16-61EE-415E-AC01-19C0371B4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5" y="265793"/>
            <a:ext cx="1746902" cy="169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Resultado de imagem para biologia simbolo">
            <a:extLst>
              <a:ext uri="{FF2B5EF4-FFF2-40B4-BE49-F238E27FC236}">
                <a16:creationId xmlns:a16="http://schemas.microsoft.com/office/drawing/2014/main" id="{9FF6EC71-35DC-4084-8BE5-C22EB87F3C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08" y="4329773"/>
            <a:ext cx="1395285" cy="1323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Resultado de imagem para imagens transparentes saÃºde">
            <a:extLst>
              <a:ext uri="{FF2B5EF4-FFF2-40B4-BE49-F238E27FC236}">
                <a16:creationId xmlns:a16="http://schemas.microsoft.com/office/drawing/2014/main" id="{46A0C09C-D832-4439-B6FA-F8C50D68ED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11" y="2147088"/>
            <a:ext cx="1998785" cy="1998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utoShape 13">
            <a:extLst>
              <a:ext uri="{FF2B5EF4-FFF2-40B4-BE49-F238E27FC236}">
                <a16:creationId xmlns:a16="http://schemas.microsoft.com/office/drawing/2014/main" id="{E324B7A2-B100-49AF-B120-002DB61B3A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6553" y="1844676"/>
            <a:ext cx="1150937" cy="1511300"/>
          </a:xfrm>
          <a:prstGeom prst="curvedRightArrow">
            <a:avLst>
              <a:gd name="adj1" fmla="val 20858"/>
              <a:gd name="adj2" fmla="val 20858"/>
              <a:gd name="adj3" fmla="val 32995"/>
            </a:avLst>
          </a:prstGeom>
          <a:solidFill>
            <a:schemeClr val="accent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pt-BR">
              <a:latin typeface="Arial" charset="0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449766F9-EF61-4DFF-8292-8E677D0599C6}"/>
              </a:ext>
            </a:extLst>
          </p:cNvPr>
          <p:cNvSpPr txBox="1">
            <a:spLocks noChangeArrowheads="1"/>
          </p:cNvSpPr>
          <p:nvPr/>
        </p:nvSpPr>
        <p:spPr>
          <a:xfrm>
            <a:off x="3727939" y="83230"/>
            <a:ext cx="602209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altLang="pt-BR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Modelo Biomédico</a:t>
            </a:r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5C2C821D-A28E-4260-8FEA-E2991EF35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0515" y="1555751"/>
            <a:ext cx="576818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Saúde é definida negativamente</a:t>
            </a:r>
            <a:r>
              <a:rPr lang="pt-BR" altLang="pt-BR" dirty="0"/>
              <a:t>:</a:t>
            </a:r>
          </a:p>
        </p:txBody>
      </p:sp>
      <p:sp>
        <p:nvSpPr>
          <p:cNvPr id="14" name="Text Box 7">
            <a:extLst>
              <a:ext uri="{FF2B5EF4-FFF2-40B4-BE49-F238E27FC236}">
                <a16:creationId xmlns:a16="http://schemas.microsoft.com/office/drawing/2014/main" id="{BD2D3302-0BEF-4F77-9343-A2833632D3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0028" y="2417763"/>
            <a:ext cx="35677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Ausência de doença</a:t>
            </a:r>
          </a:p>
        </p:txBody>
      </p:sp>
      <p:sp>
        <p:nvSpPr>
          <p:cNvPr id="15" name="Text Box 9">
            <a:extLst>
              <a:ext uri="{FF2B5EF4-FFF2-40B4-BE49-F238E27FC236}">
                <a16:creationId xmlns:a16="http://schemas.microsoft.com/office/drawing/2014/main" id="{C2788098-6604-44F8-953F-FAB1DC258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2678" y="4577007"/>
            <a:ext cx="283680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Livre de valores</a:t>
            </a:r>
          </a:p>
        </p:txBody>
      </p:sp>
      <p:sp>
        <p:nvSpPr>
          <p:cNvPr id="16" name="Text Box 10">
            <a:extLst>
              <a:ext uri="{FF2B5EF4-FFF2-40B4-BE49-F238E27FC236}">
                <a16:creationId xmlns:a16="http://schemas.microsoft.com/office/drawing/2014/main" id="{32A39958-BD81-4ECB-B428-14459DC03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5440" y="3856282"/>
            <a:ext cx="81172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Aplica-se indiferentemente a todas as espécies</a:t>
            </a:r>
          </a:p>
        </p:txBody>
      </p:sp>
      <p:sp>
        <p:nvSpPr>
          <p:cNvPr id="17" name="Text Box 11">
            <a:extLst>
              <a:ext uri="{FF2B5EF4-FFF2-40B4-BE49-F238E27FC236}">
                <a16:creationId xmlns:a16="http://schemas.microsoft.com/office/drawing/2014/main" id="{C3C8350F-4852-4F50-A2CC-0EAAFE0214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9390" y="3065463"/>
            <a:ext cx="684168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Ausência defeitos em um sistema físico</a:t>
            </a:r>
          </a:p>
        </p:txBody>
      </p:sp>
      <p:sp>
        <p:nvSpPr>
          <p:cNvPr id="18" name="AutoShape 16">
            <a:extLst>
              <a:ext uri="{FF2B5EF4-FFF2-40B4-BE49-F238E27FC236}">
                <a16:creationId xmlns:a16="http://schemas.microsoft.com/office/drawing/2014/main" id="{FC1F3FE7-B81C-40B4-B959-CB526E55F3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7211" y="5302249"/>
            <a:ext cx="3024187" cy="792162"/>
          </a:xfrm>
          <a:prstGeom prst="flowChartAlternateProcess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pt-BR">
              <a:latin typeface="Arial" charset="0"/>
            </a:endParaRPr>
          </a:p>
        </p:txBody>
      </p:sp>
      <p:sp>
        <p:nvSpPr>
          <p:cNvPr id="19" name="AutoShape 14">
            <a:extLst>
              <a:ext uri="{FF2B5EF4-FFF2-40B4-BE49-F238E27FC236}">
                <a16:creationId xmlns:a16="http://schemas.microsoft.com/office/drawing/2014/main" id="{8224966F-17EC-4585-BACE-A72DD6875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7836" y="5302249"/>
            <a:ext cx="2449512" cy="792162"/>
          </a:xfrm>
          <a:prstGeom prst="flowChartAlternateProcess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pt-BR">
              <a:latin typeface="Arial" charset="0"/>
            </a:endParaRPr>
          </a:p>
        </p:txBody>
      </p:sp>
      <p:sp>
        <p:nvSpPr>
          <p:cNvPr id="20" name="Text Box 4">
            <a:extLst>
              <a:ext uri="{FF2B5EF4-FFF2-40B4-BE49-F238E27FC236}">
                <a16:creationId xmlns:a16="http://schemas.microsoft.com/office/drawing/2014/main" id="{CA07CF0C-CAEB-4230-BC80-6A473753B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3736" y="5302249"/>
            <a:ext cx="18764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/>
              <a:t>Patologia</a:t>
            </a:r>
          </a:p>
        </p:txBody>
      </p:sp>
      <p:sp>
        <p:nvSpPr>
          <p:cNvPr id="21" name="Text Box 5">
            <a:extLst>
              <a:ext uri="{FF2B5EF4-FFF2-40B4-BE49-F238E27FC236}">
                <a16:creationId xmlns:a16="http://schemas.microsoft.com/office/drawing/2014/main" id="{0647B5D7-BE10-43E7-9379-8DEC546F7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8648" y="5302249"/>
            <a:ext cx="28463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dirty="0"/>
              <a:t>Clínica médica</a:t>
            </a:r>
          </a:p>
        </p:txBody>
      </p:sp>
    </p:spTree>
    <p:extLst>
      <p:ext uri="{BB962C8B-B14F-4D97-AF65-F5344CB8AC3E}">
        <p14:creationId xmlns:p14="http://schemas.microsoft.com/office/powerpoint/2010/main" val="2258095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059D9AF9-9318-4243-84BD-CCA8BFB67106}"/>
              </a:ext>
            </a:extLst>
          </p:cNvPr>
          <p:cNvSpPr/>
          <p:nvPr/>
        </p:nvSpPr>
        <p:spPr>
          <a:xfrm>
            <a:off x="-1" y="0"/>
            <a:ext cx="234930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107EE622-B04A-4799-830E-9E8A449445CF}"/>
              </a:ext>
            </a:extLst>
          </p:cNvPr>
          <p:cNvSpPr/>
          <p:nvPr/>
        </p:nvSpPr>
        <p:spPr>
          <a:xfrm>
            <a:off x="2349304" y="0"/>
            <a:ext cx="9842696" cy="14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Conceitos</a:t>
            </a:r>
            <a:endParaRPr lang="pt-BR" sz="6000" dirty="0">
              <a:solidFill>
                <a:srgbClr val="FFFF00"/>
              </a:solidFill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62B1F7F-014D-4BE4-AC3A-0280156A1DC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602522" y="1642403"/>
            <a:ext cx="9842696" cy="4525963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lnSpc>
                <a:spcPct val="80000"/>
              </a:lnSpc>
            </a:pPr>
            <a:r>
              <a:rPr lang="pt-BR" alt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Prática clínica</a:t>
            </a:r>
          </a:p>
          <a:p>
            <a:pPr eaLnBrk="1" hangingPunct="1">
              <a:lnSpc>
                <a:spcPct val="80000"/>
              </a:lnSpc>
            </a:pPr>
            <a:r>
              <a:rPr lang="pt-BR" altLang="pt-BR" sz="2600" b="1" dirty="0"/>
              <a:t>“Ausência de doença”</a:t>
            </a:r>
          </a:p>
          <a:p>
            <a:pPr eaLnBrk="1" hangingPunct="1">
              <a:lnSpc>
                <a:spcPct val="80000"/>
              </a:lnSpc>
            </a:pPr>
            <a:r>
              <a:rPr lang="pt-BR" altLang="pt-BR" sz="2600" b="1" dirty="0"/>
              <a:t>“Doença: Falta ou perturbação da saúde”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pt-BR" altLang="pt-BR" sz="2000" b="1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pt-BR" altLang="pt-BR" sz="2000" b="1" dirty="0"/>
          </a:p>
          <a:p>
            <a:pPr algn="ctr" eaLnBrk="1" hangingPunct="1">
              <a:lnSpc>
                <a:spcPct val="80000"/>
              </a:lnSpc>
            </a:pPr>
            <a:r>
              <a:rPr lang="pt-BR" alt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OMS (1948)</a:t>
            </a:r>
          </a:p>
          <a:p>
            <a:pPr eaLnBrk="1" hangingPunct="1">
              <a:lnSpc>
                <a:spcPct val="80000"/>
              </a:lnSpc>
            </a:pPr>
            <a:r>
              <a:rPr lang="pt-BR" altLang="pt-BR" sz="2600" b="1" dirty="0"/>
              <a:t>“Saúde é um completo estado de bem estar físico, mental e social.” </a:t>
            </a:r>
          </a:p>
          <a:p>
            <a:pPr eaLnBrk="1" hangingPunct="1">
              <a:lnSpc>
                <a:spcPct val="80000"/>
              </a:lnSpc>
            </a:pPr>
            <a:endParaRPr lang="pt-BR" altLang="pt-BR" sz="2600" b="1" dirty="0"/>
          </a:p>
          <a:p>
            <a:pPr eaLnBrk="1" hangingPunct="1">
              <a:lnSpc>
                <a:spcPct val="80000"/>
              </a:lnSpc>
            </a:pPr>
            <a:endParaRPr lang="pt-BR" altLang="pt-BR" sz="2000" b="1" dirty="0"/>
          </a:p>
          <a:p>
            <a:pPr algn="ctr" eaLnBrk="1" hangingPunct="1">
              <a:lnSpc>
                <a:spcPct val="80000"/>
              </a:lnSpc>
            </a:pPr>
            <a:r>
              <a:rPr lang="pt-BR" alt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Aurélio</a:t>
            </a:r>
            <a:endParaRPr lang="pt-BR" alt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80000"/>
              </a:lnSpc>
            </a:pPr>
            <a:r>
              <a:rPr lang="pt-BR" altLang="pt-BR" sz="2600" b="1" dirty="0"/>
              <a:t>“Saúde é o estado do indivíduo cujas funções orgânicas, físicas e mentais se acham em situação normal.”</a:t>
            </a:r>
          </a:p>
          <a:p>
            <a:pPr eaLnBrk="1" hangingPunct="1">
              <a:lnSpc>
                <a:spcPct val="80000"/>
              </a:lnSpc>
            </a:pPr>
            <a:endParaRPr lang="pt-BR" altLang="pt-BR" sz="2000" b="1" dirty="0"/>
          </a:p>
          <a:p>
            <a:pPr eaLnBrk="1" hangingPunct="1">
              <a:lnSpc>
                <a:spcPct val="80000"/>
              </a:lnSpc>
            </a:pPr>
            <a:endParaRPr lang="pt-BR" altLang="pt-BR" sz="2400" b="1" dirty="0"/>
          </a:p>
        </p:txBody>
      </p:sp>
      <p:pic>
        <p:nvPicPr>
          <p:cNvPr id="7" name="Picture 4" descr="Resultado de imagem para ifrn">
            <a:extLst>
              <a:ext uri="{FF2B5EF4-FFF2-40B4-BE49-F238E27FC236}">
                <a16:creationId xmlns:a16="http://schemas.microsoft.com/office/drawing/2014/main" id="{7818496D-9FFE-453F-A0C0-DBDE3E0D49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5" y="265793"/>
            <a:ext cx="1746902" cy="169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Resultado de imagem para biologia simbolo">
            <a:extLst>
              <a:ext uri="{FF2B5EF4-FFF2-40B4-BE49-F238E27FC236}">
                <a16:creationId xmlns:a16="http://schemas.microsoft.com/office/drawing/2014/main" id="{043BB914-B8BF-4A71-B515-556115E678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08" y="4329773"/>
            <a:ext cx="1395285" cy="1323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0" descr="Resultado de imagem para imagens transparentes saÃºde">
            <a:extLst>
              <a:ext uri="{FF2B5EF4-FFF2-40B4-BE49-F238E27FC236}">
                <a16:creationId xmlns:a16="http://schemas.microsoft.com/office/drawing/2014/main" id="{06358CDF-A174-47DB-B13B-FA7F0588EF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11" y="2147088"/>
            <a:ext cx="1998785" cy="1998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80111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D7A88117-0CC9-4387-BF68-416145641116}"/>
              </a:ext>
            </a:extLst>
          </p:cNvPr>
          <p:cNvSpPr/>
          <p:nvPr/>
        </p:nvSpPr>
        <p:spPr>
          <a:xfrm>
            <a:off x="-1" y="0"/>
            <a:ext cx="234930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E443C34-6597-4D5A-B565-0A60934358B0}"/>
              </a:ext>
            </a:extLst>
          </p:cNvPr>
          <p:cNvSpPr/>
          <p:nvPr/>
        </p:nvSpPr>
        <p:spPr>
          <a:xfrm>
            <a:off x="2349304" y="0"/>
            <a:ext cx="9842696" cy="14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" name="Picture 4" descr="Resultado de imagem para ifrn">
            <a:extLst>
              <a:ext uri="{FF2B5EF4-FFF2-40B4-BE49-F238E27FC236}">
                <a16:creationId xmlns:a16="http://schemas.microsoft.com/office/drawing/2014/main" id="{365E7C16-61EE-415E-AC01-19C0371B4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5" y="265793"/>
            <a:ext cx="1746902" cy="169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Resultado de imagem para biologia simbolo">
            <a:extLst>
              <a:ext uri="{FF2B5EF4-FFF2-40B4-BE49-F238E27FC236}">
                <a16:creationId xmlns:a16="http://schemas.microsoft.com/office/drawing/2014/main" id="{9FF6EC71-35DC-4084-8BE5-C22EB87F3C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08" y="4329773"/>
            <a:ext cx="1395285" cy="1323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Resultado de imagem para imagens transparentes saÃºde">
            <a:extLst>
              <a:ext uri="{FF2B5EF4-FFF2-40B4-BE49-F238E27FC236}">
                <a16:creationId xmlns:a16="http://schemas.microsoft.com/office/drawing/2014/main" id="{46A0C09C-D832-4439-B6FA-F8C50D68ED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11" y="2147088"/>
            <a:ext cx="1998785" cy="1998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AutoShape 29">
            <a:extLst>
              <a:ext uri="{FF2B5EF4-FFF2-40B4-BE49-F238E27FC236}">
                <a16:creationId xmlns:a16="http://schemas.microsoft.com/office/drawing/2014/main" id="{414F8D53-EC34-4078-910C-07A87462D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7782" y="1600884"/>
            <a:ext cx="8327612" cy="3095625"/>
          </a:xfrm>
          <a:prstGeom prst="flowChartAlternateProcess">
            <a:avLst/>
          </a:prstGeom>
          <a:solidFill>
            <a:schemeClr val="accent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pt-BR">
              <a:latin typeface="Arial" charset="0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id="{9C9CE110-F55B-45A9-B58B-6924E841EB4E}"/>
              </a:ext>
            </a:extLst>
          </p:cNvPr>
          <p:cNvSpPr txBox="1">
            <a:spLocks noChangeArrowheads="1"/>
          </p:cNvSpPr>
          <p:nvPr/>
        </p:nvSpPr>
        <p:spPr>
          <a:xfrm>
            <a:off x="3811323" y="1392931"/>
            <a:ext cx="7772400" cy="10826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alt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Patologia: mecanismo </a:t>
            </a:r>
            <a:r>
              <a:rPr lang="pt-BR" altLang="pt-BR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etiopatogênico</a:t>
            </a:r>
            <a:endParaRPr lang="pt-BR" alt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pSp>
        <p:nvGrpSpPr>
          <p:cNvPr id="30" name="Group 13">
            <a:extLst>
              <a:ext uri="{FF2B5EF4-FFF2-40B4-BE49-F238E27FC236}">
                <a16:creationId xmlns:a16="http://schemas.microsoft.com/office/drawing/2014/main" id="{2D94BECD-63E8-4304-9B92-E87B14847B42}"/>
              </a:ext>
            </a:extLst>
          </p:cNvPr>
          <p:cNvGrpSpPr>
            <a:grpSpLocks/>
          </p:cNvGrpSpPr>
          <p:nvPr/>
        </p:nvGrpSpPr>
        <p:grpSpPr bwMode="auto">
          <a:xfrm>
            <a:off x="7176890" y="2589959"/>
            <a:ext cx="3600450" cy="792162"/>
            <a:chOff x="3243" y="2976"/>
            <a:chExt cx="2268" cy="499"/>
          </a:xfrm>
        </p:grpSpPr>
        <p:sp>
          <p:nvSpPr>
            <p:cNvPr id="31" name="AutoShape 8">
              <a:extLst>
                <a:ext uri="{FF2B5EF4-FFF2-40B4-BE49-F238E27FC236}">
                  <a16:creationId xmlns:a16="http://schemas.microsoft.com/office/drawing/2014/main" id="{A2020573-8EE6-4CEF-8A38-3618B82517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3" y="2976"/>
              <a:ext cx="2268" cy="499"/>
            </a:xfrm>
            <a:prstGeom prst="flowChartAlternateProcess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>
              <a:prstShdw prst="shdw17" dist="17961" dir="2700000">
                <a:schemeClr val="accent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pt-BR">
                <a:latin typeface="Arial" charset="0"/>
              </a:endParaRPr>
            </a:p>
          </p:txBody>
        </p:sp>
        <p:sp>
          <p:nvSpPr>
            <p:cNvPr id="32" name="Text Box 9">
              <a:extLst>
                <a:ext uri="{FF2B5EF4-FFF2-40B4-BE49-F238E27FC236}">
                  <a16:creationId xmlns:a16="http://schemas.microsoft.com/office/drawing/2014/main" id="{462C4A50-2D5D-4074-BBE0-A933D3B5DD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9" y="3022"/>
              <a:ext cx="1935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BR" altLang="pt-BR" dirty="0"/>
                <a:t>Não-infecciosas</a:t>
              </a:r>
            </a:p>
          </p:txBody>
        </p:sp>
      </p:grpSp>
      <p:sp>
        <p:nvSpPr>
          <p:cNvPr id="33" name="AutoShape 14">
            <a:extLst>
              <a:ext uri="{FF2B5EF4-FFF2-40B4-BE49-F238E27FC236}">
                <a16:creationId xmlns:a16="http://schemas.microsoft.com/office/drawing/2014/main" id="{563A60F5-CE65-479C-9E52-EE6E1BFD3283}"/>
              </a:ext>
            </a:extLst>
          </p:cNvPr>
          <p:cNvSpPr>
            <a:spLocks noChangeArrowheads="1"/>
          </p:cNvSpPr>
          <p:nvPr/>
        </p:nvSpPr>
        <p:spPr bwMode="auto">
          <a:xfrm rot="2567956">
            <a:off x="5910071" y="2077016"/>
            <a:ext cx="288925" cy="647700"/>
          </a:xfrm>
          <a:prstGeom prst="downArrow">
            <a:avLst>
              <a:gd name="adj1" fmla="val 50000"/>
              <a:gd name="adj2" fmla="val 56044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12157"/>
                  <a:invGamma/>
                </a:schemeClr>
              </a:gs>
            </a:gsLst>
            <a:lin ang="5400000" scaled="1"/>
          </a:gra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pt-BR">
              <a:latin typeface="Arial" charset="0"/>
            </a:endParaRPr>
          </a:p>
        </p:txBody>
      </p:sp>
      <p:sp>
        <p:nvSpPr>
          <p:cNvPr id="34" name="AutoShape 15">
            <a:extLst>
              <a:ext uri="{FF2B5EF4-FFF2-40B4-BE49-F238E27FC236}">
                <a16:creationId xmlns:a16="http://schemas.microsoft.com/office/drawing/2014/main" id="{CDE8E083-EBDD-46BA-8F0F-6CBAD1E0A29F}"/>
              </a:ext>
            </a:extLst>
          </p:cNvPr>
          <p:cNvSpPr>
            <a:spLocks noChangeArrowheads="1"/>
          </p:cNvSpPr>
          <p:nvPr/>
        </p:nvSpPr>
        <p:spPr bwMode="auto">
          <a:xfrm rot="19211147">
            <a:off x="6696290" y="2087944"/>
            <a:ext cx="288925" cy="647700"/>
          </a:xfrm>
          <a:prstGeom prst="downArrow">
            <a:avLst>
              <a:gd name="adj1" fmla="val 50000"/>
              <a:gd name="adj2" fmla="val 56044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12157"/>
                  <a:invGamma/>
                </a:schemeClr>
              </a:gs>
            </a:gsLst>
            <a:lin ang="5400000" scaled="1"/>
          </a:gra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pt-BR">
              <a:latin typeface="Arial" charset="0"/>
            </a:endParaRPr>
          </a:p>
        </p:txBody>
      </p:sp>
      <p:sp>
        <p:nvSpPr>
          <p:cNvPr id="35" name="Rectangle 17">
            <a:extLst>
              <a:ext uri="{FF2B5EF4-FFF2-40B4-BE49-F238E27FC236}">
                <a16:creationId xmlns:a16="http://schemas.microsoft.com/office/drawing/2014/main" id="{9BD05588-9F6E-49EC-8603-E66A796617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7751" y="4490610"/>
            <a:ext cx="7772400" cy="108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Clínica Médica: tempo de duração</a:t>
            </a:r>
          </a:p>
        </p:txBody>
      </p:sp>
      <p:grpSp>
        <p:nvGrpSpPr>
          <p:cNvPr id="36" name="Group 18">
            <a:extLst>
              <a:ext uri="{FF2B5EF4-FFF2-40B4-BE49-F238E27FC236}">
                <a16:creationId xmlns:a16="http://schemas.microsoft.com/office/drawing/2014/main" id="{F18D61E5-A12D-49A1-ACCA-BDA3837741F5}"/>
              </a:ext>
            </a:extLst>
          </p:cNvPr>
          <p:cNvGrpSpPr>
            <a:grpSpLocks/>
          </p:cNvGrpSpPr>
          <p:nvPr/>
        </p:nvGrpSpPr>
        <p:grpSpPr bwMode="auto">
          <a:xfrm>
            <a:off x="3618476" y="5714572"/>
            <a:ext cx="2303462" cy="792163"/>
            <a:chOff x="838" y="3339"/>
            <a:chExt cx="1543" cy="499"/>
          </a:xfrm>
        </p:grpSpPr>
        <p:sp>
          <p:nvSpPr>
            <p:cNvPr id="37" name="AutoShape 19">
              <a:extLst>
                <a:ext uri="{FF2B5EF4-FFF2-40B4-BE49-F238E27FC236}">
                  <a16:creationId xmlns:a16="http://schemas.microsoft.com/office/drawing/2014/main" id="{FFCC7438-30AD-409C-BB13-1055B80D2C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8" y="3339"/>
              <a:ext cx="1543" cy="499"/>
            </a:xfrm>
            <a:prstGeom prst="flowChartAlternateProcess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>
              <a:prstShdw prst="shdw17" dist="17961" dir="2700000">
                <a:schemeClr val="accent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pt-BR">
                <a:latin typeface="Arial" charset="0"/>
              </a:endParaRPr>
            </a:p>
          </p:txBody>
        </p:sp>
        <p:sp>
          <p:nvSpPr>
            <p:cNvPr id="38" name="Text Box 20">
              <a:extLst>
                <a:ext uri="{FF2B5EF4-FFF2-40B4-BE49-F238E27FC236}">
                  <a16:creationId xmlns:a16="http://schemas.microsoft.com/office/drawing/2014/main" id="{C5703FAA-04CB-4936-973B-C7CE83C857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9" y="3390"/>
              <a:ext cx="104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BR" altLang="pt-BR" dirty="0"/>
                <a:t>Agudas</a:t>
              </a:r>
            </a:p>
          </p:txBody>
        </p:sp>
      </p:grpSp>
      <p:grpSp>
        <p:nvGrpSpPr>
          <p:cNvPr id="39" name="Group 21">
            <a:extLst>
              <a:ext uri="{FF2B5EF4-FFF2-40B4-BE49-F238E27FC236}">
                <a16:creationId xmlns:a16="http://schemas.microsoft.com/office/drawing/2014/main" id="{03FB687F-49D6-4C82-8017-1B3D30E52DFE}"/>
              </a:ext>
            </a:extLst>
          </p:cNvPr>
          <p:cNvGrpSpPr>
            <a:grpSpLocks/>
          </p:cNvGrpSpPr>
          <p:nvPr/>
        </p:nvGrpSpPr>
        <p:grpSpPr bwMode="auto">
          <a:xfrm>
            <a:off x="7250676" y="5714572"/>
            <a:ext cx="2449512" cy="792163"/>
            <a:chOff x="814" y="3339"/>
            <a:chExt cx="1543" cy="499"/>
          </a:xfrm>
        </p:grpSpPr>
        <p:sp>
          <p:nvSpPr>
            <p:cNvPr id="40" name="AutoShape 22">
              <a:extLst>
                <a:ext uri="{FF2B5EF4-FFF2-40B4-BE49-F238E27FC236}">
                  <a16:creationId xmlns:a16="http://schemas.microsoft.com/office/drawing/2014/main" id="{56D5CCAF-69BD-4056-B191-757F7FAD2C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4" y="3339"/>
              <a:ext cx="1543" cy="499"/>
            </a:xfrm>
            <a:prstGeom prst="flowChartAlternateProcess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>
              <a:prstShdw prst="shdw17" dist="17961" dir="2700000">
                <a:schemeClr val="accent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pt-BR">
                <a:latin typeface="Arial" charset="0"/>
              </a:endParaRPr>
            </a:p>
          </p:txBody>
        </p:sp>
        <p:sp>
          <p:nvSpPr>
            <p:cNvPr id="41" name="Text Box 23">
              <a:extLst>
                <a:ext uri="{FF2B5EF4-FFF2-40B4-BE49-F238E27FC236}">
                  <a16:creationId xmlns:a16="http://schemas.microsoft.com/office/drawing/2014/main" id="{A9681D86-700E-4FC7-8C61-74C96A84CC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9" y="3385"/>
              <a:ext cx="1125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BR" altLang="pt-BR" dirty="0"/>
                <a:t>Crônicas</a:t>
              </a:r>
            </a:p>
          </p:txBody>
        </p:sp>
      </p:grpSp>
      <p:sp>
        <p:nvSpPr>
          <p:cNvPr id="42" name="AutoShape 27">
            <a:extLst>
              <a:ext uri="{FF2B5EF4-FFF2-40B4-BE49-F238E27FC236}">
                <a16:creationId xmlns:a16="http://schemas.microsoft.com/office/drawing/2014/main" id="{933E2B07-CF80-45CD-8DA3-4B9FF7C94234}"/>
              </a:ext>
            </a:extLst>
          </p:cNvPr>
          <p:cNvSpPr>
            <a:spLocks noChangeArrowheads="1"/>
          </p:cNvSpPr>
          <p:nvPr/>
        </p:nvSpPr>
        <p:spPr bwMode="auto">
          <a:xfrm rot="2567956">
            <a:off x="6210863" y="5498672"/>
            <a:ext cx="288925" cy="647700"/>
          </a:xfrm>
          <a:prstGeom prst="downArrow">
            <a:avLst>
              <a:gd name="adj1" fmla="val 50000"/>
              <a:gd name="adj2" fmla="val 56044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12157"/>
                  <a:invGamma/>
                </a:schemeClr>
              </a:gs>
            </a:gsLst>
            <a:lin ang="5400000" scaled="1"/>
          </a:gra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pt-BR">
              <a:latin typeface="Arial" charset="0"/>
            </a:endParaRPr>
          </a:p>
        </p:txBody>
      </p:sp>
      <p:sp>
        <p:nvSpPr>
          <p:cNvPr id="43" name="AutoShape 28">
            <a:extLst>
              <a:ext uri="{FF2B5EF4-FFF2-40B4-BE49-F238E27FC236}">
                <a16:creationId xmlns:a16="http://schemas.microsoft.com/office/drawing/2014/main" id="{CB19A8F3-E909-482F-BF6E-8A83663FD950}"/>
              </a:ext>
            </a:extLst>
          </p:cNvPr>
          <p:cNvSpPr>
            <a:spLocks noChangeArrowheads="1"/>
          </p:cNvSpPr>
          <p:nvPr/>
        </p:nvSpPr>
        <p:spPr bwMode="auto">
          <a:xfrm rot="19211147">
            <a:off x="6787126" y="5525660"/>
            <a:ext cx="288925" cy="647700"/>
          </a:xfrm>
          <a:prstGeom prst="downArrow">
            <a:avLst>
              <a:gd name="adj1" fmla="val 50000"/>
              <a:gd name="adj2" fmla="val 56044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12157"/>
                  <a:invGamma/>
                </a:schemeClr>
              </a:gs>
            </a:gsLst>
            <a:lin ang="5400000" scaled="1"/>
          </a:gra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pt-BR">
              <a:latin typeface="Arial" charset="0"/>
            </a:endParaRPr>
          </a:p>
        </p:txBody>
      </p:sp>
      <p:sp>
        <p:nvSpPr>
          <p:cNvPr id="44" name="Text Box 33">
            <a:extLst>
              <a:ext uri="{FF2B5EF4-FFF2-40B4-BE49-F238E27FC236}">
                <a16:creationId xmlns:a16="http://schemas.microsoft.com/office/drawing/2014/main" id="{693AC9B8-0D0A-456C-A6A5-0234C0C0F5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3388" y="3842910"/>
            <a:ext cx="755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/>
              <a:t>Risco</a:t>
            </a:r>
          </a:p>
        </p:txBody>
      </p:sp>
      <p:sp>
        <p:nvSpPr>
          <p:cNvPr id="45" name="AutoShape 35">
            <a:extLst>
              <a:ext uri="{FF2B5EF4-FFF2-40B4-BE49-F238E27FC236}">
                <a16:creationId xmlns:a16="http://schemas.microsoft.com/office/drawing/2014/main" id="{2962074D-C8B8-4AC9-8EE1-96A978E79245}"/>
              </a:ext>
            </a:extLst>
          </p:cNvPr>
          <p:cNvSpPr>
            <a:spLocks/>
          </p:cNvSpPr>
          <p:nvPr/>
        </p:nvSpPr>
        <p:spPr bwMode="auto">
          <a:xfrm>
            <a:off x="8174601" y="3553985"/>
            <a:ext cx="287337" cy="936625"/>
          </a:xfrm>
          <a:prstGeom prst="leftBrace">
            <a:avLst>
              <a:gd name="adj1" fmla="val 2716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sp>
        <p:nvSpPr>
          <p:cNvPr id="46" name="Text Box 36">
            <a:extLst>
              <a:ext uri="{FF2B5EF4-FFF2-40B4-BE49-F238E27FC236}">
                <a16:creationId xmlns:a16="http://schemas.microsoft.com/office/drawing/2014/main" id="{9E4E1FD0-E1D6-4DB1-BFFF-E5EF771F6B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3526" y="3553985"/>
            <a:ext cx="210185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/>
              <a:t>Fatores etiológicos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/>
              <a:t>Fatores de risco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/>
              <a:t>Multicausalidade</a:t>
            </a:r>
          </a:p>
        </p:txBody>
      </p:sp>
      <p:grpSp>
        <p:nvGrpSpPr>
          <p:cNvPr id="58" name="Group 12">
            <a:extLst>
              <a:ext uri="{FF2B5EF4-FFF2-40B4-BE49-F238E27FC236}">
                <a16:creationId xmlns:a16="http://schemas.microsoft.com/office/drawing/2014/main" id="{5E249EAF-B808-423A-82F4-0F9C895EB48E}"/>
              </a:ext>
            </a:extLst>
          </p:cNvPr>
          <p:cNvGrpSpPr>
            <a:grpSpLocks/>
          </p:cNvGrpSpPr>
          <p:nvPr/>
        </p:nvGrpSpPr>
        <p:grpSpPr bwMode="auto">
          <a:xfrm>
            <a:off x="3171039" y="2588195"/>
            <a:ext cx="2449512" cy="792162"/>
            <a:chOff x="838" y="3339"/>
            <a:chExt cx="1543" cy="499"/>
          </a:xfrm>
        </p:grpSpPr>
        <p:sp>
          <p:nvSpPr>
            <p:cNvPr id="59" name="AutoShape 6">
              <a:extLst>
                <a:ext uri="{FF2B5EF4-FFF2-40B4-BE49-F238E27FC236}">
                  <a16:creationId xmlns:a16="http://schemas.microsoft.com/office/drawing/2014/main" id="{A28CED89-CEE7-4460-BCE8-374D09C40C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8" y="3339"/>
              <a:ext cx="1543" cy="499"/>
            </a:xfrm>
            <a:prstGeom prst="flowChartAlternateProcess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>
              <a:prstShdw prst="shdw17" dist="17961" dir="2700000">
                <a:schemeClr val="accent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pt-BR">
                <a:latin typeface="Arial" charset="0"/>
              </a:endParaRPr>
            </a:p>
          </p:txBody>
        </p:sp>
        <p:sp>
          <p:nvSpPr>
            <p:cNvPr id="60" name="Text Box 7">
              <a:extLst>
                <a:ext uri="{FF2B5EF4-FFF2-40B4-BE49-F238E27FC236}">
                  <a16:creationId xmlns:a16="http://schemas.microsoft.com/office/drawing/2014/main" id="{38110B72-295D-474F-A6BD-1B05B611F3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3364"/>
              <a:ext cx="1395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pt-BR" altLang="pt-BR" dirty="0"/>
                <a:t>Infecciosas</a:t>
              </a:r>
            </a:p>
          </p:txBody>
        </p:sp>
      </p:grpSp>
      <p:sp>
        <p:nvSpPr>
          <p:cNvPr id="61" name="Rectangle 2">
            <a:extLst>
              <a:ext uri="{FF2B5EF4-FFF2-40B4-BE49-F238E27FC236}">
                <a16:creationId xmlns:a16="http://schemas.microsoft.com/office/drawing/2014/main" id="{A56636D6-BE1B-4F88-ABCA-EF774B8AFB2F}"/>
              </a:ext>
            </a:extLst>
          </p:cNvPr>
          <p:cNvSpPr txBox="1">
            <a:spLocks noChangeArrowheads="1"/>
          </p:cNvSpPr>
          <p:nvPr/>
        </p:nvSpPr>
        <p:spPr>
          <a:xfrm>
            <a:off x="3727939" y="83230"/>
            <a:ext cx="602209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altLang="pt-BR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Modelo Biomédico</a:t>
            </a:r>
          </a:p>
        </p:txBody>
      </p:sp>
    </p:spTree>
    <p:extLst>
      <p:ext uri="{BB962C8B-B14F-4D97-AF65-F5344CB8AC3E}">
        <p14:creationId xmlns:p14="http://schemas.microsoft.com/office/powerpoint/2010/main" val="9230490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D7A88117-0CC9-4387-BF68-416145641116}"/>
              </a:ext>
            </a:extLst>
          </p:cNvPr>
          <p:cNvSpPr/>
          <p:nvPr/>
        </p:nvSpPr>
        <p:spPr>
          <a:xfrm>
            <a:off x="-1" y="0"/>
            <a:ext cx="234930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E443C34-6597-4D5A-B565-0A60934358B0}"/>
              </a:ext>
            </a:extLst>
          </p:cNvPr>
          <p:cNvSpPr/>
          <p:nvPr/>
        </p:nvSpPr>
        <p:spPr>
          <a:xfrm>
            <a:off x="2349304" y="0"/>
            <a:ext cx="9842696" cy="14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02C55FF1-D89A-4F0C-85F9-9904AE355306}"/>
              </a:ext>
            </a:extLst>
          </p:cNvPr>
          <p:cNvSpPr txBox="1">
            <a:spLocks noChangeArrowheads="1"/>
          </p:cNvSpPr>
          <p:nvPr/>
        </p:nvSpPr>
        <p:spPr>
          <a:xfrm>
            <a:off x="3727939" y="83230"/>
            <a:ext cx="602209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altLang="pt-BR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Modelo processual</a:t>
            </a:r>
          </a:p>
        </p:txBody>
      </p:sp>
      <p:grpSp>
        <p:nvGrpSpPr>
          <p:cNvPr id="15" name="Diagram 5">
            <a:extLst>
              <a:ext uri="{FF2B5EF4-FFF2-40B4-BE49-F238E27FC236}">
                <a16:creationId xmlns:a16="http://schemas.microsoft.com/office/drawing/2014/main" id="{A8D62F6C-16A2-4609-B4BD-139926709036}"/>
              </a:ext>
            </a:extLst>
          </p:cNvPr>
          <p:cNvGrpSpPr>
            <a:grpSpLocks/>
          </p:cNvGrpSpPr>
          <p:nvPr/>
        </p:nvGrpSpPr>
        <p:grpSpPr bwMode="auto">
          <a:xfrm>
            <a:off x="2927913" y="2315275"/>
            <a:ext cx="4354513" cy="4368800"/>
            <a:chOff x="1473" y="757"/>
            <a:chExt cx="2743" cy="2752"/>
          </a:xfrm>
        </p:grpSpPr>
        <p:graphicFrame>
          <p:nvGraphicFramePr>
            <p:cNvPr id="17" name="Diagrama 16">
              <a:extLst>
                <a:ext uri="{FF2B5EF4-FFF2-40B4-BE49-F238E27FC236}">
                  <a16:creationId xmlns:a16="http://schemas.microsoft.com/office/drawing/2014/main" id="{8B982B14-45D0-4156-AE7D-139CDC224A8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768686667"/>
                </p:ext>
              </p:extLst>
            </p:nvPr>
          </p:nvGraphicFramePr>
          <p:xfrm>
            <a:off x="1473" y="757"/>
            <a:ext cx="2743" cy="275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16" name="Text Box 13">
              <a:extLst>
                <a:ext uri="{FF2B5EF4-FFF2-40B4-BE49-F238E27FC236}">
                  <a16:creationId xmlns:a16="http://schemas.microsoft.com/office/drawing/2014/main" id="{B9F5D24A-0C6C-4BDE-B229-D3E8C605A3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7" y="2980"/>
              <a:ext cx="2099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2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Ambiente Externo  ou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2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Meio ambiente</a:t>
              </a:r>
            </a:p>
          </p:txBody>
        </p:sp>
      </p:grpSp>
      <p:sp>
        <p:nvSpPr>
          <p:cNvPr id="11" name="AutoShape 14">
            <a:extLst>
              <a:ext uri="{FF2B5EF4-FFF2-40B4-BE49-F238E27FC236}">
                <a16:creationId xmlns:a16="http://schemas.microsoft.com/office/drawing/2014/main" id="{C18F6DDA-EE44-4204-8DAA-A58B37B7B4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9039" y="3155063"/>
            <a:ext cx="2305050" cy="2232025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sp>
        <p:nvSpPr>
          <p:cNvPr id="12" name="Text Box 15">
            <a:extLst>
              <a:ext uri="{FF2B5EF4-FFF2-40B4-BE49-F238E27FC236}">
                <a16:creationId xmlns:a16="http://schemas.microsoft.com/office/drawing/2014/main" id="{641396DA-49A7-4198-A1A6-82851D0E52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6376" y="2337500"/>
            <a:ext cx="2689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2400" b="1"/>
              <a:t>Ambiente Interno</a:t>
            </a:r>
          </a:p>
        </p:txBody>
      </p:sp>
      <p:sp>
        <p:nvSpPr>
          <p:cNvPr id="13" name="Text Box 16">
            <a:extLst>
              <a:ext uri="{FF2B5EF4-FFF2-40B4-BE49-F238E27FC236}">
                <a16:creationId xmlns:a16="http://schemas.microsoft.com/office/drawing/2014/main" id="{92DA144E-E92F-4D23-B69D-318765623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0114" y="5506150"/>
            <a:ext cx="40925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2000"/>
              <a:t>Fatores hereditários ou congênitos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2000"/>
              <a:t>Defesas específicas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2000"/>
              <a:t>Alterações organicas já existentes</a:t>
            </a:r>
          </a:p>
        </p:txBody>
      </p:sp>
      <p:sp>
        <p:nvSpPr>
          <p:cNvPr id="14" name="Text Box 17">
            <a:extLst>
              <a:ext uri="{FF2B5EF4-FFF2-40B4-BE49-F238E27FC236}">
                <a16:creationId xmlns:a16="http://schemas.microsoft.com/office/drawing/2014/main" id="{CA4BC068-A10F-4B69-B8F4-9F26054CB4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7539" y="1496125"/>
            <a:ext cx="542167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História Natural da Doença</a:t>
            </a:r>
          </a:p>
        </p:txBody>
      </p:sp>
      <p:pic>
        <p:nvPicPr>
          <p:cNvPr id="18" name="Picture 4" descr="Resultado de imagem para ifrn">
            <a:extLst>
              <a:ext uri="{FF2B5EF4-FFF2-40B4-BE49-F238E27FC236}">
                <a16:creationId xmlns:a16="http://schemas.microsoft.com/office/drawing/2014/main" id="{2A6730DC-95D2-49A0-9DA0-9EC7D5113E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5" y="265793"/>
            <a:ext cx="1746902" cy="169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8" descr="Resultado de imagem para biologia simbolo">
            <a:extLst>
              <a:ext uri="{FF2B5EF4-FFF2-40B4-BE49-F238E27FC236}">
                <a16:creationId xmlns:a16="http://schemas.microsoft.com/office/drawing/2014/main" id="{04B01D2B-6558-42CB-97B2-1A83AD94E6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08" y="4329773"/>
            <a:ext cx="1395285" cy="1323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0" descr="Resultado de imagem para imagens transparentes saÃºde">
            <a:extLst>
              <a:ext uri="{FF2B5EF4-FFF2-40B4-BE49-F238E27FC236}">
                <a16:creationId xmlns:a16="http://schemas.microsoft.com/office/drawing/2014/main" id="{C816CBF7-C508-4B84-B5F3-ED885AC925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11" y="2147088"/>
            <a:ext cx="1998785" cy="1998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60035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D7A88117-0CC9-4387-BF68-416145641116}"/>
              </a:ext>
            </a:extLst>
          </p:cNvPr>
          <p:cNvSpPr/>
          <p:nvPr/>
        </p:nvSpPr>
        <p:spPr>
          <a:xfrm>
            <a:off x="-1" y="0"/>
            <a:ext cx="234930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E443C34-6597-4D5A-B565-0A60934358B0}"/>
              </a:ext>
            </a:extLst>
          </p:cNvPr>
          <p:cNvSpPr/>
          <p:nvPr/>
        </p:nvSpPr>
        <p:spPr>
          <a:xfrm>
            <a:off x="2349304" y="0"/>
            <a:ext cx="9842696" cy="14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8BE56B89-36D8-4624-81EB-82C707258E14}"/>
              </a:ext>
            </a:extLst>
          </p:cNvPr>
          <p:cNvSpPr txBox="1">
            <a:spLocks noChangeArrowheads="1"/>
          </p:cNvSpPr>
          <p:nvPr/>
        </p:nvSpPr>
        <p:spPr>
          <a:xfrm>
            <a:off x="4356930" y="252412"/>
            <a:ext cx="5976937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altLang="pt-B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Line 5">
            <a:extLst>
              <a:ext uri="{FF2B5EF4-FFF2-40B4-BE49-F238E27FC236}">
                <a16:creationId xmlns:a16="http://schemas.microsoft.com/office/drawing/2014/main" id="{D5F866C8-6E06-4A66-8BE5-F055780C3C7D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4267" y="1893887"/>
            <a:ext cx="0" cy="4392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Line 6">
            <a:extLst>
              <a:ext uri="{FF2B5EF4-FFF2-40B4-BE49-F238E27FC236}">
                <a16:creationId xmlns:a16="http://schemas.microsoft.com/office/drawing/2014/main" id="{54FDBB96-9516-43BA-A8B7-67269C8C77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917067" y="5567362"/>
            <a:ext cx="83518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Line 7">
            <a:extLst>
              <a:ext uri="{FF2B5EF4-FFF2-40B4-BE49-F238E27FC236}">
                <a16:creationId xmlns:a16="http://schemas.microsoft.com/office/drawing/2014/main" id="{8214855E-CFE0-49C5-AE5B-AFCE310B5513}"/>
              </a:ext>
            </a:extLst>
          </p:cNvPr>
          <p:cNvSpPr>
            <a:spLocks noChangeShapeType="1"/>
          </p:cNvSpPr>
          <p:nvPr/>
        </p:nvSpPr>
        <p:spPr bwMode="auto">
          <a:xfrm>
            <a:off x="7812917" y="3478212"/>
            <a:ext cx="0" cy="2449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Line 8">
            <a:extLst>
              <a:ext uri="{FF2B5EF4-FFF2-40B4-BE49-F238E27FC236}">
                <a16:creationId xmlns:a16="http://schemas.microsoft.com/office/drawing/2014/main" id="{7AA9FEDC-49E0-4F3B-B436-FED9D42C32F6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4267" y="3478212"/>
            <a:ext cx="6049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 Box 9">
            <a:extLst>
              <a:ext uri="{FF2B5EF4-FFF2-40B4-BE49-F238E27FC236}">
                <a16:creationId xmlns:a16="http://schemas.microsoft.com/office/drawing/2014/main" id="{FA50E398-A080-4331-99D8-373491899B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4917" y="166687"/>
            <a:ext cx="27749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onsole" panose="020B0609040504020204" pitchFamily="49" charset="0"/>
              </a:rPr>
              <a:t>Modelo Processual</a:t>
            </a:r>
          </a:p>
        </p:txBody>
      </p:sp>
      <p:sp>
        <p:nvSpPr>
          <p:cNvPr id="15" name="Text Box 10">
            <a:extLst>
              <a:ext uri="{FF2B5EF4-FFF2-40B4-BE49-F238E27FC236}">
                <a16:creationId xmlns:a16="http://schemas.microsoft.com/office/drawing/2014/main" id="{5AEA17A4-6B64-41AF-975A-357318BF1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1395" y="5822434"/>
            <a:ext cx="19287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Pré-Patogênese</a:t>
            </a:r>
          </a:p>
        </p:txBody>
      </p:sp>
      <p:sp>
        <p:nvSpPr>
          <p:cNvPr id="16" name="Text Box 12">
            <a:extLst>
              <a:ext uri="{FF2B5EF4-FFF2-40B4-BE49-F238E27FC236}">
                <a16:creationId xmlns:a16="http://schemas.microsoft.com/office/drawing/2014/main" id="{2FDFA06D-DF69-49E3-BE02-033F2AF4DC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7517" y="5927724"/>
            <a:ext cx="319831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Patogênese: SER HUMANO</a:t>
            </a:r>
          </a:p>
        </p:txBody>
      </p:sp>
      <p:sp>
        <p:nvSpPr>
          <p:cNvPr id="17" name="Line 14">
            <a:extLst>
              <a:ext uri="{FF2B5EF4-FFF2-40B4-BE49-F238E27FC236}">
                <a16:creationId xmlns:a16="http://schemas.microsoft.com/office/drawing/2014/main" id="{9BE9B800-0BD0-4F69-8886-E638A6BA405B}"/>
              </a:ext>
            </a:extLst>
          </p:cNvPr>
          <p:cNvSpPr>
            <a:spLocks noChangeShapeType="1"/>
          </p:cNvSpPr>
          <p:nvPr/>
        </p:nvSpPr>
        <p:spPr bwMode="auto">
          <a:xfrm>
            <a:off x="2917067" y="1893887"/>
            <a:ext cx="83518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Line 15">
            <a:extLst>
              <a:ext uri="{FF2B5EF4-FFF2-40B4-BE49-F238E27FC236}">
                <a16:creationId xmlns:a16="http://schemas.microsoft.com/office/drawing/2014/main" id="{8ACB52B1-E620-43FF-BBEC-178348F52717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8505" y="6286499"/>
            <a:ext cx="8351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Line 16">
            <a:extLst>
              <a:ext uri="{FF2B5EF4-FFF2-40B4-BE49-F238E27FC236}">
                <a16:creationId xmlns:a16="http://schemas.microsoft.com/office/drawing/2014/main" id="{17E897DA-1932-480D-A382-55D057265DB9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4267" y="5927724"/>
            <a:ext cx="65516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AutoShape 17">
            <a:extLst>
              <a:ext uri="{FF2B5EF4-FFF2-40B4-BE49-F238E27FC236}">
                <a16:creationId xmlns:a16="http://schemas.microsoft.com/office/drawing/2014/main" id="{B824DCBC-5614-443B-8959-81F257E810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1530" y="3478212"/>
            <a:ext cx="1152525" cy="1008062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1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 Box 18">
            <a:extLst>
              <a:ext uri="{FF2B5EF4-FFF2-40B4-BE49-F238E27FC236}">
                <a16:creationId xmlns:a16="http://schemas.microsoft.com/office/drawing/2014/main" id="{4DCB359C-E41E-4ACC-9841-7F9E408840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0305" y="2974974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</a:t>
            </a:r>
          </a:p>
        </p:txBody>
      </p:sp>
      <p:sp>
        <p:nvSpPr>
          <p:cNvPr id="22" name="Text Box 19">
            <a:extLst>
              <a:ext uri="{FF2B5EF4-FFF2-40B4-BE49-F238E27FC236}">
                <a16:creationId xmlns:a16="http://schemas.microsoft.com/office/drawing/2014/main" id="{F70BA36E-78FF-47C6-89A7-ABEE9B6511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5780" y="4559299"/>
            <a:ext cx="54373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</a:t>
            </a:r>
          </a:p>
        </p:txBody>
      </p:sp>
      <p:sp>
        <p:nvSpPr>
          <p:cNvPr id="23" name="Text Box 20">
            <a:extLst>
              <a:ext uri="{FF2B5EF4-FFF2-40B4-BE49-F238E27FC236}">
                <a16:creationId xmlns:a16="http://schemas.microsoft.com/office/drawing/2014/main" id="{DF9D7EFB-8D8C-48EA-A11D-2B90CBBCCE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2605" y="4559299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</a:t>
            </a:r>
          </a:p>
        </p:txBody>
      </p:sp>
      <p:sp>
        <p:nvSpPr>
          <p:cNvPr id="24" name="Line 21">
            <a:extLst>
              <a:ext uri="{FF2B5EF4-FFF2-40B4-BE49-F238E27FC236}">
                <a16:creationId xmlns:a16="http://schemas.microsoft.com/office/drawing/2014/main" id="{E27B2061-CB02-47C1-9DA0-5B885598E010}"/>
              </a:ext>
            </a:extLst>
          </p:cNvPr>
          <p:cNvSpPr>
            <a:spLocks noChangeShapeType="1"/>
          </p:cNvSpPr>
          <p:nvPr/>
        </p:nvSpPr>
        <p:spPr bwMode="auto">
          <a:xfrm rot="21121089" flipV="1">
            <a:off x="2809117" y="3335337"/>
            <a:ext cx="827088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Line 23">
            <a:extLst>
              <a:ext uri="{FF2B5EF4-FFF2-40B4-BE49-F238E27FC236}">
                <a16:creationId xmlns:a16="http://schemas.microsoft.com/office/drawing/2014/main" id="{B22F091D-9AC2-4098-8238-61E86FBD1B6F}"/>
              </a:ext>
            </a:extLst>
          </p:cNvPr>
          <p:cNvSpPr>
            <a:spLocks noChangeShapeType="1"/>
          </p:cNvSpPr>
          <p:nvPr/>
        </p:nvSpPr>
        <p:spPr bwMode="auto">
          <a:xfrm rot="17469677" flipV="1">
            <a:off x="3655255" y="3387724"/>
            <a:ext cx="827087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Line 25">
            <a:extLst>
              <a:ext uri="{FF2B5EF4-FFF2-40B4-BE49-F238E27FC236}">
                <a16:creationId xmlns:a16="http://schemas.microsoft.com/office/drawing/2014/main" id="{A7B926AB-D158-41E6-918F-D028ECA3ACA6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2967" y="4652962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Freeform 27">
            <a:extLst>
              <a:ext uri="{FF2B5EF4-FFF2-40B4-BE49-F238E27FC236}">
                <a16:creationId xmlns:a16="http://schemas.microsoft.com/office/drawing/2014/main" id="{D319976E-277F-4900-9222-436ADD70E39A}"/>
              </a:ext>
            </a:extLst>
          </p:cNvPr>
          <p:cNvSpPr>
            <a:spLocks/>
          </p:cNvSpPr>
          <p:nvPr/>
        </p:nvSpPr>
        <p:spPr bwMode="auto">
          <a:xfrm>
            <a:off x="4717292" y="2398712"/>
            <a:ext cx="4826000" cy="3167062"/>
          </a:xfrm>
          <a:custGeom>
            <a:avLst/>
            <a:gdLst>
              <a:gd name="T0" fmla="*/ 0 w 3266"/>
              <a:gd name="T1" fmla="*/ 2124 h 2124"/>
              <a:gd name="T2" fmla="*/ 1044 w 3266"/>
              <a:gd name="T3" fmla="*/ 1806 h 2124"/>
              <a:gd name="T4" fmla="*/ 1996 w 3266"/>
              <a:gd name="T5" fmla="*/ 808 h 2124"/>
              <a:gd name="T6" fmla="*/ 2722 w 3266"/>
              <a:gd name="T7" fmla="*/ 128 h 2124"/>
              <a:gd name="T8" fmla="*/ 3266 w 3266"/>
              <a:gd name="T9" fmla="*/ 37 h 2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66" h="2124">
                <a:moveTo>
                  <a:pt x="0" y="2124"/>
                </a:moveTo>
                <a:cubicBezTo>
                  <a:pt x="355" y="2074"/>
                  <a:pt x="711" y="2025"/>
                  <a:pt x="1044" y="1806"/>
                </a:cubicBezTo>
                <a:cubicBezTo>
                  <a:pt x="1377" y="1587"/>
                  <a:pt x="1716" y="1088"/>
                  <a:pt x="1996" y="808"/>
                </a:cubicBezTo>
                <a:cubicBezTo>
                  <a:pt x="2276" y="528"/>
                  <a:pt x="2510" y="256"/>
                  <a:pt x="2722" y="128"/>
                </a:cubicBezTo>
                <a:cubicBezTo>
                  <a:pt x="2934" y="0"/>
                  <a:pt x="3168" y="52"/>
                  <a:pt x="3266" y="37"/>
                </a:cubicBezTo>
              </a:path>
            </a:pathLst>
          </a:custGeom>
          <a:noFill/>
          <a:ln w="28575">
            <a:solidFill>
              <a:schemeClr val="bg2">
                <a:lumMod val="10000"/>
              </a:schemeClr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pPr algn="ctr" eaLnBrk="1" hangingPunct="1">
              <a:defRPr/>
            </a:pP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8" name="Text Box 28">
            <a:extLst>
              <a:ext uri="{FF2B5EF4-FFF2-40B4-BE49-F238E27FC236}">
                <a16:creationId xmlns:a16="http://schemas.microsoft.com/office/drawing/2014/main" id="{5410B0D6-6AEF-4F0F-A172-076D90124D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117" y="3067049"/>
            <a:ext cx="208262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Horizonte Clínico</a:t>
            </a:r>
          </a:p>
        </p:txBody>
      </p:sp>
      <p:sp>
        <p:nvSpPr>
          <p:cNvPr id="29" name="Text Box 29">
            <a:extLst>
              <a:ext uri="{FF2B5EF4-FFF2-40B4-BE49-F238E27FC236}">
                <a16:creationId xmlns:a16="http://schemas.microsoft.com/office/drawing/2014/main" id="{99F6FADF-A818-4AD9-9CD9-F639C5B63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70267" y="2033587"/>
            <a:ext cx="2393604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Morte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Cronificação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Cura com sequela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Cura</a:t>
            </a:r>
          </a:p>
        </p:txBody>
      </p:sp>
      <p:sp>
        <p:nvSpPr>
          <p:cNvPr id="30" name="Text Box 30">
            <a:extLst>
              <a:ext uri="{FF2B5EF4-FFF2-40B4-BE49-F238E27FC236}">
                <a16:creationId xmlns:a16="http://schemas.microsoft.com/office/drawing/2014/main" id="{9BC975BE-9B40-4953-8E59-3AF16CC9D6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067" y="2031999"/>
            <a:ext cx="178766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Determinantes</a:t>
            </a:r>
          </a:p>
        </p:txBody>
      </p:sp>
      <p:sp>
        <p:nvSpPr>
          <p:cNvPr id="31" name="Text Box 31">
            <a:extLst>
              <a:ext uri="{FF2B5EF4-FFF2-40B4-BE49-F238E27FC236}">
                <a16:creationId xmlns:a16="http://schemas.microsoft.com/office/drawing/2014/main" id="{0F3405C5-F4A4-4084-9653-850C042EC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5580" y="5537199"/>
            <a:ext cx="204414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Nível Sub-clínico</a:t>
            </a:r>
          </a:p>
        </p:txBody>
      </p:sp>
      <p:sp>
        <p:nvSpPr>
          <p:cNvPr id="32" name="Text Box 32">
            <a:extLst>
              <a:ext uri="{FF2B5EF4-FFF2-40B4-BE49-F238E27FC236}">
                <a16:creationId xmlns:a16="http://schemas.microsoft.com/office/drawing/2014/main" id="{C90290F2-4D92-4EC5-BD78-5A6CDDEE4F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8817" y="5567362"/>
            <a:ext cx="156966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Nível Clínico</a:t>
            </a:r>
          </a:p>
        </p:txBody>
      </p:sp>
      <p:sp>
        <p:nvSpPr>
          <p:cNvPr id="33" name="Text Box 33">
            <a:extLst>
              <a:ext uri="{FF2B5EF4-FFF2-40B4-BE49-F238E27FC236}">
                <a16:creationId xmlns:a16="http://schemas.microsoft.com/office/drawing/2014/main" id="{4793A3CD-79F7-4B88-80A9-4CCA5FAC38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1279" y="1422339"/>
            <a:ext cx="790966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Avanço: um processo de múltiplas e complexas determinações</a:t>
            </a:r>
          </a:p>
        </p:txBody>
      </p:sp>
      <p:pic>
        <p:nvPicPr>
          <p:cNvPr id="34" name="Picture 4" descr="Resultado de imagem para ifrn">
            <a:extLst>
              <a:ext uri="{FF2B5EF4-FFF2-40B4-BE49-F238E27FC236}">
                <a16:creationId xmlns:a16="http://schemas.microsoft.com/office/drawing/2014/main" id="{3B5BFE13-55EB-4B72-A5FA-E5A4C3C796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5" y="265793"/>
            <a:ext cx="1746902" cy="169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8" descr="Resultado de imagem para biologia simbolo">
            <a:extLst>
              <a:ext uri="{FF2B5EF4-FFF2-40B4-BE49-F238E27FC236}">
                <a16:creationId xmlns:a16="http://schemas.microsoft.com/office/drawing/2014/main" id="{019B2576-8021-4257-BA44-83A9E2770D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08" y="4329773"/>
            <a:ext cx="1395285" cy="1323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10" descr="Resultado de imagem para imagens transparentes saÃºde">
            <a:extLst>
              <a:ext uri="{FF2B5EF4-FFF2-40B4-BE49-F238E27FC236}">
                <a16:creationId xmlns:a16="http://schemas.microsoft.com/office/drawing/2014/main" id="{167DC238-CE1E-4D11-A33B-1E5ADDDEAE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11" y="2147088"/>
            <a:ext cx="1998785" cy="1998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9464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350B9CD1-1749-4D2D-BA75-7D49AC95FA04}"/>
              </a:ext>
            </a:extLst>
          </p:cNvPr>
          <p:cNvSpPr/>
          <p:nvPr/>
        </p:nvSpPr>
        <p:spPr>
          <a:xfrm>
            <a:off x="-1" y="0"/>
            <a:ext cx="234930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07E91BD0-8C75-4E70-8908-584FA46A6E88}"/>
              </a:ext>
            </a:extLst>
          </p:cNvPr>
          <p:cNvSpPr/>
          <p:nvPr/>
        </p:nvSpPr>
        <p:spPr>
          <a:xfrm>
            <a:off x="2349304" y="0"/>
            <a:ext cx="9842696" cy="14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pt-BR" altLang="pt-BR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r>
              <a:rPr lang="pt-BR" altLang="pt-BR" sz="4400" b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pt-BR" altLang="pt-BR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Conferência Nacional de Saúde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9ABA52B3-647A-4583-9F9E-CE33E9A41891}"/>
              </a:ext>
            </a:extLst>
          </p:cNvPr>
          <p:cNvSpPr/>
          <p:nvPr/>
        </p:nvSpPr>
        <p:spPr>
          <a:xfrm>
            <a:off x="2654104" y="1685170"/>
            <a:ext cx="943004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altLang="pt-BR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Saúde</a:t>
            </a:r>
            <a:r>
              <a:rPr lang="pt-BR" alt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é a resultante das condições de alimentação, educação, renda, meio ambiente, trabalho, transporte, emprego, lazer, liberdade, acesso e posse da terra, acesso a serviços de saúde.... resultado de formas de organização social de produção, as quais podem gerar profundas desigualdades no níveis de saúde. </a:t>
            </a:r>
          </a:p>
        </p:txBody>
      </p:sp>
      <p:pic>
        <p:nvPicPr>
          <p:cNvPr id="7" name="Picture 4" descr="Resultado de imagem para ifrn">
            <a:extLst>
              <a:ext uri="{FF2B5EF4-FFF2-40B4-BE49-F238E27FC236}">
                <a16:creationId xmlns:a16="http://schemas.microsoft.com/office/drawing/2014/main" id="{BDEE386E-AE10-49A8-9024-83BBDD1553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5" y="265793"/>
            <a:ext cx="1746902" cy="169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Resultado de imagem para biologia simbolo">
            <a:extLst>
              <a:ext uri="{FF2B5EF4-FFF2-40B4-BE49-F238E27FC236}">
                <a16:creationId xmlns:a16="http://schemas.microsoft.com/office/drawing/2014/main" id="{BAD7B217-4095-4FA9-9B16-329CE7769E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08" y="4329773"/>
            <a:ext cx="1395285" cy="1323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0" descr="Resultado de imagem para imagens transparentes saÃºde">
            <a:extLst>
              <a:ext uri="{FF2B5EF4-FFF2-40B4-BE49-F238E27FC236}">
                <a16:creationId xmlns:a16="http://schemas.microsoft.com/office/drawing/2014/main" id="{D66E5422-2625-41C7-BB29-A73B87A2E4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11" y="2147088"/>
            <a:ext cx="1998785" cy="1998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0994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7D3C499-D42A-41D6-823B-7C50A3099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4120" y="1659365"/>
            <a:ext cx="9473418" cy="3334666"/>
          </a:xfrm>
        </p:spPr>
        <p:txBody>
          <a:bodyPr/>
          <a:lstStyle/>
          <a:p>
            <a:pPr algn="just"/>
            <a:r>
              <a:rPr lang="pt-BR" altLang="pt-BR" dirty="0">
                <a:latin typeface="Tahoma" panose="020B0604030504040204" pitchFamily="34" charset="0"/>
              </a:rPr>
              <a:t>A </a:t>
            </a:r>
            <a:r>
              <a:rPr lang="pt-BR" altLang="pt-BR" b="1" u="sng" dirty="0">
                <a:latin typeface="Tahoma" panose="020B0604030504040204" pitchFamily="34" charset="0"/>
              </a:rPr>
              <a:t>doença</a:t>
            </a:r>
            <a:r>
              <a:rPr lang="pt-BR" altLang="pt-BR" dirty="0">
                <a:latin typeface="Tahoma" panose="020B0604030504040204" pitchFamily="34" charset="0"/>
              </a:rPr>
              <a:t> é um sinal da alteração do equilíbrio homem-ambiente, estatisticamente relevante e precocemente calculável, produzida pelas transformações produtivas, territoriais, demográficas e culturais.</a:t>
            </a:r>
          </a:p>
          <a:p>
            <a:pPr algn="just">
              <a:buNone/>
            </a:pPr>
            <a:endParaRPr lang="pt-BR" altLang="pt-BR" dirty="0">
              <a:latin typeface="Tahoma" panose="020B0604030504040204" pitchFamily="34" charset="0"/>
            </a:endParaRPr>
          </a:p>
          <a:p>
            <a:pPr algn="just"/>
            <a:r>
              <a:rPr lang="pt-BR" altLang="pt-BR" dirty="0">
                <a:latin typeface="Tahoma" panose="020B0604030504040204" pitchFamily="34" charset="0"/>
              </a:rPr>
              <a:t>A </a:t>
            </a:r>
            <a:r>
              <a:rPr lang="pt-BR" altLang="pt-BR" b="1" u="sng" dirty="0">
                <a:latin typeface="Tahoma" panose="020B0604030504040204" pitchFamily="34" charset="0"/>
              </a:rPr>
              <a:t>qualidade de vida</a:t>
            </a:r>
            <a:r>
              <a:rPr lang="pt-BR" altLang="pt-BR" dirty="0">
                <a:latin typeface="Tahoma" panose="020B0604030504040204" pitchFamily="34" charset="0"/>
              </a:rPr>
              <a:t> resulta da adequação das condições socioambientais às exigências humanas.</a:t>
            </a:r>
          </a:p>
          <a:p>
            <a:endParaRPr lang="pt-BR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CDAAE6E8-AD59-4741-9C49-C5FF603D9897}"/>
              </a:ext>
            </a:extLst>
          </p:cNvPr>
          <p:cNvSpPr/>
          <p:nvPr/>
        </p:nvSpPr>
        <p:spPr>
          <a:xfrm>
            <a:off x="-1" y="0"/>
            <a:ext cx="234930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68B47D8C-EFE5-40C3-84F1-6340C6E250A7}"/>
              </a:ext>
            </a:extLst>
          </p:cNvPr>
          <p:cNvSpPr/>
          <p:nvPr/>
        </p:nvSpPr>
        <p:spPr>
          <a:xfrm>
            <a:off x="2349304" y="0"/>
            <a:ext cx="9842696" cy="14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AD0AC338-8F1D-4C67-830D-F260A5F53846}"/>
              </a:ext>
            </a:extLst>
          </p:cNvPr>
          <p:cNvSpPr/>
          <p:nvPr/>
        </p:nvSpPr>
        <p:spPr>
          <a:xfrm>
            <a:off x="2317909" y="415388"/>
            <a:ext cx="980505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Conceitos de Doença / Qualidade de vida</a:t>
            </a:r>
            <a:endParaRPr lang="pt-BR" sz="4400" dirty="0">
              <a:solidFill>
                <a:srgbClr val="FFFF00"/>
              </a:solidFill>
            </a:endParaRPr>
          </a:p>
        </p:txBody>
      </p:sp>
      <p:pic>
        <p:nvPicPr>
          <p:cNvPr id="8196" name="Picture 4" descr="Ioga, ForÃ§a, Pessoas, Mulher, MeditaÃ§Ã£o">
            <a:extLst>
              <a:ext uri="{FF2B5EF4-FFF2-40B4-BE49-F238E27FC236}">
                <a16:creationId xmlns:a16="http://schemas.microsoft.com/office/drawing/2014/main" id="{F73710C9-0C18-4B0C-9B6C-AF499AB7BA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304" y="4647066"/>
            <a:ext cx="3530991" cy="2210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Movimentar Se, Executar, Desporto, Jog">
            <a:extLst>
              <a:ext uri="{FF2B5EF4-FFF2-40B4-BE49-F238E27FC236}">
                <a16:creationId xmlns:a16="http://schemas.microsoft.com/office/drawing/2014/main" id="{0F2A99E8-0839-4A35-AF3C-EF71DF8781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296" y="4640334"/>
            <a:ext cx="3319976" cy="2217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 descr="Alongamento, Esportes, Mulher, Atleta">
            <a:extLst>
              <a:ext uri="{FF2B5EF4-FFF2-40B4-BE49-F238E27FC236}">
                <a16:creationId xmlns:a16="http://schemas.microsoft.com/office/drawing/2014/main" id="{62D778A7-5AAC-4F26-A09C-57951B94BA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0272" y="4647066"/>
            <a:ext cx="2982350" cy="2210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Resultado de imagem para ifrn">
            <a:extLst>
              <a:ext uri="{FF2B5EF4-FFF2-40B4-BE49-F238E27FC236}">
                <a16:creationId xmlns:a16="http://schemas.microsoft.com/office/drawing/2014/main" id="{B22386C8-FB41-46D5-9F4D-8DAEB0314B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5" y="265793"/>
            <a:ext cx="1746902" cy="169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8" descr="Resultado de imagem para biologia simbolo">
            <a:extLst>
              <a:ext uri="{FF2B5EF4-FFF2-40B4-BE49-F238E27FC236}">
                <a16:creationId xmlns:a16="http://schemas.microsoft.com/office/drawing/2014/main" id="{578C167D-56F3-4C54-9720-BA837EA76D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08" y="4329773"/>
            <a:ext cx="1395285" cy="1323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0" descr="Resultado de imagem para imagens transparentes saÃºde">
            <a:extLst>
              <a:ext uri="{FF2B5EF4-FFF2-40B4-BE49-F238E27FC236}">
                <a16:creationId xmlns:a16="http://schemas.microsoft.com/office/drawing/2014/main" id="{5EE64BB5-7CA9-4819-A03B-D5D47EF4ED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11" y="2147088"/>
            <a:ext cx="1998785" cy="1998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4568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68B9AA-59E7-4833-9ECE-D0A9686CCA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8188" y="1842233"/>
            <a:ext cx="10515600" cy="1325563"/>
          </a:xfrm>
        </p:spPr>
        <p:txBody>
          <a:bodyPr>
            <a:normAutofit lnSpcReduction="10000"/>
          </a:bodyPr>
          <a:lstStyle/>
          <a:p>
            <a:r>
              <a:rPr lang="pt-BR" altLang="pt-B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que leva uma doença a ocorrer?</a:t>
            </a:r>
          </a:p>
          <a:p>
            <a:r>
              <a:rPr lang="pt-BR" altLang="pt-B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Teorias causais</a:t>
            </a:r>
          </a:p>
          <a:p>
            <a:endParaRPr lang="pt-BR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EB0D23D6-C013-4CFD-9E46-7A4BB16F3136}"/>
              </a:ext>
            </a:extLst>
          </p:cNvPr>
          <p:cNvSpPr/>
          <p:nvPr/>
        </p:nvSpPr>
        <p:spPr>
          <a:xfrm>
            <a:off x="-1" y="0"/>
            <a:ext cx="234930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36688B11-ADEB-4E66-AACB-9BB96A2F3138}"/>
              </a:ext>
            </a:extLst>
          </p:cNvPr>
          <p:cNvSpPr/>
          <p:nvPr/>
        </p:nvSpPr>
        <p:spPr>
          <a:xfrm>
            <a:off x="2349304" y="0"/>
            <a:ext cx="9842696" cy="14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7C73FA40-BF13-4EC7-8692-38CFE86942E1}"/>
              </a:ext>
            </a:extLst>
          </p:cNvPr>
          <p:cNvSpPr/>
          <p:nvPr/>
        </p:nvSpPr>
        <p:spPr>
          <a:xfrm>
            <a:off x="3183602" y="415388"/>
            <a:ext cx="807368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Causas dos fatores determinantes</a:t>
            </a:r>
            <a:endParaRPr lang="pt-BR" sz="4400" dirty="0">
              <a:solidFill>
                <a:srgbClr val="FFFF00"/>
              </a:solidFill>
            </a:endParaRPr>
          </a:p>
        </p:txBody>
      </p:sp>
      <p:pic>
        <p:nvPicPr>
          <p:cNvPr id="7170" name="Picture 2" descr="PÃ­lula, CÃ¡psula, Medicina, MÃ©dica, SaÃºde">
            <a:extLst>
              <a:ext uri="{FF2B5EF4-FFF2-40B4-BE49-F238E27FC236}">
                <a16:creationId xmlns:a16="http://schemas.microsoft.com/office/drawing/2014/main" id="{9D8F1014-FBD0-4F0B-9F83-B0C2C8615A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4838" y="3617716"/>
            <a:ext cx="5391150" cy="323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Diabetes, AÃ§Ãºcar No Sangue, DiabÃ©tico">
            <a:extLst>
              <a:ext uri="{FF2B5EF4-FFF2-40B4-BE49-F238E27FC236}">
                <a16:creationId xmlns:a16="http://schemas.microsoft.com/office/drawing/2014/main" id="{59F084D2-237C-4D4B-9E86-AB2A5A5B57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8287" y="3617716"/>
            <a:ext cx="4857750" cy="323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Resultado de imagem para ifrn">
            <a:extLst>
              <a:ext uri="{FF2B5EF4-FFF2-40B4-BE49-F238E27FC236}">
                <a16:creationId xmlns:a16="http://schemas.microsoft.com/office/drawing/2014/main" id="{4F45DB91-75CD-4F02-862F-BDC2299BDA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5" y="265793"/>
            <a:ext cx="1746902" cy="169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esultado de imagem para biologia simbolo">
            <a:extLst>
              <a:ext uri="{FF2B5EF4-FFF2-40B4-BE49-F238E27FC236}">
                <a16:creationId xmlns:a16="http://schemas.microsoft.com/office/drawing/2014/main" id="{6D5BD041-B82D-4DE0-AD16-CF4CF30225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08" y="4329773"/>
            <a:ext cx="1395285" cy="1323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Resultado de imagem para imagens transparentes saÃºde">
            <a:extLst>
              <a:ext uri="{FF2B5EF4-FFF2-40B4-BE49-F238E27FC236}">
                <a16:creationId xmlns:a16="http://schemas.microsoft.com/office/drawing/2014/main" id="{DF30C2D3-6B1B-4F30-B8D5-01E764216E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11" y="2147088"/>
            <a:ext cx="1998785" cy="1998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3449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id="{429BFAB4-821C-4499-9C0D-76F390C51013}"/>
              </a:ext>
            </a:extLst>
          </p:cNvPr>
          <p:cNvSpPr/>
          <p:nvPr/>
        </p:nvSpPr>
        <p:spPr>
          <a:xfrm>
            <a:off x="2349304" y="5733143"/>
            <a:ext cx="9842696" cy="11248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7A48D8E1-0948-4870-8AE2-3443BB94B3CD}"/>
              </a:ext>
            </a:extLst>
          </p:cNvPr>
          <p:cNvSpPr/>
          <p:nvPr/>
        </p:nvSpPr>
        <p:spPr>
          <a:xfrm>
            <a:off x="2349304" y="3142233"/>
            <a:ext cx="9842696" cy="25909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6EDC8D9E-99EC-4CD6-B742-E1BD898412DB}"/>
              </a:ext>
            </a:extLst>
          </p:cNvPr>
          <p:cNvSpPr/>
          <p:nvPr/>
        </p:nvSpPr>
        <p:spPr>
          <a:xfrm>
            <a:off x="2349304" y="1495646"/>
            <a:ext cx="9842696" cy="16555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5C536154-E23F-4CDF-849C-DDAD9125B695}"/>
              </a:ext>
            </a:extLst>
          </p:cNvPr>
          <p:cNvSpPr/>
          <p:nvPr/>
        </p:nvSpPr>
        <p:spPr>
          <a:xfrm>
            <a:off x="-1" y="0"/>
            <a:ext cx="234930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63E43511-A8D8-4C91-AE9D-E48B9C7E42CC}"/>
              </a:ext>
            </a:extLst>
          </p:cNvPr>
          <p:cNvSpPr/>
          <p:nvPr/>
        </p:nvSpPr>
        <p:spPr>
          <a:xfrm>
            <a:off x="2349304" y="0"/>
            <a:ext cx="9842696" cy="14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1CB6BC3B-3C26-4014-BE8C-5D88D50C2520}"/>
              </a:ext>
            </a:extLst>
          </p:cNvPr>
          <p:cNvSpPr/>
          <p:nvPr/>
        </p:nvSpPr>
        <p:spPr>
          <a:xfrm>
            <a:off x="4696101" y="276889"/>
            <a:ext cx="514910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altLang="pt-BR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História da Causa</a:t>
            </a:r>
            <a:endParaRPr lang="pt-BR" sz="5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5C0E6E0D-1CFC-4331-B67F-C80B08E14852}"/>
              </a:ext>
            </a:extLst>
          </p:cNvPr>
          <p:cNvSpPr/>
          <p:nvPr/>
        </p:nvSpPr>
        <p:spPr>
          <a:xfrm>
            <a:off x="2446288" y="1445713"/>
            <a:ext cx="9745712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Sociedade</a:t>
            </a:r>
            <a:r>
              <a:rPr lang="pt-BR" altLang="pt-BR" sz="2400" b="1" dirty="0"/>
              <a:t> </a:t>
            </a:r>
            <a:r>
              <a:rPr lang="pt-BR" alt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Primitiva</a:t>
            </a:r>
            <a:br>
              <a:rPr lang="pt-BR" altLang="pt-BR" sz="2400" b="1" dirty="0"/>
            </a:br>
            <a:r>
              <a:rPr lang="pt-BR" altLang="pt-BR" sz="2400" b="1" dirty="0"/>
              <a:t>homem – receptáculo</a:t>
            </a:r>
            <a:br>
              <a:rPr lang="pt-BR" altLang="pt-BR" sz="2400" b="1" dirty="0"/>
            </a:br>
            <a:r>
              <a:rPr lang="pt-BR" altLang="pt-BR" sz="2400" b="1" dirty="0"/>
              <a:t>causa – mística</a:t>
            </a:r>
            <a:br>
              <a:rPr lang="pt-BR" altLang="pt-BR" sz="2400" b="1" dirty="0"/>
            </a:br>
            <a:r>
              <a:rPr lang="pt-BR" altLang="pt-BR" sz="2400" b="1" dirty="0"/>
              <a:t>intervenção – mística</a:t>
            </a:r>
          </a:p>
          <a:p>
            <a:endParaRPr lang="pt-BR" alt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alt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Antiguidade</a:t>
            </a:r>
            <a:endParaRPr lang="pt-BR" alt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altLang="pt-BR" sz="2400" b="1" dirty="0"/>
              <a:t>Assírios = primitiva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altLang="pt-BR" sz="2400" b="1" dirty="0"/>
              <a:t>Chineses</a:t>
            </a:r>
            <a:br>
              <a:rPr lang="pt-BR" altLang="pt-BR" sz="2400" b="1" dirty="0"/>
            </a:br>
            <a:r>
              <a:rPr lang="pt-BR" altLang="pt-BR" sz="2400" b="1" dirty="0"/>
              <a:t>homem - ativo</a:t>
            </a:r>
            <a:br>
              <a:rPr lang="pt-BR" altLang="pt-BR" sz="2400" b="1" dirty="0"/>
            </a:br>
            <a:r>
              <a:rPr lang="pt-BR" altLang="pt-BR" sz="2400" b="1" dirty="0"/>
              <a:t>causa – desequilíbrio com os elementos da natureza, </a:t>
            </a:r>
            <a:r>
              <a:rPr lang="pt-BR" altLang="pt-BR" sz="2400" b="1" dirty="0" err="1"/>
              <a:t>Ying</a:t>
            </a:r>
            <a:r>
              <a:rPr lang="pt-BR" altLang="pt-BR" sz="2400" b="1" dirty="0"/>
              <a:t>/Yang</a:t>
            </a:r>
            <a:br>
              <a:rPr lang="pt-BR" altLang="pt-BR" sz="2400" b="1" dirty="0"/>
            </a:br>
            <a:r>
              <a:rPr lang="pt-BR" altLang="pt-BR" sz="2400" b="1" dirty="0"/>
              <a:t>intervenção – reestabelecimento do equilíbrio – energia</a:t>
            </a:r>
          </a:p>
          <a:p>
            <a:r>
              <a:rPr lang="pt-BR" alt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Grécia</a:t>
            </a:r>
            <a:r>
              <a:rPr lang="pt-BR" altLang="pt-BR" sz="2400" dirty="0"/>
              <a:t> – </a:t>
            </a:r>
            <a:r>
              <a:rPr lang="pt-BR" altLang="pt-BR" sz="2400" b="1" dirty="0"/>
              <a:t>Hipócrates (Teoria dos miasmas – as doenças eram transmitidas pelo ar, água e locais insalubres).</a:t>
            </a:r>
          </a:p>
        </p:txBody>
      </p:sp>
      <p:pic>
        <p:nvPicPr>
          <p:cNvPr id="11" name="Picture 4" descr="Resultado de imagem para ifrn">
            <a:extLst>
              <a:ext uri="{FF2B5EF4-FFF2-40B4-BE49-F238E27FC236}">
                <a16:creationId xmlns:a16="http://schemas.microsoft.com/office/drawing/2014/main" id="{F2BC2E00-237B-41C1-9D77-1C739A4DA0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5" y="265793"/>
            <a:ext cx="1746902" cy="169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8" descr="Resultado de imagem para biologia simbolo">
            <a:extLst>
              <a:ext uri="{FF2B5EF4-FFF2-40B4-BE49-F238E27FC236}">
                <a16:creationId xmlns:a16="http://schemas.microsoft.com/office/drawing/2014/main" id="{8BF6150F-DBCB-47C8-A77A-DAFD058C12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08" y="4329773"/>
            <a:ext cx="1395285" cy="1323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0" descr="Resultado de imagem para imagens transparentes saÃºde">
            <a:extLst>
              <a:ext uri="{FF2B5EF4-FFF2-40B4-BE49-F238E27FC236}">
                <a16:creationId xmlns:a16="http://schemas.microsoft.com/office/drawing/2014/main" id="{DA2B8CBD-CCBA-4B13-B9B8-8B4EF93D6B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11" y="2147088"/>
            <a:ext cx="1998785" cy="1998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069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30671CA9-99C5-4D11-8333-1570711206B0}"/>
              </a:ext>
            </a:extLst>
          </p:cNvPr>
          <p:cNvSpPr/>
          <p:nvPr/>
        </p:nvSpPr>
        <p:spPr>
          <a:xfrm>
            <a:off x="2349304" y="5021943"/>
            <a:ext cx="9842696" cy="18360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0531B39-4921-4748-A967-CB8CA9E1AADF}"/>
              </a:ext>
            </a:extLst>
          </p:cNvPr>
          <p:cNvSpPr/>
          <p:nvPr/>
        </p:nvSpPr>
        <p:spPr>
          <a:xfrm>
            <a:off x="2349304" y="3142233"/>
            <a:ext cx="9842696" cy="18797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E4D0B41A-A106-4A61-840F-17DDCE67D05F}"/>
              </a:ext>
            </a:extLst>
          </p:cNvPr>
          <p:cNvSpPr/>
          <p:nvPr/>
        </p:nvSpPr>
        <p:spPr>
          <a:xfrm>
            <a:off x="2349304" y="1495646"/>
            <a:ext cx="9842696" cy="16555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F5B3A668-F236-4274-87D6-9E4B2ECD0150}"/>
              </a:ext>
            </a:extLst>
          </p:cNvPr>
          <p:cNvSpPr/>
          <p:nvPr/>
        </p:nvSpPr>
        <p:spPr>
          <a:xfrm>
            <a:off x="-1" y="0"/>
            <a:ext cx="234930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1C180C0B-821E-40B4-AE1A-EDD5F4B56EC3}"/>
              </a:ext>
            </a:extLst>
          </p:cNvPr>
          <p:cNvSpPr/>
          <p:nvPr/>
        </p:nvSpPr>
        <p:spPr>
          <a:xfrm>
            <a:off x="2349304" y="0"/>
            <a:ext cx="9842696" cy="14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ECC9045E-B6F7-42F8-8756-447483DB57B1}"/>
              </a:ext>
            </a:extLst>
          </p:cNvPr>
          <p:cNvSpPr/>
          <p:nvPr/>
        </p:nvSpPr>
        <p:spPr>
          <a:xfrm>
            <a:off x="4696101" y="276889"/>
            <a:ext cx="514910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altLang="pt-BR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História da Causa</a:t>
            </a:r>
            <a:endParaRPr lang="pt-BR" sz="5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CB5A83F-16AA-4903-B670-3AF995FEE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3650" y="1577120"/>
            <a:ext cx="8820150" cy="4929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2400" b="1" dirty="0"/>
              <a:t>Idade Média</a:t>
            </a:r>
            <a:br>
              <a:rPr lang="pt-BR" altLang="pt-BR" sz="2400" b="1" dirty="0"/>
            </a:br>
            <a:r>
              <a:rPr lang="pt-BR" altLang="pt-BR" sz="2400" b="1" dirty="0"/>
              <a:t>homem – receptáculo</a:t>
            </a:r>
            <a:br>
              <a:rPr lang="pt-BR" altLang="pt-BR" sz="2400" b="1" dirty="0"/>
            </a:br>
            <a:r>
              <a:rPr lang="pt-BR" altLang="pt-BR" sz="2400" b="1" dirty="0"/>
              <a:t>causa – mística</a:t>
            </a:r>
            <a:br>
              <a:rPr lang="pt-BR" altLang="pt-BR" sz="2400" b="1" dirty="0"/>
            </a:br>
            <a:r>
              <a:rPr lang="pt-BR" altLang="pt-BR" sz="2400" b="1" dirty="0"/>
              <a:t>intervenção – religiosa</a:t>
            </a:r>
          </a:p>
          <a:p>
            <a:pPr eaLnBrk="1" hangingPunct="1">
              <a:buFontTx/>
              <a:buNone/>
            </a:pPr>
            <a:r>
              <a:rPr lang="pt-BR" altLang="pt-BR" sz="2400" b="1" dirty="0"/>
              <a:t>Renascimento</a:t>
            </a:r>
            <a:br>
              <a:rPr lang="pt-BR" altLang="pt-BR" sz="2400" b="1" dirty="0"/>
            </a:br>
            <a:r>
              <a:rPr lang="pt-BR" altLang="pt-BR" sz="2400" b="1" dirty="0"/>
              <a:t>teoria do contágio –</a:t>
            </a:r>
            <a:r>
              <a:rPr lang="pt-BR" altLang="pt-BR" sz="2400" b="1" dirty="0" err="1"/>
              <a:t>Fracastoros</a:t>
            </a:r>
            <a:br>
              <a:rPr lang="pt-BR" altLang="pt-BR" sz="2400" b="1" dirty="0"/>
            </a:br>
            <a:r>
              <a:rPr lang="pt-BR" altLang="pt-BR" sz="2400" b="1" dirty="0"/>
              <a:t>teoria miasmática</a:t>
            </a:r>
            <a:br>
              <a:rPr lang="pt-BR" altLang="pt-BR" sz="2400" b="1" dirty="0"/>
            </a:br>
            <a:r>
              <a:rPr lang="pt-BR" altLang="pt-BR" sz="2400" b="1" dirty="0"/>
              <a:t>causa – miasmas</a:t>
            </a:r>
            <a:br>
              <a:rPr lang="pt-BR" altLang="pt-BR" sz="2400" b="1" dirty="0"/>
            </a:br>
            <a:r>
              <a:rPr lang="pt-BR" altLang="pt-BR" sz="2400" b="1" dirty="0"/>
              <a:t>intervenção – cuidar do ambiente</a:t>
            </a:r>
          </a:p>
          <a:p>
            <a:pPr eaLnBrk="1" hangingPunct="1">
              <a:buFontTx/>
              <a:buNone/>
            </a:pPr>
            <a:r>
              <a:rPr lang="pt-BR" altLang="pt-BR" sz="2400" b="1" dirty="0"/>
              <a:t>Revolução Industrial</a:t>
            </a:r>
            <a:r>
              <a:rPr lang="pt-BR" altLang="pt-BR" sz="2400" dirty="0"/>
              <a:t> – </a:t>
            </a:r>
            <a:r>
              <a:rPr lang="pt-BR" altLang="pt-BR" sz="2400" b="1" dirty="0"/>
              <a:t>Medicina Social</a:t>
            </a:r>
            <a:br>
              <a:rPr lang="pt-BR" altLang="pt-BR" sz="2400" b="1" dirty="0"/>
            </a:br>
            <a:r>
              <a:rPr lang="pt-BR" altLang="pt-BR" sz="2400" b="1" dirty="0"/>
              <a:t>causa – estrutura social</a:t>
            </a:r>
            <a:br>
              <a:rPr lang="pt-BR" altLang="pt-BR" sz="2400" b="1" dirty="0"/>
            </a:br>
            <a:r>
              <a:rPr lang="pt-BR" altLang="pt-BR" sz="2400" b="1" dirty="0"/>
              <a:t>intervenção – alterar a estrutura da sociedade</a:t>
            </a:r>
          </a:p>
          <a:p>
            <a:pPr eaLnBrk="1" hangingPunct="1"/>
            <a:endParaRPr lang="pt-BR" altLang="pt-BR" sz="2400" dirty="0"/>
          </a:p>
        </p:txBody>
      </p:sp>
      <p:pic>
        <p:nvPicPr>
          <p:cNvPr id="11" name="Picture 4" descr="Resultado de imagem para ifrn">
            <a:extLst>
              <a:ext uri="{FF2B5EF4-FFF2-40B4-BE49-F238E27FC236}">
                <a16:creationId xmlns:a16="http://schemas.microsoft.com/office/drawing/2014/main" id="{66A229DE-0D7C-4080-A0CC-57E12DA6BC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5" y="265793"/>
            <a:ext cx="1746902" cy="169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8" descr="Resultado de imagem para biologia simbolo">
            <a:extLst>
              <a:ext uri="{FF2B5EF4-FFF2-40B4-BE49-F238E27FC236}">
                <a16:creationId xmlns:a16="http://schemas.microsoft.com/office/drawing/2014/main" id="{BD4A5BEE-813A-457B-9FD9-CF4FB6B0F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08" y="4329773"/>
            <a:ext cx="1395285" cy="1323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0" descr="Resultado de imagem para imagens transparentes saÃºde">
            <a:extLst>
              <a:ext uri="{FF2B5EF4-FFF2-40B4-BE49-F238E27FC236}">
                <a16:creationId xmlns:a16="http://schemas.microsoft.com/office/drawing/2014/main" id="{5B1AE62A-A10B-4B97-B84F-DFC961BD51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11" y="2147088"/>
            <a:ext cx="1998785" cy="1998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212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ECFC56AC-014E-4DA3-A561-57DA8445A633}"/>
              </a:ext>
            </a:extLst>
          </p:cNvPr>
          <p:cNvSpPr/>
          <p:nvPr/>
        </p:nvSpPr>
        <p:spPr>
          <a:xfrm>
            <a:off x="-1" y="0"/>
            <a:ext cx="234930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66F768C3-7E31-43DE-9209-8D53C9B09437}"/>
              </a:ext>
            </a:extLst>
          </p:cNvPr>
          <p:cNvSpPr/>
          <p:nvPr/>
        </p:nvSpPr>
        <p:spPr>
          <a:xfrm>
            <a:off x="2349304" y="0"/>
            <a:ext cx="9842696" cy="14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" name="Picture 4" descr="Resultado de imagem para ifrn">
            <a:extLst>
              <a:ext uri="{FF2B5EF4-FFF2-40B4-BE49-F238E27FC236}">
                <a16:creationId xmlns:a16="http://schemas.microsoft.com/office/drawing/2014/main" id="{B3995E10-BCE2-4528-B615-2AC15A6812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5" y="265793"/>
            <a:ext cx="1746902" cy="169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Resultado de imagem para biologia simbolo">
            <a:extLst>
              <a:ext uri="{FF2B5EF4-FFF2-40B4-BE49-F238E27FC236}">
                <a16:creationId xmlns:a16="http://schemas.microsoft.com/office/drawing/2014/main" id="{05D8636F-BD05-4B7B-A4AF-7E8FF6C630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08" y="4329773"/>
            <a:ext cx="1395285" cy="1323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Resultado de imagem para imagens transparentes saÃºde">
            <a:extLst>
              <a:ext uri="{FF2B5EF4-FFF2-40B4-BE49-F238E27FC236}">
                <a16:creationId xmlns:a16="http://schemas.microsoft.com/office/drawing/2014/main" id="{F9432CCA-90ED-42C0-9B53-C6138B8F06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11" y="2147088"/>
            <a:ext cx="1998785" cy="1998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4">
            <a:extLst>
              <a:ext uri="{FF2B5EF4-FFF2-40B4-BE49-F238E27FC236}">
                <a16:creationId xmlns:a16="http://schemas.microsoft.com/office/drawing/2014/main" id="{29D5470A-C514-4004-8425-2302302B1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3650" y="1596170"/>
            <a:ext cx="8820150" cy="4929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2400" b="1" dirty="0"/>
              <a:t>Teoria </a:t>
            </a:r>
            <a:r>
              <a:rPr lang="pt-BR" altLang="pt-BR" sz="2400" b="1" dirty="0" err="1"/>
              <a:t>Unicausal</a:t>
            </a:r>
            <a:br>
              <a:rPr lang="pt-BR" altLang="pt-BR" sz="2400" b="1" dirty="0"/>
            </a:br>
            <a:r>
              <a:rPr lang="pt-BR" altLang="pt-BR" sz="2400" u="sng" dirty="0"/>
              <a:t>causa</a:t>
            </a:r>
            <a:r>
              <a:rPr lang="pt-BR" altLang="pt-BR" sz="2400" dirty="0"/>
              <a:t> – Todas as doenças eram causadas por bactérias/vírus</a:t>
            </a:r>
            <a:br>
              <a:rPr lang="pt-BR" altLang="pt-BR" sz="2400" dirty="0"/>
            </a:br>
            <a:r>
              <a:rPr lang="pt-BR" altLang="pt-BR" sz="2400" u="sng" dirty="0"/>
              <a:t>intervenção</a:t>
            </a:r>
            <a:r>
              <a:rPr lang="pt-BR" altLang="pt-BR" sz="2400" dirty="0"/>
              <a:t> – eliminação da mesma</a:t>
            </a:r>
          </a:p>
          <a:p>
            <a:pPr eaLnBrk="1" hangingPunct="1">
              <a:buFontTx/>
              <a:buNone/>
            </a:pPr>
            <a:r>
              <a:rPr lang="pt-BR" altLang="pt-BR" sz="2400" b="1" dirty="0"/>
              <a:t>Teoria Multicausal</a:t>
            </a:r>
            <a:br>
              <a:rPr lang="pt-BR" altLang="pt-BR" sz="2400" b="1" dirty="0"/>
            </a:br>
            <a:r>
              <a:rPr lang="pt-BR" altLang="pt-BR" sz="2400" u="sng" dirty="0"/>
              <a:t>causa</a:t>
            </a:r>
            <a:r>
              <a:rPr lang="pt-BR" altLang="pt-BR" sz="2400" dirty="0"/>
              <a:t> – múltiplos fatores, fundamentalmente biológicos</a:t>
            </a:r>
            <a:br>
              <a:rPr lang="pt-BR" altLang="pt-BR" sz="2400" dirty="0"/>
            </a:br>
            <a:r>
              <a:rPr lang="pt-BR" altLang="pt-BR" sz="2400" u="sng" dirty="0"/>
              <a:t>intervenção</a:t>
            </a:r>
            <a:r>
              <a:rPr lang="pt-BR" altLang="pt-BR" sz="2400" dirty="0"/>
              <a:t> – parcial, nos fatores</a:t>
            </a:r>
          </a:p>
          <a:p>
            <a:pPr eaLnBrk="1" hangingPunct="1">
              <a:buFontTx/>
              <a:buNone/>
            </a:pPr>
            <a:r>
              <a:rPr lang="pt-BR" altLang="pt-BR" sz="2400" b="1" dirty="0"/>
              <a:t>Modelo de Determinação Social da Doença</a:t>
            </a:r>
            <a:endParaRPr lang="pt-BR" altLang="pt-BR" sz="2400" dirty="0"/>
          </a:p>
          <a:p>
            <a:pPr eaLnBrk="1" hangingPunct="1"/>
            <a:endParaRPr lang="pt-BR" altLang="pt-BR" sz="2400" dirty="0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9D708D7D-390B-4393-BD06-A393DFD089A4}"/>
              </a:ext>
            </a:extLst>
          </p:cNvPr>
          <p:cNvSpPr/>
          <p:nvPr/>
        </p:nvSpPr>
        <p:spPr>
          <a:xfrm>
            <a:off x="4696101" y="276889"/>
            <a:ext cx="514910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altLang="pt-BR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História da Causa</a:t>
            </a:r>
            <a:endParaRPr lang="pt-BR" sz="5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11108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E361E97-CD74-4124-80FB-9D6F02EA9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2059" y="1790020"/>
            <a:ext cx="9390630" cy="4351338"/>
          </a:xfrm>
        </p:spPr>
        <p:txBody>
          <a:bodyPr/>
          <a:lstStyle/>
          <a:p>
            <a:r>
              <a:rPr lang="pt-BR" alt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Avanço da biologia</a:t>
            </a:r>
          </a:p>
          <a:p>
            <a:r>
              <a:rPr lang="pt-BR" alt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Descoberta das bactérias</a:t>
            </a:r>
          </a:p>
          <a:p>
            <a:r>
              <a:rPr lang="pt-BR" alt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Pesquisas de Pasteur, </a:t>
            </a:r>
            <a:r>
              <a:rPr lang="pt-BR" altLang="pt-BR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Kock</a:t>
            </a:r>
            <a:r>
              <a:rPr lang="pt-BR" alt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micróbios associados às doenças</a:t>
            </a:r>
          </a:p>
          <a:p>
            <a:r>
              <a:rPr lang="pt-BR" alt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Teoria – toda doença tem um agente biológico (final </a:t>
            </a:r>
            <a:r>
              <a:rPr lang="pt-BR" altLang="pt-BR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séc</a:t>
            </a:r>
            <a:r>
              <a:rPr lang="pt-BR" alt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XIX)</a:t>
            </a:r>
          </a:p>
          <a:p>
            <a:r>
              <a:rPr lang="pt-BR" alt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Era dos antibióticos</a:t>
            </a:r>
          </a:p>
          <a:p>
            <a:endParaRPr lang="pt-BR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F2FC931A-39C2-483E-BB68-4A442AB79F60}"/>
              </a:ext>
            </a:extLst>
          </p:cNvPr>
          <p:cNvSpPr/>
          <p:nvPr/>
        </p:nvSpPr>
        <p:spPr>
          <a:xfrm>
            <a:off x="-1" y="0"/>
            <a:ext cx="234930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BA20FBB2-BE02-4FA4-A680-78CC8FF204C7}"/>
              </a:ext>
            </a:extLst>
          </p:cNvPr>
          <p:cNvSpPr/>
          <p:nvPr/>
        </p:nvSpPr>
        <p:spPr>
          <a:xfrm>
            <a:off x="2349304" y="0"/>
            <a:ext cx="9842696" cy="14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" name="Picture 4" descr="Resultado de imagem para ifrn">
            <a:extLst>
              <a:ext uri="{FF2B5EF4-FFF2-40B4-BE49-F238E27FC236}">
                <a16:creationId xmlns:a16="http://schemas.microsoft.com/office/drawing/2014/main" id="{792919A9-B914-4998-9CB3-78E05A90E9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5" y="265793"/>
            <a:ext cx="1746902" cy="169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Resultado de imagem para biologia simbolo">
            <a:extLst>
              <a:ext uri="{FF2B5EF4-FFF2-40B4-BE49-F238E27FC236}">
                <a16:creationId xmlns:a16="http://schemas.microsoft.com/office/drawing/2014/main" id="{7A1D2806-815C-4BAD-A8E2-37BA001E86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08" y="4329773"/>
            <a:ext cx="1395285" cy="1323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Resultado de imagem para imagens transparentes saÃºde">
            <a:extLst>
              <a:ext uri="{FF2B5EF4-FFF2-40B4-BE49-F238E27FC236}">
                <a16:creationId xmlns:a16="http://schemas.microsoft.com/office/drawing/2014/main" id="{ECDF61A5-1F2E-4B55-9367-27978FBC8A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11" y="2147088"/>
            <a:ext cx="1998785" cy="1998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78043CB7-2496-44A5-B578-1F7CB154C435}"/>
              </a:ext>
            </a:extLst>
          </p:cNvPr>
          <p:cNvSpPr/>
          <p:nvPr/>
        </p:nvSpPr>
        <p:spPr>
          <a:xfrm>
            <a:off x="4696101" y="276889"/>
            <a:ext cx="456804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altLang="pt-BR" sz="5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Unicausalidade</a:t>
            </a:r>
            <a:endParaRPr lang="pt-BR" sz="5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08399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795</Words>
  <Application>Microsoft Office PowerPoint</Application>
  <PresentationFormat>Widescreen</PresentationFormat>
  <Paragraphs>168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Lucida Console</vt:lpstr>
      <vt:lpstr>Tahoma</vt:lpstr>
      <vt:lpstr>Wingdings</vt:lpstr>
      <vt:lpstr>Tema do Office</vt:lpstr>
      <vt:lpstr>Processo Saúde Doença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Processo Saúde Doença</dc:title>
  <dc:creator>Carlos Henrique Bezerra de Oliveira</dc:creator>
  <cp:lastModifiedBy>Carlos Henrique Bezerra de Oliveira</cp:lastModifiedBy>
  <cp:revision>23</cp:revision>
  <dcterms:created xsi:type="dcterms:W3CDTF">2019-09-17T18:51:08Z</dcterms:created>
  <dcterms:modified xsi:type="dcterms:W3CDTF">2019-10-15T18:08:25Z</dcterms:modified>
</cp:coreProperties>
</file>