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00438"/>
            <a:ext cx="1071563" cy="10715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7476043" y="260856"/>
            <a:ext cx="1049913" cy="10499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0">
            <a:off x="7070172" y="3426860"/>
            <a:ext cx="1075844" cy="1075843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457200" y="975847"/>
            <a:ext cx="8229600" cy="12344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4050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Formação de Professores e Trabalho Docente</a:t>
            </a:r>
            <a:endParaRPr lang="en-US" sz="4050" dirty="0"/>
          </a:p>
        </p:txBody>
      </p:sp>
      <p:sp>
        <p:nvSpPr>
          <p:cNvPr id="7" name="Text 1"/>
          <p:cNvSpPr/>
          <p:nvPr/>
        </p:nvSpPr>
        <p:spPr>
          <a:xfrm>
            <a:off x="457200" y="2381715"/>
            <a:ext cx="82296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Licenciatura em Química</a:t>
            </a:r>
            <a:endParaRPr lang="en-US" sz="2025" dirty="0"/>
          </a:p>
        </p:txBody>
      </p:sp>
      <p:pic>
        <p:nvPicPr>
          <p:cNvPr id="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20" y="2996078"/>
            <a:ext cx="457200" cy="457200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1305520" y="3110378"/>
            <a:ext cx="6532959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B8C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Instituto Federal de Educação, Ciência e Tecnologia do Rio Grande do Norte (IFRN)</a:t>
            </a:r>
            <a:endParaRPr lang="en-US" sz="1350" dirty="0"/>
          </a:p>
        </p:txBody>
      </p:sp>
      <p:pic>
        <p:nvPicPr>
          <p:cNvPr id="1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2780" y="2996078"/>
            <a:ext cx="457200" cy="457200"/>
          </a:xfrm>
          <a:prstGeom prst="rect">
            <a:avLst/>
          </a:prstGeom>
        </p:spPr>
      </p:pic>
      <p:sp>
        <p:nvSpPr>
          <p:cNvPr id="11" name="Text 3"/>
          <p:cNvSpPr/>
          <p:nvPr/>
        </p:nvSpPr>
        <p:spPr>
          <a:xfrm>
            <a:off x="457200" y="3681878"/>
            <a:ext cx="82296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B8C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Professor: Carlos Júnior</a:t>
            </a:r>
            <a:endParaRPr lang="en-US" sz="1350" dirty="0"/>
          </a:p>
        </p:txBody>
      </p:sp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50" y="4572000"/>
            <a:ext cx="342900" cy="342900"/>
          </a:xfrm>
          <a:prstGeom prst="rect">
            <a:avLst/>
          </a:prstGeom>
        </p:spPr>
      </p:pic>
      <p:pic>
        <p:nvPicPr>
          <p:cNvPr id="1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500" y="4572000"/>
            <a:ext cx="3429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Condições de Trabalho e Mal-Estar Docente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14388"/>
            <a:ext cx="4229100" cy="1828800"/>
          </a:xfrm>
          <a:prstGeom prst="rect">
            <a:avLst/>
          </a:prstGeom>
          <a:solidFill>
            <a:srgbClr val="EFF6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92981"/>
            <a:ext cx="142875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85788" y="900113"/>
            <a:ext cx="184487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Mal-Estar Docente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371475" y="1266230"/>
            <a:ext cx="85925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Conjunto de 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1230734" y="1266230"/>
            <a:ext cx="125559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reações negativas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2486332" y="1266230"/>
            <a:ext cx="192166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que afetam a personalidade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371475" y="1480542"/>
            <a:ext cx="389077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 professor como resultado das condições psicológicas e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371475" y="1694855"/>
            <a:ext cx="225457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sociais em que exerce a docência. 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371475" y="1957388"/>
            <a:ext cx="40576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Fatores Associados:</a:t>
            </a:r>
            <a:endParaRPr lang="en-US" sz="732" dirty="0"/>
          </a:p>
        </p:txBody>
      </p:sp>
      <p:sp>
        <p:nvSpPr>
          <p:cNvPr id="13" name="Text 9"/>
          <p:cNvSpPr/>
          <p:nvPr/>
        </p:nvSpPr>
        <p:spPr>
          <a:xfrm>
            <a:off x="485775" y="212883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Sobrecarga de trabalho</a:t>
            </a:r>
            <a:endParaRPr lang="en-US" sz="732" dirty="0"/>
          </a:p>
        </p:txBody>
      </p:sp>
      <p:sp>
        <p:nvSpPr>
          <p:cNvPr id="14" name="Text 10"/>
          <p:cNvSpPr/>
          <p:nvPr/>
        </p:nvSpPr>
        <p:spPr>
          <a:xfrm>
            <a:off x="485775" y="227171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Baixos salários</a:t>
            </a:r>
            <a:endParaRPr lang="en-US" sz="732" dirty="0"/>
          </a:p>
        </p:txBody>
      </p:sp>
      <p:sp>
        <p:nvSpPr>
          <p:cNvPr id="15" name="Text 11"/>
          <p:cNvSpPr/>
          <p:nvPr/>
        </p:nvSpPr>
        <p:spPr>
          <a:xfrm>
            <a:off x="485775" y="241458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Violência escolar</a:t>
            </a:r>
            <a:endParaRPr lang="en-US" sz="732" dirty="0"/>
          </a:p>
        </p:txBody>
      </p:sp>
      <p:sp>
        <p:nvSpPr>
          <p:cNvPr id="16" name="Text 12"/>
          <p:cNvSpPr/>
          <p:nvPr/>
        </p:nvSpPr>
        <p:spPr>
          <a:xfrm>
            <a:off x="2543175" y="212883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Indisciplina dos alunos</a:t>
            </a:r>
            <a:endParaRPr lang="en-US" sz="732" dirty="0"/>
          </a:p>
        </p:txBody>
      </p:sp>
      <p:sp>
        <p:nvSpPr>
          <p:cNvPr id="17" name="Text 13"/>
          <p:cNvSpPr/>
          <p:nvPr/>
        </p:nvSpPr>
        <p:spPr>
          <a:xfrm>
            <a:off x="2543175" y="227171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Falta de recursos</a:t>
            </a:r>
            <a:endParaRPr lang="en-US" sz="732" dirty="0"/>
          </a:p>
        </p:txBody>
      </p:sp>
      <p:sp>
        <p:nvSpPr>
          <p:cNvPr id="18" name="Text 14"/>
          <p:cNvSpPr/>
          <p:nvPr/>
        </p:nvSpPr>
        <p:spPr>
          <a:xfrm>
            <a:off x="2543175" y="241458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Pressão por resultados</a:t>
            </a:r>
            <a:endParaRPr lang="en-US" sz="732" dirty="0"/>
          </a:p>
        </p:txBody>
      </p:sp>
      <p:sp>
        <p:nvSpPr>
          <p:cNvPr id="19" name="Shape 15"/>
          <p:cNvSpPr/>
          <p:nvPr/>
        </p:nvSpPr>
        <p:spPr>
          <a:xfrm>
            <a:off x="285750" y="2728913"/>
            <a:ext cx="4229100" cy="1614488"/>
          </a:xfrm>
          <a:prstGeom prst="rect">
            <a:avLst/>
          </a:prstGeom>
          <a:solidFill>
            <a:srgbClr val="ECFDF5"/>
          </a:solidFill>
          <a:ln/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907506"/>
            <a:ext cx="160734" cy="142875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03647" y="2814638"/>
            <a:ext cx="2402086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Saúde Mental do Professor</a:t>
            </a:r>
            <a:endParaRPr lang="en-US" sz="1350" dirty="0"/>
          </a:p>
        </p:txBody>
      </p:sp>
      <p:sp>
        <p:nvSpPr>
          <p:cNvPr id="22" name="Text 17"/>
          <p:cNvSpPr/>
          <p:nvPr/>
        </p:nvSpPr>
        <p:spPr>
          <a:xfrm>
            <a:off x="371475" y="3180755"/>
            <a:ext cx="200527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Os transtornos mentais são a </a:t>
            </a:r>
            <a:endParaRPr lang="en-US" sz="1046" dirty="0"/>
          </a:p>
        </p:txBody>
      </p:sp>
      <p:sp>
        <p:nvSpPr>
          <p:cNvPr id="23" name="Text 18"/>
          <p:cNvSpPr/>
          <p:nvPr/>
        </p:nvSpPr>
        <p:spPr>
          <a:xfrm>
            <a:off x="2376748" y="3180755"/>
            <a:ext cx="12600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principal causa de </a:t>
            </a:r>
            <a:endParaRPr lang="en-US" sz="1046" dirty="0"/>
          </a:p>
        </p:txBody>
      </p:sp>
      <p:sp>
        <p:nvSpPr>
          <p:cNvPr id="24" name="Text 19"/>
          <p:cNvSpPr/>
          <p:nvPr/>
        </p:nvSpPr>
        <p:spPr>
          <a:xfrm>
            <a:off x="371475" y="3395067"/>
            <a:ext cx="89126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afastamento</a:t>
            </a:r>
            <a:endParaRPr lang="en-US" sz="1046" dirty="0"/>
          </a:p>
        </p:txBody>
      </p:sp>
      <p:sp>
        <p:nvSpPr>
          <p:cNvPr id="25" name="Text 20"/>
          <p:cNvSpPr/>
          <p:nvPr/>
        </p:nvSpPr>
        <p:spPr>
          <a:xfrm>
            <a:off x="1262742" y="3395067"/>
            <a:ext cx="169008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 professores no Brasil. </a:t>
            </a:r>
            <a:endParaRPr lang="en-US" sz="1046" dirty="0"/>
          </a:p>
        </p:txBody>
      </p:sp>
      <p:sp>
        <p:nvSpPr>
          <p:cNvPr id="26" name="Text 21"/>
          <p:cNvSpPr/>
          <p:nvPr/>
        </p:nvSpPr>
        <p:spPr>
          <a:xfrm>
            <a:off x="371475" y="3657600"/>
            <a:ext cx="40576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Principais Problemas:</a:t>
            </a:r>
            <a:endParaRPr lang="en-US" sz="732" dirty="0"/>
          </a:p>
        </p:txBody>
      </p:sp>
      <p:sp>
        <p:nvSpPr>
          <p:cNvPr id="27" name="Text 22"/>
          <p:cNvSpPr/>
          <p:nvPr/>
        </p:nvSpPr>
        <p:spPr>
          <a:xfrm>
            <a:off x="371475" y="3829050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Burnout:</a:t>
            </a:r>
            <a:endParaRPr lang="en-US" sz="732" dirty="0"/>
          </a:p>
        </p:txBody>
      </p:sp>
      <p:sp>
        <p:nvSpPr>
          <p:cNvPr id="28" name="Text 23"/>
          <p:cNvSpPr/>
          <p:nvPr/>
        </p:nvSpPr>
        <p:spPr>
          <a:xfrm>
            <a:off x="371475" y="3971925"/>
            <a:ext cx="20002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Esgotamento físico e mental devido ao estresse crônico no trabalho.</a:t>
            </a:r>
            <a:endParaRPr lang="en-US" sz="732" dirty="0"/>
          </a:p>
        </p:txBody>
      </p:sp>
      <p:sp>
        <p:nvSpPr>
          <p:cNvPr id="29" name="Text 24"/>
          <p:cNvSpPr/>
          <p:nvPr/>
        </p:nvSpPr>
        <p:spPr>
          <a:xfrm>
            <a:off x="2428875" y="3829050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Cultura do Sacrifício:</a:t>
            </a:r>
            <a:endParaRPr lang="en-US" sz="732" dirty="0"/>
          </a:p>
        </p:txBody>
      </p:sp>
      <p:sp>
        <p:nvSpPr>
          <p:cNvPr id="30" name="Text 25"/>
          <p:cNvSpPr/>
          <p:nvPr/>
        </p:nvSpPr>
        <p:spPr>
          <a:xfrm>
            <a:off x="2428875" y="3971925"/>
            <a:ext cx="20002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Naturalização do sofrimento como parte da profissão.</a:t>
            </a:r>
            <a:endParaRPr lang="en-US" sz="732" dirty="0"/>
          </a:p>
        </p:txBody>
      </p:sp>
      <p:sp>
        <p:nvSpPr>
          <p:cNvPr id="31" name="Shape 26"/>
          <p:cNvSpPr/>
          <p:nvPr/>
        </p:nvSpPr>
        <p:spPr>
          <a:xfrm>
            <a:off x="4629150" y="814388"/>
            <a:ext cx="4229100" cy="1700213"/>
          </a:xfrm>
          <a:prstGeom prst="rect">
            <a:avLst/>
          </a:prstGeom>
          <a:solidFill>
            <a:srgbClr val="FFFBEB"/>
          </a:solidFill>
          <a:ln/>
        </p:spPr>
      </p:sp>
      <p:pic>
        <p:nvPicPr>
          <p:cNvPr id="3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1121569"/>
            <a:ext cx="125016" cy="142875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4911328" y="900113"/>
            <a:ext cx="3861197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Desafios Específicos do Professor de Química</a:t>
            </a:r>
            <a:endParaRPr lang="en-US" sz="1350" dirty="0"/>
          </a:p>
        </p:txBody>
      </p:sp>
      <p:sp>
        <p:nvSpPr>
          <p:cNvPr id="34" name="Text 28"/>
          <p:cNvSpPr/>
          <p:nvPr/>
        </p:nvSpPr>
        <p:spPr>
          <a:xfrm>
            <a:off x="4714875" y="1523405"/>
            <a:ext cx="346471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Além dos problemas gerais, o professor de Química </a:t>
            </a:r>
            <a:endParaRPr lang="en-US" sz="1046" dirty="0"/>
          </a:p>
        </p:txBody>
      </p:sp>
      <p:sp>
        <p:nvSpPr>
          <p:cNvPr id="35" name="Text 29"/>
          <p:cNvSpPr/>
          <p:nvPr/>
        </p:nvSpPr>
        <p:spPr>
          <a:xfrm>
            <a:off x="4714875" y="1737717"/>
            <a:ext cx="6119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enfrenta </a:t>
            </a:r>
            <a:endParaRPr lang="en-US" sz="1046" dirty="0"/>
          </a:p>
        </p:txBody>
      </p:sp>
      <p:sp>
        <p:nvSpPr>
          <p:cNvPr id="36" name="Text 30"/>
          <p:cNvSpPr/>
          <p:nvPr/>
        </p:nvSpPr>
        <p:spPr>
          <a:xfrm>
            <a:off x="5326810" y="1737717"/>
            <a:ext cx="137676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desafios específicos</a:t>
            </a:r>
            <a:endParaRPr lang="en-US" sz="1046" dirty="0"/>
          </a:p>
        </p:txBody>
      </p:sp>
      <p:sp>
        <p:nvSpPr>
          <p:cNvPr id="37" name="Text 31"/>
          <p:cNvSpPr/>
          <p:nvPr/>
        </p:nvSpPr>
        <p:spPr>
          <a:xfrm>
            <a:off x="6703572" y="1737717"/>
            <a:ext cx="57766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da área. </a:t>
            </a:r>
            <a:endParaRPr lang="en-US" sz="1046" dirty="0"/>
          </a:p>
        </p:txBody>
      </p:sp>
      <p:sp>
        <p:nvSpPr>
          <p:cNvPr id="38" name="Text 32"/>
          <p:cNvSpPr/>
          <p:nvPr/>
        </p:nvSpPr>
        <p:spPr>
          <a:xfrm>
            <a:off x="4829175" y="200025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Falta de laboratórios adequados</a:t>
            </a:r>
            <a:endParaRPr lang="en-US" sz="732" dirty="0"/>
          </a:p>
        </p:txBody>
      </p:sp>
      <p:sp>
        <p:nvSpPr>
          <p:cNvPr id="39" name="Text 33"/>
          <p:cNvSpPr/>
          <p:nvPr/>
        </p:nvSpPr>
        <p:spPr>
          <a:xfrm>
            <a:off x="4829175" y="21431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Turmas numerosas em aulas práticas</a:t>
            </a:r>
            <a:endParaRPr lang="en-US" sz="732" dirty="0"/>
          </a:p>
        </p:txBody>
      </p:sp>
      <p:sp>
        <p:nvSpPr>
          <p:cNvPr id="40" name="Text 34"/>
          <p:cNvSpPr/>
          <p:nvPr/>
        </p:nvSpPr>
        <p:spPr>
          <a:xfrm>
            <a:off x="4829175" y="22860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Preocupação com segurança</a:t>
            </a:r>
            <a:endParaRPr lang="en-US" sz="732" dirty="0"/>
          </a:p>
        </p:txBody>
      </p:sp>
      <p:sp>
        <p:nvSpPr>
          <p:cNvPr id="41" name="Text 35"/>
          <p:cNvSpPr/>
          <p:nvPr/>
        </p:nvSpPr>
        <p:spPr>
          <a:xfrm>
            <a:off x="6886575" y="200025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Carga horária reduzida</a:t>
            </a:r>
            <a:endParaRPr lang="en-US" sz="732" dirty="0"/>
          </a:p>
        </p:txBody>
      </p:sp>
      <p:sp>
        <p:nvSpPr>
          <p:cNvPr id="42" name="Text 36"/>
          <p:cNvSpPr/>
          <p:nvPr/>
        </p:nvSpPr>
        <p:spPr>
          <a:xfrm>
            <a:off x="6886575" y="21431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Pressão para preparar para o ENEM</a:t>
            </a:r>
            <a:endParaRPr lang="en-US" sz="732" dirty="0"/>
          </a:p>
        </p:txBody>
      </p:sp>
      <p:sp>
        <p:nvSpPr>
          <p:cNvPr id="43" name="Text 37"/>
          <p:cNvSpPr/>
          <p:nvPr/>
        </p:nvSpPr>
        <p:spPr>
          <a:xfrm>
            <a:off x="6886575" y="22860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Desvalorização da disciplina</a:t>
            </a:r>
            <a:endParaRPr lang="en-US" sz="732" dirty="0"/>
          </a:p>
        </p:txBody>
      </p:sp>
      <p:pic>
        <p:nvPicPr>
          <p:cNvPr id="4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2600325"/>
            <a:ext cx="4229100" cy="1714500"/>
          </a:xfrm>
          <a:prstGeom prst="rect">
            <a:avLst/>
          </a:prstGeom>
        </p:spPr>
      </p:pic>
      <p:sp>
        <p:nvSpPr>
          <p:cNvPr id="45" name="Text 38"/>
          <p:cNvSpPr/>
          <p:nvPr/>
        </p:nvSpPr>
        <p:spPr>
          <a:xfrm>
            <a:off x="5436589" y="4341614"/>
            <a:ext cx="2614194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2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(Dados ilustrativos baseados em pesquisas sobre saúde docente)</a:t>
            </a:r>
            <a:endParaRPr lang="en-US" sz="628" dirty="0"/>
          </a:p>
        </p:txBody>
      </p:sp>
      <p:sp>
        <p:nvSpPr>
          <p:cNvPr id="46" name="Text 39"/>
          <p:cNvSpPr/>
          <p:nvPr/>
        </p:nvSpPr>
        <p:spPr>
          <a:xfrm>
            <a:off x="285750" y="4714875"/>
            <a:ext cx="347136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"O mal-estar docente não é um problema individual, mas sistêmico e político."</a:t>
            </a:r>
            <a:endParaRPr lang="en-US" sz="732" dirty="0"/>
          </a:p>
        </p:txBody>
      </p:sp>
      <p:sp>
        <p:nvSpPr>
          <p:cNvPr id="47" name="Text 40"/>
          <p:cNvSpPr/>
          <p:nvPr/>
        </p:nvSpPr>
        <p:spPr>
          <a:xfrm>
            <a:off x="5356445" y="4729163"/>
            <a:ext cx="3501805" cy="1143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28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Referência: ESTEVE, J. M. O mal-estar docente: a sala de aula e a saúde dos professores. </a:t>
            </a:r>
            <a:endParaRPr lang="en-US" sz="6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435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Síntese e Práxis: Construindo a Ação Docente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14388"/>
            <a:ext cx="4229100" cy="1614488"/>
          </a:xfrm>
          <a:prstGeom prst="rect">
            <a:avLst/>
          </a:prstGeom>
          <a:solidFill>
            <a:srgbClr val="EFF6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92981"/>
            <a:ext cx="142875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85788" y="900113"/>
            <a:ext cx="134838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Práxis Docente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371475" y="1266230"/>
            <a:ext cx="12844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499923" y="1266230"/>
            <a:ext cx="22890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articulação entre teoria e prática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2788937" y="1266230"/>
            <a:ext cx="141775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na ação pedagógica,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371475" y="1480542"/>
            <a:ext cx="294908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superando a dicotomia entre pensar e fazer.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371475" y="1743075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Componentes:</a:t>
            </a:r>
            <a:endParaRPr lang="en-US" sz="732" dirty="0"/>
          </a:p>
        </p:txBody>
      </p:sp>
      <p:sp>
        <p:nvSpPr>
          <p:cNvPr id="12" name="Text 8"/>
          <p:cNvSpPr/>
          <p:nvPr/>
        </p:nvSpPr>
        <p:spPr>
          <a:xfrm>
            <a:off x="485775" y="19145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Reflexão crítica</a:t>
            </a:r>
            <a:endParaRPr lang="en-US" sz="732" dirty="0"/>
          </a:p>
        </p:txBody>
      </p:sp>
      <p:sp>
        <p:nvSpPr>
          <p:cNvPr id="13" name="Text 9"/>
          <p:cNvSpPr/>
          <p:nvPr/>
        </p:nvSpPr>
        <p:spPr>
          <a:xfrm>
            <a:off x="485775" y="20574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Ação transformadora</a:t>
            </a:r>
            <a:endParaRPr lang="en-US" sz="732" dirty="0"/>
          </a:p>
        </p:txBody>
      </p:sp>
      <p:sp>
        <p:nvSpPr>
          <p:cNvPr id="14" name="Text 10"/>
          <p:cNvSpPr/>
          <p:nvPr/>
        </p:nvSpPr>
        <p:spPr>
          <a:xfrm>
            <a:off x="485775" y="220027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Contextualização</a:t>
            </a:r>
            <a:endParaRPr lang="en-US" sz="732" dirty="0"/>
          </a:p>
        </p:txBody>
      </p:sp>
      <p:sp>
        <p:nvSpPr>
          <p:cNvPr id="15" name="Text 11"/>
          <p:cNvSpPr/>
          <p:nvPr/>
        </p:nvSpPr>
        <p:spPr>
          <a:xfrm>
            <a:off x="2428875" y="1743075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Importância:</a:t>
            </a:r>
            <a:endParaRPr lang="en-US" sz="732" dirty="0"/>
          </a:p>
        </p:txBody>
      </p:sp>
      <p:sp>
        <p:nvSpPr>
          <p:cNvPr id="16" name="Text 12"/>
          <p:cNvSpPr/>
          <p:nvPr/>
        </p:nvSpPr>
        <p:spPr>
          <a:xfrm>
            <a:off x="2543175" y="19145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Supera o tecnicismo</a:t>
            </a:r>
            <a:endParaRPr lang="en-US" sz="732" dirty="0"/>
          </a:p>
        </p:txBody>
      </p:sp>
      <p:sp>
        <p:nvSpPr>
          <p:cNvPr id="17" name="Text 13"/>
          <p:cNvSpPr/>
          <p:nvPr/>
        </p:nvSpPr>
        <p:spPr>
          <a:xfrm>
            <a:off x="2543175" y="20574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Promove autonomia</a:t>
            </a:r>
            <a:endParaRPr lang="en-US" sz="732" dirty="0"/>
          </a:p>
        </p:txBody>
      </p:sp>
      <p:sp>
        <p:nvSpPr>
          <p:cNvPr id="18" name="Text 14"/>
          <p:cNvSpPr/>
          <p:nvPr/>
        </p:nvSpPr>
        <p:spPr>
          <a:xfrm>
            <a:off x="2543175" y="220027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Valoriza saberes docentes</a:t>
            </a:r>
            <a:endParaRPr lang="en-US" sz="732" dirty="0"/>
          </a:p>
        </p:txBody>
      </p:sp>
      <p:sp>
        <p:nvSpPr>
          <p:cNvPr id="19" name="Shape 15"/>
          <p:cNvSpPr/>
          <p:nvPr/>
        </p:nvSpPr>
        <p:spPr>
          <a:xfrm>
            <a:off x="285750" y="2514600"/>
            <a:ext cx="4229100" cy="1757363"/>
          </a:xfrm>
          <a:prstGeom prst="rect">
            <a:avLst/>
          </a:prstGeom>
          <a:solidFill>
            <a:srgbClr val="ECFDF5"/>
          </a:solidFill>
          <a:ln/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693194"/>
            <a:ext cx="160734" cy="142875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03647" y="2600325"/>
            <a:ext cx="1553766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Unidade Didática</a:t>
            </a:r>
            <a:endParaRPr lang="en-US" sz="1350" dirty="0"/>
          </a:p>
        </p:txBody>
      </p:sp>
      <p:sp>
        <p:nvSpPr>
          <p:cNvPr id="22" name="Text 17"/>
          <p:cNvSpPr/>
          <p:nvPr/>
        </p:nvSpPr>
        <p:spPr>
          <a:xfrm>
            <a:off x="371475" y="2966442"/>
            <a:ext cx="365204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Instrumento de planejamento que materializa a práxis </a:t>
            </a:r>
            <a:endParaRPr lang="en-US" sz="1046" dirty="0"/>
          </a:p>
        </p:txBody>
      </p:sp>
      <p:sp>
        <p:nvSpPr>
          <p:cNvPr id="23" name="Text 18"/>
          <p:cNvSpPr/>
          <p:nvPr/>
        </p:nvSpPr>
        <p:spPr>
          <a:xfrm>
            <a:off x="371475" y="3180755"/>
            <a:ext cx="140062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docente, integrando </a:t>
            </a:r>
            <a:endParaRPr lang="en-US" sz="1046" dirty="0"/>
          </a:p>
        </p:txBody>
      </p:sp>
      <p:sp>
        <p:nvSpPr>
          <p:cNvPr id="24" name="Text 19"/>
          <p:cNvSpPr/>
          <p:nvPr/>
        </p:nvSpPr>
        <p:spPr>
          <a:xfrm>
            <a:off x="1772096" y="3180755"/>
            <a:ext cx="219299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teoria, metodologia e avaliação</a:t>
            </a:r>
            <a:endParaRPr lang="en-US" sz="1046" dirty="0"/>
          </a:p>
        </p:txBody>
      </p:sp>
      <p:sp>
        <p:nvSpPr>
          <p:cNvPr id="25" name="Text 20"/>
          <p:cNvSpPr/>
          <p:nvPr/>
        </p:nvSpPr>
        <p:spPr>
          <a:xfrm>
            <a:off x="3965088" y="3180755"/>
            <a:ext cx="383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</a:t>
            </a:r>
            <a:endParaRPr lang="en-US" sz="1046" dirty="0"/>
          </a:p>
        </p:txBody>
      </p:sp>
      <p:sp>
        <p:nvSpPr>
          <p:cNvPr id="26" name="Text 21"/>
          <p:cNvSpPr/>
          <p:nvPr/>
        </p:nvSpPr>
        <p:spPr>
          <a:xfrm>
            <a:off x="371475" y="3443288"/>
            <a:ext cx="40576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Estrutura:</a:t>
            </a:r>
            <a:endParaRPr lang="en-US" sz="732" dirty="0"/>
          </a:p>
        </p:txBody>
      </p:sp>
      <p:sp>
        <p:nvSpPr>
          <p:cNvPr id="27" name="Text 22"/>
          <p:cNvSpPr/>
          <p:nvPr/>
        </p:nvSpPr>
        <p:spPr>
          <a:xfrm>
            <a:off x="485775" y="361473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Tema gerador</a:t>
            </a:r>
            <a:endParaRPr lang="en-US" sz="732" dirty="0"/>
          </a:p>
        </p:txBody>
      </p:sp>
      <p:sp>
        <p:nvSpPr>
          <p:cNvPr id="28" name="Text 23"/>
          <p:cNvSpPr/>
          <p:nvPr/>
        </p:nvSpPr>
        <p:spPr>
          <a:xfrm>
            <a:off x="485775" y="375761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Justificativa teórica</a:t>
            </a:r>
            <a:endParaRPr lang="en-US" sz="732" dirty="0"/>
          </a:p>
        </p:txBody>
      </p:sp>
      <p:sp>
        <p:nvSpPr>
          <p:cNvPr id="29" name="Text 24"/>
          <p:cNvSpPr/>
          <p:nvPr/>
        </p:nvSpPr>
        <p:spPr>
          <a:xfrm>
            <a:off x="485775" y="390048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Objetivos de aprendizagem</a:t>
            </a:r>
            <a:endParaRPr lang="en-US" sz="732" dirty="0"/>
          </a:p>
        </p:txBody>
      </p:sp>
      <p:sp>
        <p:nvSpPr>
          <p:cNvPr id="30" name="Text 25"/>
          <p:cNvSpPr/>
          <p:nvPr/>
        </p:nvSpPr>
        <p:spPr>
          <a:xfrm>
            <a:off x="485775" y="404336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Alinhamento com a BNCC</a:t>
            </a:r>
            <a:endParaRPr lang="en-US" sz="732" dirty="0"/>
          </a:p>
        </p:txBody>
      </p:sp>
      <p:sp>
        <p:nvSpPr>
          <p:cNvPr id="31" name="Text 26"/>
          <p:cNvSpPr/>
          <p:nvPr/>
        </p:nvSpPr>
        <p:spPr>
          <a:xfrm>
            <a:off x="2543175" y="361473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Conteúdos e metodologia</a:t>
            </a:r>
            <a:endParaRPr lang="en-US" sz="732" dirty="0"/>
          </a:p>
        </p:txBody>
      </p:sp>
      <p:sp>
        <p:nvSpPr>
          <p:cNvPr id="32" name="Text 27"/>
          <p:cNvSpPr/>
          <p:nvPr/>
        </p:nvSpPr>
        <p:spPr>
          <a:xfrm>
            <a:off x="2543175" y="375761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Cronograma e recursos</a:t>
            </a:r>
            <a:endParaRPr lang="en-US" sz="732" dirty="0"/>
          </a:p>
        </p:txBody>
      </p:sp>
      <p:sp>
        <p:nvSpPr>
          <p:cNvPr id="33" name="Text 28"/>
          <p:cNvSpPr/>
          <p:nvPr/>
        </p:nvSpPr>
        <p:spPr>
          <a:xfrm>
            <a:off x="2543175" y="390048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Estratégias de avaliação</a:t>
            </a:r>
            <a:endParaRPr lang="en-US" sz="732" dirty="0"/>
          </a:p>
        </p:txBody>
      </p:sp>
      <p:sp>
        <p:nvSpPr>
          <p:cNvPr id="34" name="Text 29"/>
          <p:cNvSpPr/>
          <p:nvPr/>
        </p:nvSpPr>
        <p:spPr>
          <a:xfrm>
            <a:off x="2543175" y="404336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Referências bibliográficas</a:t>
            </a:r>
            <a:endParaRPr lang="en-US" sz="732" dirty="0"/>
          </a:p>
        </p:txBody>
      </p:sp>
      <p:sp>
        <p:nvSpPr>
          <p:cNvPr id="35" name="Shape 30"/>
          <p:cNvSpPr/>
          <p:nvPr/>
        </p:nvSpPr>
        <p:spPr>
          <a:xfrm>
            <a:off x="4629150" y="814388"/>
            <a:ext cx="4229100" cy="1971675"/>
          </a:xfrm>
          <a:prstGeom prst="rect">
            <a:avLst/>
          </a:prstGeom>
          <a:solidFill>
            <a:srgbClr val="FFFBEB"/>
          </a:solidFill>
          <a:ln/>
        </p:spPr>
      </p:sp>
      <p:pic>
        <p:nvPicPr>
          <p:cNvPr id="3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992981"/>
            <a:ext cx="178594" cy="142875"/>
          </a:xfrm>
          <a:prstGeom prst="rect">
            <a:avLst/>
          </a:prstGeom>
        </p:spPr>
      </p:pic>
      <p:sp>
        <p:nvSpPr>
          <p:cNvPr id="37" name="Text 31"/>
          <p:cNvSpPr/>
          <p:nvPr/>
        </p:nvSpPr>
        <p:spPr>
          <a:xfrm>
            <a:off x="4964906" y="900113"/>
            <a:ext cx="139481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Seminário Final</a:t>
            </a:r>
            <a:endParaRPr lang="en-US" sz="1350" dirty="0"/>
          </a:p>
        </p:txBody>
      </p:sp>
      <p:sp>
        <p:nvSpPr>
          <p:cNvPr id="38" name="Text 32"/>
          <p:cNvSpPr/>
          <p:nvPr/>
        </p:nvSpPr>
        <p:spPr>
          <a:xfrm>
            <a:off x="4714875" y="1266230"/>
            <a:ext cx="8992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Momento de </a:t>
            </a:r>
            <a:endParaRPr lang="en-US" sz="1046" dirty="0"/>
          </a:p>
        </p:txBody>
      </p:sp>
      <p:sp>
        <p:nvSpPr>
          <p:cNvPr id="39" name="Text 33"/>
          <p:cNvSpPr/>
          <p:nvPr/>
        </p:nvSpPr>
        <p:spPr>
          <a:xfrm>
            <a:off x="5614150" y="1266230"/>
            <a:ext cx="156621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apresentação e defesa</a:t>
            </a:r>
            <a:endParaRPr lang="en-US" sz="1046" dirty="0"/>
          </a:p>
        </p:txBody>
      </p:sp>
      <p:sp>
        <p:nvSpPr>
          <p:cNvPr id="40" name="Text 34"/>
          <p:cNvSpPr/>
          <p:nvPr/>
        </p:nvSpPr>
        <p:spPr>
          <a:xfrm>
            <a:off x="7180362" y="1266230"/>
            <a:ext cx="94526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das Unidades </a:t>
            </a:r>
            <a:endParaRPr lang="en-US" sz="1046" dirty="0"/>
          </a:p>
        </p:txBody>
      </p:sp>
      <p:sp>
        <p:nvSpPr>
          <p:cNvPr id="41" name="Text 35"/>
          <p:cNvSpPr/>
          <p:nvPr/>
        </p:nvSpPr>
        <p:spPr>
          <a:xfrm>
            <a:off x="4714875" y="1480542"/>
            <a:ext cx="331857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Didáticas desenvolvidas, simulando uma situação </a:t>
            </a:r>
            <a:endParaRPr lang="en-US" sz="1046" dirty="0"/>
          </a:p>
        </p:txBody>
      </p:sp>
      <p:sp>
        <p:nvSpPr>
          <p:cNvPr id="42" name="Text 36"/>
          <p:cNvSpPr/>
          <p:nvPr/>
        </p:nvSpPr>
        <p:spPr>
          <a:xfrm>
            <a:off x="4714875" y="1694855"/>
            <a:ext cx="111116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profissional real. </a:t>
            </a:r>
            <a:endParaRPr lang="en-US" sz="1046" dirty="0"/>
          </a:p>
        </p:txBody>
      </p:sp>
      <p:sp>
        <p:nvSpPr>
          <p:cNvPr id="43" name="Text 37"/>
          <p:cNvSpPr/>
          <p:nvPr/>
        </p:nvSpPr>
        <p:spPr>
          <a:xfrm>
            <a:off x="4714875" y="1957388"/>
            <a:ext cx="40576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B4530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Objetivos:</a:t>
            </a:r>
            <a:endParaRPr lang="en-US" sz="732" dirty="0"/>
          </a:p>
        </p:txBody>
      </p:sp>
      <p:sp>
        <p:nvSpPr>
          <p:cNvPr id="44" name="Text 38"/>
          <p:cNvSpPr/>
          <p:nvPr/>
        </p:nvSpPr>
        <p:spPr>
          <a:xfrm>
            <a:off x="4829175" y="2128838"/>
            <a:ext cx="39433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Desenvolver a capacidade de argumentação pedagógica</a:t>
            </a:r>
            <a:endParaRPr lang="en-US" sz="732" dirty="0"/>
          </a:p>
        </p:txBody>
      </p:sp>
      <p:sp>
        <p:nvSpPr>
          <p:cNvPr id="45" name="Text 39"/>
          <p:cNvSpPr/>
          <p:nvPr/>
        </p:nvSpPr>
        <p:spPr>
          <a:xfrm>
            <a:off x="4829175" y="2271713"/>
            <a:ext cx="39433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Justificar escolhas teóricas e metodológicas</a:t>
            </a:r>
            <a:endParaRPr lang="en-US" sz="732" dirty="0"/>
          </a:p>
        </p:txBody>
      </p:sp>
      <p:sp>
        <p:nvSpPr>
          <p:cNvPr id="46" name="Text 40"/>
          <p:cNvSpPr/>
          <p:nvPr/>
        </p:nvSpPr>
        <p:spPr>
          <a:xfrm>
            <a:off x="4829175" y="2414588"/>
            <a:ext cx="39433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Receber feedback dos pares e do professor</a:t>
            </a:r>
            <a:endParaRPr lang="en-US" sz="732" dirty="0"/>
          </a:p>
        </p:txBody>
      </p:sp>
      <p:sp>
        <p:nvSpPr>
          <p:cNvPr id="47" name="Text 41"/>
          <p:cNvSpPr/>
          <p:nvPr/>
        </p:nvSpPr>
        <p:spPr>
          <a:xfrm>
            <a:off x="4829175" y="2557463"/>
            <a:ext cx="39433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Exercitar a comunicação profissional</a:t>
            </a:r>
            <a:endParaRPr lang="en-US" sz="732" dirty="0"/>
          </a:p>
        </p:txBody>
      </p:sp>
      <p:sp>
        <p:nvSpPr>
          <p:cNvPr id="48" name="Shape 42"/>
          <p:cNvSpPr/>
          <p:nvPr/>
        </p:nvSpPr>
        <p:spPr>
          <a:xfrm>
            <a:off x="4629150" y="2871788"/>
            <a:ext cx="4229100" cy="1828800"/>
          </a:xfrm>
          <a:prstGeom prst="rect">
            <a:avLst/>
          </a:prstGeom>
          <a:solidFill>
            <a:srgbClr val="F5F3FF"/>
          </a:solidFill>
          <a:ln/>
        </p:spPr>
      </p:sp>
      <p:pic>
        <p:nvPicPr>
          <p:cNvPr id="4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3050381"/>
            <a:ext cx="142875" cy="142875"/>
          </a:xfrm>
          <a:prstGeom prst="rect">
            <a:avLst/>
          </a:prstGeom>
        </p:spPr>
      </p:pic>
      <p:sp>
        <p:nvSpPr>
          <p:cNvPr id="50" name="Text 43"/>
          <p:cNvSpPr/>
          <p:nvPr/>
        </p:nvSpPr>
        <p:spPr>
          <a:xfrm>
            <a:off x="4929188" y="2957513"/>
            <a:ext cx="2069902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Memorial de Formação</a:t>
            </a:r>
            <a:endParaRPr lang="en-US" sz="1350" dirty="0"/>
          </a:p>
        </p:txBody>
      </p:sp>
      <p:sp>
        <p:nvSpPr>
          <p:cNvPr id="51" name="Text 44"/>
          <p:cNvSpPr/>
          <p:nvPr/>
        </p:nvSpPr>
        <p:spPr>
          <a:xfrm>
            <a:off x="4714875" y="3323630"/>
            <a:ext cx="82898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Exercício de </a:t>
            </a:r>
            <a:endParaRPr lang="en-US" sz="1046" dirty="0"/>
          </a:p>
        </p:txBody>
      </p:sp>
      <p:sp>
        <p:nvSpPr>
          <p:cNvPr id="52" name="Text 45"/>
          <p:cNvSpPr/>
          <p:nvPr/>
        </p:nvSpPr>
        <p:spPr>
          <a:xfrm>
            <a:off x="5543857" y="3323630"/>
            <a:ext cx="242273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"reflexão sobre a reflexão na ação"</a:t>
            </a:r>
            <a:endParaRPr lang="en-US" sz="1046" dirty="0"/>
          </a:p>
        </p:txBody>
      </p:sp>
      <p:sp>
        <p:nvSpPr>
          <p:cNvPr id="53" name="Text 46"/>
          <p:cNvSpPr/>
          <p:nvPr/>
        </p:nvSpPr>
        <p:spPr>
          <a:xfrm>
            <a:off x="7966593" y="3323630"/>
            <a:ext cx="383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</a:t>
            </a:r>
            <a:endParaRPr lang="en-US" sz="1046" dirty="0"/>
          </a:p>
        </p:txBody>
      </p:sp>
      <p:sp>
        <p:nvSpPr>
          <p:cNvPr id="54" name="Text 47"/>
          <p:cNvSpPr/>
          <p:nvPr/>
        </p:nvSpPr>
        <p:spPr>
          <a:xfrm>
            <a:off x="4714875" y="3537942"/>
            <a:ext cx="346402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registrando a trajetória formativa e a construção da </a:t>
            </a:r>
            <a:endParaRPr lang="en-US" sz="1046" dirty="0"/>
          </a:p>
        </p:txBody>
      </p:sp>
      <p:sp>
        <p:nvSpPr>
          <p:cNvPr id="55" name="Text 48"/>
          <p:cNvSpPr/>
          <p:nvPr/>
        </p:nvSpPr>
        <p:spPr>
          <a:xfrm>
            <a:off x="4714875" y="3752255"/>
            <a:ext cx="133789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identidade docente. </a:t>
            </a:r>
            <a:endParaRPr lang="en-US" sz="1046" dirty="0"/>
          </a:p>
        </p:txBody>
      </p:sp>
      <p:sp>
        <p:nvSpPr>
          <p:cNvPr id="56" name="Text 49"/>
          <p:cNvSpPr/>
          <p:nvPr/>
        </p:nvSpPr>
        <p:spPr>
          <a:xfrm>
            <a:off x="4714875" y="4014788"/>
            <a:ext cx="40576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6D28D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Características:</a:t>
            </a:r>
            <a:endParaRPr lang="en-US" sz="732" dirty="0"/>
          </a:p>
        </p:txBody>
      </p:sp>
      <p:sp>
        <p:nvSpPr>
          <p:cNvPr id="57" name="Text 50"/>
          <p:cNvSpPr/>
          <p:nvPr/>
        </p:nvSpPr>
        <p:spPr>
          <a:xfrm>
            <a:off x="4829175" y="418623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Narrativa autobiográfica</a:t>
            </a:r>
            <a:endParaRPr lang="en-US" sz="732" dirty="0"/>
          </a:p>
        </p:txBody>
      </p:sp>
      <p:sp>
        <p:nvSpPr>
          <p:cNvPr id="58" name="Text 51"/>
          <p:cNvSpPr/>
          <p:nvPr/>
        </p:nvSpPr>
        <p:spPr>
          <a:xfrm>
            <a:off x="4829175" y="432911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Análise crítica da formação</a:t>
            </a:r>
            <a:endParaRPr lang="en-US" sz="732" dirty="0"/>
          </a:p>
        </p:txBody>
      </p:sp>
      <p:sp>
        <p:nvSpPr>
          <p:cNvPr id="59" name="Text 52"/>
          <p:cNvSpPr/>
          <p:nvPr/>
        </p:nvSpPr>
        <p:spPr>
          <a:xfrm>
            <a:off x="4829175" y="447198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Articulação teórico-prática</a:t>
            </a:r>
            <a:endParaRPr lang="en-US" sz="732" dirty="0"/>
          </a:p>
        </p:txBody>
      </p:sp>
      <p:sp>
        <p:nvSpPr>
          <p:cNvPr id="60" name="Text 53"/>
          <p:cNvSpPr/>
          <p:nvPr/>
        </p:nvSpPr>
        <p:spPr>
          <a:xfrm>
            <a:off x="6886575" y="418623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Registro de aprendizagens</a:t>
            </a:r>
            <a:endParaRPr lang="en-US" sz="732" dirty="0"/>
          </a:p>
        </p:txBody>
      </p:sp>
      <p:sp>
        <p:nvSpPr>
          <p:cNvPr id="61" name="Text 54"/>
          <p:cNvSpPr/>
          <p:nvPr/>
        </p:nvSpPr>
        <p:spPr>
          <a:xfrm>
            <a:off x="6886575" y="432911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Projeção da carreira</a:t>
            </a:r>
            <a:endParaRPr lang="en-US" sz="732" dirty="0"/>
          </a:p>
        </p:txBody>
      </p:sp>
      <p:sp>
        <p:nvSpPr>
          <p:cNvPr id="62" name="Text 55"/>
          <p:cNvSpPr/>
          <p:nvPr/>
        </p:nvSpPr>
        <p:spPr>
          <a:xfrm>
            <a:off x="6886575" y="447198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Autoavaliação</a:t>
            </a:r>
            <a:endParaRPr lang="en-US" sz="732" dirty="0"/>
          </a:p>
        </p:txBody>
      </p:sp>
      <p:sp>
        <p:nvSpPr>
          <p:cNvPr id="63" name="Text 56"/>
          <p:cNvSpPr/>
          <p:nvPr/>
        </p:nvSpPr>
        <p:spPr>
          <a:xfrm>
            <a:off x="2082905" y="4909542"/>
            <a:ext cx="497818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 formação do professor de Química como intelectual crítico e reflexivo</a:t>
            </a:r>
            <a:endParaRPr lang="en-US" sz="1046" dirty="0"/>
          </a:p>
        </p:txBody>
      </p:sp>
      <p:sp>
        <p:nvSpPr>
          <p:cNvPr id="64" name="Text 57"/>
          <p:cNvSpPr/>
          <p:nvPr/>
        </p:nvSpPr>
        <p:spPr>
          <a:xfrm>
            <a:off x="285750" y="5172075"/>
            <a:ext cx="8572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"O ponto de partida é o reconhecimento de um desafio estrutural nos cursos de licenciatura em áreas específicas: o 'viés bacharelizante' que privilegia a identidade do 'químico-pesquisador' em detrimento da identidade do 'químico-educador'." </a:t>
            </a:r>
            <a:endParaRPr lang="en-US" sz="7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Referências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14388"/>
            <a:ext cx="4229100" cy="2671763"/>
          </a:xfrm>
          <a:prstGeom prst="rect">
            <a:avLst/>
          </a:prstGeom>
          <a:solidFill>
            <a:srgbClr val="EFF6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92981"/>
            <a:ext cx="125016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67928" y="900113"/>
            <a:ext cx="16644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Bibliografia Básica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371475" y="1260872"/>
            <a:ext cx="192965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BRASIL. Conselho Nacional de Educação. </a:t>
            </a:r>
            <a:endParaRPr lang="en-US" sz="732" dirty="0"/>
          </a:p>
        </p:txBody>
      </p:sp>
      <p:sp>
        <p:nvSpPr>
          <p:cNvPr id="8" name="Text 4"/>
          <p:cNvSpPr/>
          <p:nvPr/>
        </p:nvSpPr>
        <p:spPr>
          <a:xfrm>
            <a:off x="2301125" y="1260872"/>
            <a:ext cx="136657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Resolução CNE/CP nº 2/2019</a:t>
            </a:r>
            <a:endParaRPr lang="en-US" sz="732" dirty="0"/>
          </a:p>
        </p:txBody>
      </p:sp>
      <p:sp>
        <p:nvSpPr>
          <p:cNvPr id="9" name="Text 5"/>
          <p:cNvSpPr/>
          <p:nvPr/>
        </p:nvSpPr>
        <p:spPr>
          <a:xfrm>
            <a:off x="371475" y="1260872"/>
            <a:ext cx="3786913" cy="4214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Define as Diretrizes Curriculares Nacionais para a Formação Inicial de Professores para a Educação Básica.</a:t>
            </a:r>
            <a:endParaRPr lang="en-US" sz="732" dirty="0"/>
          </a:p>
        </p:txBody>
      </p:sp>
      <p:sp>
        <p:nvSpPr>
          <p:cNvPr id="10" name="Text 6"/>
          <p:cNvSpPr/>
          <p:nvPr/>
        </p:nvSpPr>
        <p:spPr>
          <a:xfrm>
            <a:off x="371475" y="1746647"/>
            <a:ext cx="152739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BRASIL. Ministério da Educação. </a:t>
            </a:r>
            <a:endParaRPr lang="en-US" sz="732" dirty="0"/>
          </a:p>
        </p:txBody>
      </p:sp>
      <p:sp>
        <p:nvSpPr>
          <p:cNvPr id="11" name="Text 7"/>
          <p:cNvSpPr/>
          <p:nvPr/>
        </p:nvSpPr>
        <p:spPr>
          <a:xfrm>
            <a:off x="1898870" y="1746647"/>
            <a:ext cx="1612311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Base Nacional Comum Curricular</a:t>
            </a:r>
            <a:endParaRPr lang="en-US" sz="732" dirty="0"/>
          </a:p>
        </p:txBody>
      </p:sp>
      <p:sp>
        <p:nvSpPr>
          <p:cNvPr id="12" name="Text 8"/>
          <p:cNvSpPr/>
          <p:nvPr/>
        </p:nvSpPr>
        <p:spPr>
          <a:xfrm>
            <a:off x="371475" y="1746647"/>
            <a:ext cx="3807898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(Educação é a Base). Brasília, 2018.</a:t>
            </a:r>
            <a:endParaRPr lang="en-US" sz="732" dirty="0"/>
          </a:p>
        </p:txBody>
      </p:sp>
      <p:sp>
        <p:nvSpPr>
          <p:cNvPr id="13" name="Text 9"/>
          <p:cNvSpPr/>
          <p:nvPr/>
        </p:nvSpPr>
        <p:spPr>
          <a:xfrm>
            <a:off x="371475" y="2089547"/>
            <a:ext cx="75179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ESTEVE, José M. </a:t>
            </a:r>
            <a:endParaRPr lang="en-US" sz="732" dirty="0"/>
          </a:p>
        </p:txBody>
      </p:sp>
      <p:sp>
        <p:nvSpPr>
          <p:cNvPr id="14" name="Text 10"/>
          <p:cNvSpPr/>
          <p:nvPr/>
        </p:nvSpPr>
        <p:spPr>
          <a:xfrm>
            <a:off x="1123271" y="2089547"/>
            <a:ext cx="99273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mal-estar docente</a:t>
            </a:r>
            <a:endParaRPr lang="en-US" sz="732" dirty="0"/>
          </a:p>
        </p:txBody>
      </p:sp>
      <p:sp>
        <p:nvSpPr>
          <p:cNvPr id="15" name="Text 11"/>
          <p:cNvSpPr/>
          <p:nvPr/>
        </p:nvSpPr>
        <p:spPr>
          <a:xfrm>
            <a:off x="371475" y="2089547"/>
            <a:ext cx="4049027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a sala de aula e a saúde dos professores. Bauru: EDUSC, 1999.</a:t>
            </a:r>
            <a:endParaRPr lang="en-US" sz="732" dirty="0"/>
          </a:p>
        </p:txBody>
      </p:sp>
      <p:sp>
        <p:nvSpPr>
          <p:cNvPr id="16" name="Text 12"/>
          <p:cNvSpPr/>
          <p:nvPr/>
        </p:nvSpPr>
        <p:spPr>
          <a:xfrm>
            <a:off x="371475" y="2432447"/>
            <a:ext cx="6918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FREIRE, Paulo. </a:t>
            </a:r>
            <a:endParaRPr lang="en-US" sz="732" dirty="0"/>
          </a:p>
        </p:txBody>
      </p:sp>
      <p:sp>
        <p:nvSpPr>
          <p:cNvPr id="17" name="Text 13"/>
          <p:cNvSpPr/>
          <p:nvPr/>
        </p:nvSpPr>
        <p:spPr>
          <a:xfrm>
            <a:off x="1063275" y="2432447"/>
            <a:ext cx="123187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Pedagogia da Autonomia</a:t>
            </a:r>
            <a:endParaRPr lang="en-US" sz="732" dirty="0"/>
          </a:p>
        </p:txBody>
      </p:sp>
      <p:sp>
        <p:nvSpPr>
          <p:cNvPr id="18" name="Text 14"/>
          <p:cNvSpPr/>
          <p:nvPr/>
        </p:nvSpPr>
        <p:spPr>
          <a:xfrm>
            <a:off x="371475" y="2432447"/>
            <a:ext cx="3861643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Saberes necessários à prática educativa. São Paulo: Paz e Terra, 2011.</a:t>
            </a:r>
            <a:endParaRPr lang="en-US" sz="732" dirty="0"/>
          </a:p>
        </p:txBody>
      </p:sp>
      <p:sp>
        <p:nvSpPr>
          <p:cNvPr id="19" name="Text 15"/>
          <p:cNvSpPr/>
          <p:nvPr/>
        </p:nvSpPr>
        <p:spPr>
          <a:xfrm>
            <a:off x="371475" y="2775347"/>
            <a:ext cx="1206959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PIMENTA, Selma Garrido. </a:t>
            </a:r>
            <a:endParaRPr lang="en-US" sz="732" dirty="0"/>
          </a:p>
        </p:txBody>
      </p:sp>
      <p:sp>
        <p:nvSpPr>
          <p:cNvPr id="20" name="Text 16"/>
          <p:cNvSpPr/>
          <p:nvPr/>
        </p:nvSpPr>
        <p:spPr>
          <a:xfrm>
            <a:off x="1578434" y="2775347"/>
            <a:ext cx="122696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Formação de professores</a:t>
            </a:r>
            <a:endParaRPr lang="en-US" sz="732" dirty="0"/>
          </a:p>
        </p:txBody>
      </p:sp>
      <p:sp>
        <p:nvSpPr>
          <p:cNvPr id="21" name="Text 17"/>
          <p:cNvSpPr/>
          <p:nvPr/>
        </p:nvSpPr>
        <p:spPr>
          <a:xfrm>
            <a:off x="371475" y="2775347"/>
            <a:ext cx="4051455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saberes da docência e identidade do professor. Revista da Faculdade de Educação, v. 22, n. 2, p. 72-89, 1996.</a:t>
            </a:r>
            <a:endParaRPr lang="en-US" sz="732" dirty="0"/>
          </a:p>
        </p:txBody>
      </p:sp>
      <p:sp>
        <p:nvSpPr>
          <p:cNvPr id="22" name="Text 18"/>
          <p:cNvSpPr/>
          <p:nvPr/>
        </p:nvSpPr>
        <p:spPr>
          <a:xfrm>
            <a:off x="371475" y="3118247"/>
            <a:ext cx="257713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PIMENTA, Selma Garrido; LIMA, Maria Socorro Lucena. </a:t>
            </a:r>
            <a:endParaRPr lang="en-US" sz="732" dirty="0"/>
          </a:p>
        </p:txBody>
      </p:sp>
      <p:sp>
        <p:nvSpPr>
          <p:cNvPr id="23" name="Text 19"/>
          <p:cNvSpPr/>
          <p:nvPr/>
        </p:nvSpPr>
        <p:spPr>
          <a:xfrm>
            <a:off x="2948611" y="3118247"/>
            <a:ext cx="90111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Estágio e docência</a:t>
            </a:r>
            <a:endParaRPr lang="en-US" sz="732" dirty="0"/>
          </a:p>
        </p:txBody>
      </p:sp>
      <p:sp>
        <p:nvSpPr>
          <p:cNvPr id="24" name="Text 20"/>
          <p:cNvSpPr/>
          <p:nvPr/>
        </p:nvSpPr>
        <p:spPr>
          <a:xfrm>
            <a:off x="371475" y="3118247"/>
            <a:ext cx="4020145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São Paulo: Cortez, 2017.</a:t>
            </a:r>
            <a:endParaRPr lang="en-US" sz="732" dirty="0"/>
          </a:p>
        </p:txBody>
      </p:sp>
      <p:sp>
        <p:nvSpPr>
          <p:cNvPr id="25" name="Shape 21"/>
          <p:cNvSpPr/>
          <p:nvPr/>
        </p:nvSpPr>
        <p:spPr>
          <a:xfrm>
            <a:off x="4629150" y="814388"/>
            <a:ext cx="4229100" cy="1685925"/>
          </a:xfrm>
          <a:prstGeom prst="rect">
            <a:avLst/>
          </a:prstGeom>
          <a:solidFill>
            <a:srgbClr val="EFF6FF"/>
          </a:solidFill>
          <a:ln/>
        </p:spPr>
      </p:sp>
      <p:sp>
        <p:nvSpPr>
          <p:cNvPr id="26" name="Text 22"/>
          <p:cNvSpPr/>
          <p:nvPr/>
        </p:nvSpPr>
        <p:spPr>
          <a:xfrm>
            <a:off x="4714875" y="903684"/>
            <a:ext cx="334263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RAMALHO, Betania Leite; NUÑEZ, Isauro Beltrán; GAUTHIER, Clermont. </a:t>
            </a:r>
            <a:endParaRPr lang="en-US" sz="732" dirty="0"/>
          </a:p>
        </p:txBody>
      </p:sp>
      <p:sp>
        <p:nvSpPr>
          <p:cNvPr id="27" name="Text 23"/>
          <p:cNvSpPr/>
          <p:nvPr/>
        </p:nvSpPr>
        <p:spPr>
          <a:xfrm>
            <a:off x="4714875" y="903684"/>
            <a:ext cx="3788308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Formar o professor, profissionalizar o ensino</a:t>
            </a:r>
            <a:endParaRPr lang="en-US" sz="732" dirty="0"/>
          </a:p>
        </p:txBody>
      </p:sp>
      <p:sp>
        <p:nvSpPr>
          <p:cNvPr id="28" name="Text 24"/>
          <p:cNvSpPr/>
          <p:nvPr/>
        </p:nvSpPr>
        <p:spPr>
          <a:xfrm>
            <a:off x="4714875" y="1046559"/>
            <a:ext cx="3844705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perspectivas e desafios. Porto Alegre: Sulina, 2004.</a:t>
            </a:r>
            <a:endParaRPr lang="en-US" sz="732" dirty="0"/>
          </a:p>
        </p:txBody>
      </p:sp>
      <p:sp>
        <p:nvSpPr>
          <p:cNvPr id="29" name="Text 25"/>
          <p:cNvSpPr/>
          <p:nvPr/>
        </p:nvSpPr>
        <p:spPr>
          <a:xfrm>
            <a:off x="4714875" y="1389459"/>
            <a:ext cx="163220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SANTOS, Wildson Luiz Pereira dos. </a:t>
            </a:r>
            <a:endParaRPr lang="en-US" sz="732" dirty="0"/>
          </a:p>
        </p:txBody>
      </p:sp>
      <p:sp>
        <p:nvSpPr>
          <p:cNvPr id="30" name="Text 26"/>
          <p:cNvSpPr/>
          <p:nvPr/>
        </p:nvSpPr>
        <p:spPr>
          <a:xfrm>
            <a:off x="6347082" y="1389459"/>
            <a:ext cx="12468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Educação CTS e cidadania</a:t>
            </a:r>
            <a:endParaRPr lang="en-US" sz="732" dirty="0"/>
          </a:p>
        </p:txBody>
      </p:sp>
      <p:sp>
        <p:nvSpPr>
          <p:cNvPr id="31" name="Text 27"/>
          <p:cNvSpPr/>
          <p:nvPr/>
        </p:nvSpPr>
        <p:spPr>
          <a:xfrm>
            <a:off x="4714875" y="1389459"/>
            <a:ext cx="3602682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confluências e diferenças. Ensaio Pesquisa em Educação em Ciências, v. 9, n. 2, 2007.</a:t>
            </a:r>
            <a:endParaRPr lang="en-US" sz="732" dirty="0"/>
          </a:p>
        </p:txBody>
      </p:sp>
      <p:sp>
        <p:nvSpPr>
          <p:cNvPr id="32" name="Text 28"/>
          <p:cNvSpPr/>
          <p:nvPr/>
        </p:nvSpPr>
        <p:spPr>
          <a:xfrm>
            <a:off x="4714875" y="1732359"/>
            <a:ext cx="83690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SHULMAN, Lee S. </a:t>
            </a:r>
            <a:endParaRPr lang="en-US" sz="732" dirty="0"/>
          </a:p>
        </p:txBody>
      </p:sp>
      <p:sp>
        <p:nvSpPr>
          <p:cNvPr id="33" name="Text 29"/>
          <p:cNvSpPr/>
          <p:nvPr/>
        </p:nvSpPr>
        <p:spPr>
          <a:xfrm>
            <a:off x="5551782" y="1732359"/>
            <a:ext cx="111866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Those who understand</a:t>
            </a:r>
            <a:endParaRPr lang="en-US" sz="732" dirty="0"/>
          </a:p>
        </p:txBody>
      </p:sp>
      <p:sp>
        <p:nvSpPr>
          <p:cNvPr id="34" name="Text 30"/>
          <p:cNvSpPr/>
          <p:nvPr/>
        </p:nvSpPr>
        <p:spPr>
          <a:xfrm>
            <a:off x="4714875" y="1732359"/>
            <a:ext cx="4041856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Knowledge growth in teaching. Educational Researcher, v. 15, n. 2, p. 4-14, 1986.</a:t>
            </a:r>
            <a:endParaRPr lang="en-US" sz="732" dirty="0"/>
          </a:p>
        </p:txBody>
      </p:sp>
      <p:sp>
        <p:nvSpPr>
          <p:cNvPr id="35" name="Text 31"/>
          <p:cNvSpPr/>
          <p:nvPr/>
        </p:nvSpPr>
        <p:spPr>
          <a:xfrm>
            <a:off x="4714875" y="2075259"/>
            <a:ext cx="81332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TARDIF, Maurice. </a:t>
            </a:r>
            <a:endParaRPr lang="en-US" sz="732" dirty="0"/>
          </a:p>
        </p:txBody>
      </p:sp>
      <p:sp>
        <p:nvSpPr>
          <p:cNvPr id="36" name="Text 32"/>
          <p:cNvSpPr/>
          <p:nvPr/>
        </p:nvSpPr>
        <p:spPr>
          <a:xfrm>
            <a:off x="5528202" y="2075259"/>
            <a:ext cx="202935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Saberes docentes e formação profissional</a:t>
            </a:r>
            <a:endParaRPr lang="en-US" sz="732" dirty="0"/>
          </a:p>
        </p:txBody>
      </p:sp>
      <p:sp>
        <p:nvSpPr>
          <p:cNvPr id="37" name="Text 33"/>
          <p:cNvSpPr/>
          <p:nvPr/>
        </p:nvSpPr>
        <p:spPr>
          <a:xfrm>
            <a:off x="7557557" y="2075259"/>
            <a:ext cx="115726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Petrópolis: Vozes, 2014.</a:t>
            </a:r>
            <a:endParaRPr lang="en-US" sz="732" dirty="0"/>
          </a:p>
        </p:txBody>
      </p:sp>
      <p:sp>
        <p:nvSpPr>
          <p:cNvPr id="38" name="Text 34"/>
          <p:cNvSpPr/>
          <p:nvPr/>
        </p:nvSpPr>
        <p:spPr>
          <a:xfrm>
            <a:off x="4714875" y="2275284"/>
            <a:ext cx="78190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ZABALA, Antoni. </a:t>
            </a:r>
            <a:endParaRPr lang="en-US" sz="732" dirty="0"/>
          </a:p>
        </p:txBody>
      </p:sp>
      <p:sp>
        <p:nvSpPr>
          <p:cNvPr id="39" name="Text 35"/>
          <p:cNvSpPr/>
          <p:nvPr/>
        </p:nvSpPr>
        <p:spPr>
          <a:xfrm>
            <a:off x="5496781" y="2275284"/>
            <a:ext cx="93722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 prática educativa</a:t>
            </a:r>
            <a:endParaRPr lang="en-US" sz="732" dirty="0"/>
          </a:p>
        </p:txBody>
      </p:sp>
      <p:sp>
        <p:nvSpPr>
          <p:cNvPr id="40" name="Text 36"/>
          <p:cNvSpPr/>
          <p:nvPr/>
        </p:nvSpPr>
        <p:spPr>
          <a:xfrm>
            <a:off x="6434007" y="2275284"/>
            <a:ext cx="203156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como ensinar. Porto Alegre: Artmed, 1998.</a:t>
            </a:r>
            <a:endParaRPr lang="en-US" sz="732" dirty="0"/>
          </a:p>
        </p:txBody>
      </p:sp>
      <p:sp>
        <p:nvSpPr>
          <p:cNvPr id="41" name="Shape 37"/>
          <p:cNvSpPr/>
          <p:nvPr/>
        </p:nvSpPr>
        <p:spPr>
          <a:xfrm>
            <a:off x="4629150" y="2586038"/>
            <a:ext cx="4229100" cy="2185988"/>
          </a:xfrm>
          <a:prstGeom prst="rect">
            <a:avLst/>
          </a:prstGeom>
          <a:solidFill>
            <a:srgbClr val="ECFDF5"/>
          </a:solidFill>
          <a:ln/>
        </p:spPr>
      </p:sp>
      <p:pic>
        <p:nvPicPr>
          <p:cNvPr id="4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2764631"/>
            <a:ext cx="160734" cy="142875"/>
          </a:xfrm>
          <a:prstGeom prst="rect">
            <a:avLst/>
          </a:prstGeom>
        </p:spPr>
      </p:pic>
      <p:sp>
        <p:nvSpPr>
          <p:cNvPr id="43" name="Text 38"/>
          <p:cNvSpPr/>
          <p:nvPr/>
        </p:nvSpPr>
        <p:spPr>
          <a:xfrm>
            <a:off x="4947047" y="2671763"/>
            <a:ext cx="24288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Bibliografia Complementar</a:t>
            </a:r>
            <a:endParaRPr lang="en-US" sz="1350" dirty="0"/>
          </a:p>
        </p:txBody>
      </p:sp>
      <p:sp>
        <p:nvSpPr>
          <p:cNvPr id="44" name="Text 39"/>
          <p:cNvSpPr/>
          <p:nvPr/>
        </p:nvSpPr>
        <p:spPr>
          <a:xfrm>
            <a:off x="4714875" y="3028950"/>
            <a:ext cx="40576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BRASIL. Lei nº 12.772/2012. Dispõe sobre a estruturação do Plano de Carreiras e Cargos de Magistério Federal.</a:t>
            </a:r>
            <a:endParaRPr lang="en-US" sz="732" dirty="0"/>
          </a:p>
        </p:txBody>
      </p:sp>
      <p:sp>
        <p:nvSpPr>
          <p:cNvPr id="45" name="Text 40"/>
          <p:cNvSpPr/>
          <p:nvPr/>
        </p:nvSpPr>
        <p:spPr>
          <a:xfrm>
            <a:off x="4714875" y="3371850"/>
            <a:ext cx="40576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EICHLER, M.; DEL PINO, J. C. A dimensão estética na educação química. Química Nova na Escola, v. 32, n. 1, p. 28-32, 2010.</a:t>
            </a:r>
            <a:endParaRPr lang="en-US" sz="732" dirty="0"/>
          </a:p>
        </p:txBody>
      </p:sp>
      <p:sp>
        <p:nvSpPr>
          <p:cNvPr id="46" name="Text 41"/>
          <p:cNvSpPr/>
          <p:nvPr/>
        </p:nvSpPr>
        <p:spPr>
          <a:xfrm>
            <a:off x="4714875" y="3714750"/>
            <a:ext cx="40576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GIORDAN, Marcelo. O lugar do experimento na educação em ciências. Química Nova na Escola, n. 31, 2009.</a:t>
            </a:r>
            <a:endParaRPr lang="en-US" sz="732" dirty="0"/>
          </a:p>
        </p:txBody>
      </p:sp>
      <p:sp>
        <p:nvSpPr>
          <p:cNvPr id="47" name="Text 42"/>
          <p:cNvSpPr/>
          <p:nvPr/>
        </p:nvSpPr>
        <p:spPr>
          <a:xfrm>
            <a:off x="4714875" y="4057650"/>
            <a:ext cx="40576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SCHÖN, Donald A. Educando o profissional reflexivo: um novo design para o ensino e a aprendizagem. Porto Alegre: Artmed, 2000.</a:t>
            </a:r>
            <a:endParaRPr lang="en-US" sz="732" dirty="0"/>
          </a:p>
        </p:txBody>
      </p:sp>
      <p:sp>
        <p:nvSpPr>
          <p:cNvPr id="48" name="Text 43"/>
          <p:cNvSpPr/>
          <p:nvPr/>
        </p:nvSpPr>
        <p:spPr>
          <a:xfrm>
            <a:off x="4714875" y="4400550"/>
            <a:ext cx="40576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ZEICHNER, Kenneth M. A formação reflexiva de professores: ideias e práticas. Lisboa: Educa, 1993.</a:t>
            </a:r>
            <a:endParaRPr lang="en-US" sz="732" dirty="0"/>
          </a:p>
        </p:txBody>
      </p:sp>
      <p:pic>
        <p:nvPicPr>
          <p:cNvPr id="4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69" y="4972050"/>
            <a:ext cx="457200" cy="457200"/>
          </a:xfrm>
          <a:prstGeom prst="rect">
            <a:avLst/>
          </a:prstGeom>
        </p:spPr>
      </p:pic>
      <p:sp>
        <p:nvSpPr>
          <p:cNvPr id="50" name="Text 44"/>
          <p:cNvSpPr/>
          <p:nvPr/>
        </p:nvSpPr>
        <p:spPr>
          <a:xfrm>
            <a:off x="3002719" y="5102423"/>
            <a:ext cx="313853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Formação de Professores e Trabalho Docente</a:t>
            </a:r>
            <a:endParaRPr lang="en-US" sz="1046" dirty="0"/>
          </a:p>
        </p:txBody>
      </p:sp>
      <p:pic>
        <p:nvPicPr>
          <p:cNvPr id="5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703" y="4972050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863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Ementa e Objetivos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853678"/>
            <a:ext cx="150019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7206" y="837605"/>
            <a:ext cx="69830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Ementa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514350" y="1178719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 natureza da docência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514350" y="1401961"/>
            <a:ext cx="27106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processo histórico de delimitação dos 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3224985" y="1401961"/>
            <a:ext cx="121103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saberes docentes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514350" y="1607344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Novas demandas educacionais para o trabalho docente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514350" y="1821656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As reformas educacionais e o reordenamento do trabalho docente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514350" y="2035969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 formação inicial e continuada de professores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514350" y="2259211"/>
            <a:ext cx="240060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As dimensões do trabalho docente: </a:t>
            </a:r>
            <a:endParaRPr lang="en-US" sz="1046" dirty="0"/>
          </a:p>
        </p:txBody>
      </p:sp>
      <p:sp>
        <p:nvSpPr>
          <p:cNvPr id="13" name="Text 9"/>
          <p:cNvSpPr/>
          <p:nvPr/>
        </p:nvSpPr>
        <p:spPr>
          <a:xfrm>
            <a:off x="2914957" y="2259211"/>
            <a:ext cx="221227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técnica, política, estética e ética</a:t>
            </a:r>
            <a:endParaRPr lang="en-US" sz="1046" dirty="0"/>
          </a:p>
        </p:txBody>
      </p:sp>
      <p:sp>
        <p:nvSpPr>
          <p:cNvPr id="14" name="Text 10"/>
          <p:cNvSpPr/>
          <p:nvPr/>
        </p:nvSpPr>
        <p:spPr>
          <a:xfrm>
            <a:off x="514350" y="2464594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desenvolvimento pessoal e profissional do professor reflexivo</a:t>
            </a:r>
            <a:endParaRPr lang="en-US" sz="1046" dirty="0"/>
          </a:p>
        </p:txBody>
      </p:sp>
      <p:sp>
        <p:nvSpPr>
          <p:cNvPr id="15" name="Text 11"/>
          <p:cNvSpPr/>
          <p:nvPr/>
        </p:nvSpPr>
        <p:spPr>
          <a:xfrm>
            <a:off x="514350" y="2678906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Profissionalismo, profissionalidade e profissionalização</a:t>
            </a:r>
            <a:endParaRPr lang="en-US" sz="1046" dirty="0"/>
          </a:p>
        </p:txBody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103959"/>
            <a:ext cx="171450" cy="17145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28638" y="3087886"/>
            <a:ext cx="85189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Objetivos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514350" y="3429000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Identificar o processo histórico de delimitação dos saberes docentes</a:t>
            </a:r>
            <a:endParaRPr lang="en-US" sz="1046" dirty="0"/>
          </a:p>
        </p:txBody>
      </p:sp>
      <p:sp>
        <p:nvSpPr>
          <p:cNvPr id="19" name="Text 14"/>
          <p:cNvSpPr/>
          <p:nvPr/>
        </p:nvSpPr>
        <p:spPr>
          <a:xfrm>
            <a:off x="514350" y="3643313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Compreender a natureza da docência e as novas demandas educacionais</a:t>
            </a:r>
            <a:endParaRPr lang="en-US" sz="1046" dirty="0"/>
          </a:p>
        </p:txBody>
      </p:sp>
      <p:sp>
        <p:nvSpPr>
          <p:cNvPr id="20" name="Text 15"/>
          <p:cNvSpPr/>
          <p:nvPr/>
        </p:nvSpPr>
        <p:spPr>
          <a:xfrm>
            <a:off x="514350" y="3857625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Caracterizar o que permeia a docência e as condições do trabalho docente</a:t>
            </a:r>
            <a:endParaRPr lang="en-US" sz="1046" dirty="0"/>
          </a:p>
        </p:txBody>
      </p:sp>
      <p:sp>
        <p:nvSpPr>
          <p:cNvPr id="21" name="Text 16"/>
          <p:cNvSpPr/>
          <p:nvPr/>
        </p:nvSpPr>
        <p:spPr>
          <a:xfrm>
            <a:off x="514350" y="4071938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Analisar as reformas educacionais e sua repercussão no trabalho docente</a:t>
            </a:r>
            <a:endParaRPr lang="en-US" sz="1046" dirty="0"/>
          </a:p>
        </p:txBody>
      </p:sp>
      <p:sp>
        <p:nvSpPr>
          <p:cNvPr id="22" name="Text 17"/>
          <p:cNvSpPr/>
          <p:nvPr/>
        </p:nvSpPr>
        <p:spPr>
          <a:xfrm>
            <a:off x="514350" y="4286250"/>
            <a:ext cx="52578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Compreender as recentes políticas de formação de professores no Brasil</a:t>
            </a:r>
            <a:endParaRPr lang="en-US" sz="1046" dirty="0"/>
          </a:p>
        </p:txBody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5" y="1685925"/>
            <a:ext cx="1428750" cy="1428750"/>
          </a:xfrm>
          <a:prstGeom prst="rect">
            <a:avLst/>
          </a:prstGeom>
        </p:spPr>
      </p:pic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0" y="3286125"/>
            <a:ext cx="342900" cy="342900"/>
          </a:xfrm>
          <a:prstGeom prst="rect">
            <a:avLst/>
          </a:prstGeom>
        </p:spPr>
      </p:pic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650" y="3286125"/>
            <a:ext cx="342900" cy="34290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285750" y="4614863"/>
            <a:ext cx="2631746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Disciplina: Formação de Professores e Trabalho Docente</a:t>
            </a:r>
            <a:endParaRPr lang="en-US" sz="732" dirty="0"/>
          </a:p>
        </p:txBody>
      </p:sp>
      <p:sp>
        <p:nvSpPr>
          <p:cNvPr id="27" name="Text 19"/>
          <p:cNvSpPr/>
          <p:nvPr/>
        </p:nvSpPr>
        <p:spPr>
          <a:xfrm>
            <a:off x="285750" y="4757738"/>
            <a:ext cx="2631746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Carga Horária: 80 h/a (40 blocos de 2 horas/aula)</a:t>
            </a:r>
            <a:endParaRPr lang="en-US" sz="732" dirty="0"/>
          </a:p>
        </p:txBody>
      </p:sp>
      <p:pic>
        <p:nvPicPr>
          <p:cNvPr id="2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603" y="4672013"/>
            <a:ext cx="171450" cy="171450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6890203" y="4657725"/>
            <a:ext cx="1968047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IFRN - Licenciatura em Química</a:t>
            </a:r>
            <a:endParaRPr lang="en-US" sz="9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Docência como Profissão: Identidade e Saberes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14388"/>
            <a:ext cx="420052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Conceito de Docência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187648"/>
            <a:ext cx="121987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docência é uma 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1505629" y="1187648"/>
            <a:ext cx="135162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profissão complexa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2857249" y="1187648"/>
            <a:ext cx="14561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que mobiliza saberes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285750" y="1401961"/>
            <a:ext cx="336414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específicos em contexto social, político e histórico. 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285750" y="1721644"/>
            <a:ext cx="420052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Saberes Docentes (Tardif)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285750" y="2085975"/>
            <a:ext cx="2057400" cy="1014413"/>
          </a:xfrm>
          <a:prstGeom prst="rect">
            <a:avLst/>
          </a:prstGeom>
          <a:solidFill>
            <a:srgbClr val="EFF6FF"/>
          </a:solidFill>
          <a:ln/>
        </p:spPr>
      </p:sp>
      <p:sp>
        <p:nvSpPr>
          <p:cNvPr id="11" name="Text 8"/>
          <p:cNvSpPr/>
          <p:nvPr/>
        </p:nvSpPr>
        <p:spPr>
          <a:xfrm>
            <a:off x="371475" y="2171700"/>
            <a:ext cx="18859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Saberes da Formação</a:t>
            </a:r>
            <a:endParaRPr lang="en-US" sz="837" dirty="0"/>
          </a:p>
        </p:txBody>
      </p:sp>
      <p:sp>
        <p:nvSpPr>
          <p:cNvPr id="12" name="Text 9"/>
          <p:cNvSpPr/>
          <p:nvPr/>
        </p:nvSpPr>
        <p:spPr>
          <a:xfrm>
            <a:off x="371475" y="2371725"/>
            <a:ext cx="188595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Conhecimentos pedagógicos e métodos de ensino.</a:t>
            </a:r>
            <a:endParaRPr lang="en-US" sz="1046" dirty="0"/>
          </a:p>
        </p:txBody>
      </p:sp>
      <p:sp>
        <p:nvSpPr>
          <p:cNvPr id="13" name="Shape 10"/>
          <p:cNvSpPr/>
          <p:nvPr/>
        </p:nvSpPr>
        <p:spPr>
          <a:xfrm>
            <a:off x="2428875" y="2085975"/>
            <a:ext cx="2057400" cy="1014413"/>
          </a:xfrm>
          <a:prstGeom prst="rect">
            <a:avLst/>
          </a:prstGeom>
          <a:solidFill>
            <a:srgbClr val="ECFDF5"/>
          </a:solidFill>
          <a:ln/>
        </p:spPr>
      </p:sp>
      <p:sp>
        <p:nvSpPr>
          <p:cNvPr id="14" name="Text 11"/>
          <p:cNvSpPr/>
          <p:nvPr/>
        </p:nvSpPr>
        <p:spPr>
          <a:xfrm>
            <a:off x="2514600" y="2171700"/>
            <a:ext cx="18859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Saberes Disciplinares</a:t>
            </a:r>
            <a:endParaRPr lang="en-US" sz="837" dirty="0"/>
          </a:p>
        </p:txBody>
      </p:sp>
      <p:sp>
        <p:nvSpPr>
          <p:cNvPr id="15" name="Text 12"/>
          <p:cNvSpPr/>
          <p:nvPr/>
        </p:nvSpPr>
        <p:spPr>
          <a:xfrm>
            <a:off x="2514600" y="2371725"/>
            <a:ext cx="1885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Conhecimentos específicos da área.</a:t>
            </a:r>
            <a:endParaRPr lang="en-US" sz="1046" dirty="0"/>
          </a:p>
        </p:txBody>
      </p:sp>
      <p:sp>
        <p:nvSpPr>
          <p:cNvPr id="16" name="Shape 13"/>
          <p:cNvSpPr/>
          <p:nvPr/>
        </p:nvSpPr>
        <p:spPr>
          <a:xfrm>
            <a:off x="285750" y="3271838"/>
            <a:ext cx="2057400" cy="800100"/>
          </a:xfrm>
          <a:prstGeom prst="rect">
            <a:avLst/>
          </a:prstGeom>
          <a:solidFill>
            <a:srgbClr val="FFFBEB"/>
          </a:solidFill>
          <a:ln/>
        </p:spPr>
      </p:sp>
      <p:sp>
        <p:nvSpPr>
          <p:cNvPr id="17" name="Text 14"/>
          <p:cNvSpPr/>
          <p:nvPr/>
        </p:nvSpPr>
        <p:spPr>
          <a:xfrm>
            <a:off x="371475" y="3357563"/>
            <a:ext cx="18859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Saberes Curriculares</a:t>
            </a:r>
            <a:endParaRPr lang="en-US" sz="837" dirty="0"/>
          </a:p>
        </p:txBody>
      </p:sp>
      <p:sp>
        <p:nvSpPr>
          <p:cNvPr id="18" name="Text 15"/>
          <p:cNvSpPr/>
          <p:nvPr/>
        </p:nvSpPr>
        <p:spPr>
          <a:xfrm>
            <a:off x="371475" y="3557588"/>
            <a:ext cx="1885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Programas escolares e conteúdos.</a:t>
            </a:r>
            <a:endParaRPr lang="en-US" sz="1046" dirty="0"/>
          </a:p>
        </p:txBody>
      </p:sp>
      <p:sp>
        <p:nvSpPr>
          <p:cNvPr id="19" name="Shape 16"/>
          <p:cNvSpPr/>
          <p:nvPr/>
        </p:nvSpPr>
        <p:spPr>
          <a:xfrm>
            <a:off x="2428875" y="3271838"/>
            <a:ext cx="2057400" cy="800100"/>
          </a:xfrm>
          <a:prstGeom prst="rect">
            <a:avLst/>
          </a:prstGeom>
          <a:solidFill>
            <a:srgbClr val="F5F3FF"/>
          </a:solidFill>
          <a:ln/>
        </p:spPr>
      </p:sp>
      <p:sp>
        <p:nvSpPr>
          <p:cNvPr id="20" name="Text 17"/>
          <p:cNvSpPr/>
          <p:nvPr/>
        </p:nvSpPr>
        <p:spPr>
          <a:xfrm>
            <a:off x="2514600" y="3357563"/>
            <a:ext cx="18859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Saberes Experienciais</a:t>
            </a:r>
            <a:endParaRPr lang="en-US" sz="837" dirty="0"/>
          </a:p>
        </p:txBody>
      </p:sp>
      <p:sp>
        <p:nvSpPr>
          <p:cNvPr id="21" name="Text 18"/>
          <p:cNvSpPr/>
          <p:nvPr/>
        </p:nvSpPr>
        <p:spPr>
          <a:xfrm>
            <a:off x="2514600" y="3557588"/>
            <a:ext cx="18859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Desenvolvidos na prática profissional.</a:t>
            </a:r>
            <a:endParaRPr lang="en-US" sz="1046" dirty="0"/>
          </a:p>
        </p:txBody>
      </p:sp>
      <p:sp>
        <p:nvSpPr>
          <p:cNvPr id="22" name="Text 19"/>
          <p:cNvSpPr/>
          <p:nvPr/>
        </p:nvSpPr>
        <p:spPr>
          <a:xfrm>
            <a:off x="4657725" y="814388"/>
            <a:ext cx="420052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Identidade Docente (Pimenta)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4657725" y="1187648"/>
            <a:ext cx="192211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identidade docente é uma </a:t>
            </a:r>
            <a:endParaRPr lang="en-US" sz="1046" dirty="0"/>
          </a:p>
        </p:txBody>
      </p:sp>
      <p:sp>
        <p:nvSpPr>
          <p:cNvPr id="24" name="Text 21"/>
          <p:cNvSpPr/>
          <p:nvPr/>
        </p:nvSpPr>
        <p:spPr>
          <a:xfrm>
            <a:off x="6579840" y="1187648"/>
            <a:ext cx="197441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construção social e histórica</a:t>
            </a:r>
            <a:endParaRPr lang="en-US" sz="1046" dirty="0"/>
          </a:p>
        </p:txBody>
      </p:sp>
      <p:sp>
        <p:nvSpPr>
          <p:cNvPr id="25" name="Text 22"/>
          <p:cNvSpPr/>
          <p:nvPr/>
        </p:nvSpPr>
        <p:spPr>
          <a:xfrm>
            <a:off x="8554250" y="1187648"/>
            <a:ext cx="383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</a:t>
            </a:r>
            <a:endParaRPr lang="en-US" sz="1046" dirty="0"/>
          </a:p>
        </p:txBody>
      </p:sp>
      <p:sp>
        <p:nvSpPr>
          <p:cNvPr id="26" name="Text 23"/>
          <p:cNvSpPr/>
          <p:nvPr/>
        </p:nvSpPr>
        <p:spPr>
          <a:xfrm>
            <a:off x="4657725" y="1401961"/>
            <a:ext cx="322498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desenvolvida ao longo da trajetória profissional. </a:t>
            </a:r>
            <a:endParaRPr lang="en-US" sz="1046" dirty="0"/>
          </a:p>
        </p:txBody>
      </p:sp>
      <p:sp>
        <p:nvSpPr>
          <p:cNvPr id="27" name="Shape 24"/>
          <p:cNvSpPr/>
          <p:nvPr/>
        </p:nvSpPr>
        <p:spPr>
          <a:xfrm>
            <a:off x="4657725" y="1693069"/>
            <a:ext cx="4200525" cy="985838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28" name="Text 25"/>
          <p:cNvSpPr/>
          <p:nvPr/>
        </p:nvSpPr>
        <p:spPr>
          <a:xfrm>
            <a:off x="4743450" y="1787723"/>
            <a:ext cx="400778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"A identidade não é um dado imutável, nem externo, que possa </a:t>
            </a:r>
            <a:endParaRPr lang="en-US" sz="1046" dirty="0"/>
          </a:p>
        </p:txBody>
      </p:sp>
      <p:sp>
        <p:nvSpPr>
          <p:cNvPr id="29" name="Text 26"/>
          <p:cNvSpPr/>
          <p:nvPr/>
        </p:nvSpPr>
        <p:spPr>
          <a:xfrm>
            <a:off x="4743450" y="2002036"/>
            <a:ext cx="37204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ser adquirido. Mas é um processo de construção do sujeito </a:t>
            </a:r>
            <a:endParaRPr lang="en-US" sz="1046" dirty="0"/>
          </a:p>
        </p:txBody>
      </p:sp>
      <p:sp>
        <p:nvSpPr>
          <p:cNvPr id="30" name="Text 27"/>
          <p:cNvSpPr/>
          <p:nvPr/>
        </p:nvSpPr>
        <p:spPr>
          <a:xfrm>
            <a:off x="4743450" y="2216348"/>
            <a:ext cx="154935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historicamente situado." </a:t>
            </a:r>
            <a:endParaRPr lang="en-US" sz="1046" dirty="0"/>
          </a:p>
        </p:txBody>
      </p:sp>
      <p:sp>
        <p:nvSpPr>
          <p:cNvPr id="31" name="Text 28"/>
          <p:cNvSpPr/>
          <p:nvPr/>
        </p:nvSpPr>
        <p:spPr>
          <a:xfrm>
            <a:off x="4743450" y="2450306"/>
            <a:ext cx="402907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- Selma Garrido Pimenta</a:t>
            </a:r>
            <a:endParaRPr lang="en-US" sz="732" dirty="0"/>
          </a:p>
        </p:txBody>
      </p:sp>
      <p:sp>
        <p:nvSpPr>
          <p:cNvPr id="32" name="Text 29"/>
          <p:cNvSpPr/>
          <p:nvPr/>
        </p:nvSpPr>
        <p:spPr>
          <a:xfrm>
            <a:off x="4657725" y="2793206"/>
            <a:ext cx="420052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Elementos da Construção da Identidade</a:t>
            </a:r>
            <a:endParaRPr lang="en-US" sz="1350" dirty="0"/>
          </a:p>
        </p:txBody>
      </p:sp>
      <p:sp>
        <p:nvSpPr>
          <p:cNvPr id="33" name="Text 30"/>
          <p:cNvSpPr/>
          <p:nvPr/>
        </p:nvSpPr>
        <p:spPr>
          <a:xfrm>
            <a:off x="4800600" y="3157538"/>
            <a:ext cx="192881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Significado social da profissão</a:t>
            </a:r>
            <a:endParaRPr lang="en-US" sz="1046" dirty="0"/>
          </a:p>
        </p:txBody>
      </p:sp>
      <p:sp>
        <p:nvSpPr>
          <p:cNvPr id="34" name="Text 31"/>
          <p:cNvSpPr/>
          <p:nvPr/>
        </p:nvSpPr>
        <p:spPr>
          <a:xfrm>
            <a:off x="4800600" y="3586163"/>
            <a:ext cx="192881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Revisão das tradições e práticas</a:t>
            </a:r>
            <a:endParaRPr lang="en-US" sz="1046" dirty="0"/>
          </a:p>
        </p:txBody>
      </p:sp>
      <p:sp>
        <p:nvSpPr>
          <p:cNvPr id="35" name="Text 32"/>
          <p:cNvSpPr/>
          <p:nvPr/>
        </p:nvSpPr>
        <p:spPr>
          <a:xfrm>
            <a:off x="6929438" y="3157538"/>
            <a:ext cx="192881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Confronto entre teoria e prática</a:t>
            </a:r>
            <a:endParaRPr lang="en-US" sz="1046" dirty="0"/>
          </a:p>
        </p:txBody>
      </p:sp>
      <p:sp>
        <p:nvSpPr>
          <p:cNvPr id="36" name="Text 33"/>
          <p:cNvSpPr/>
          <p:nvPr/>
        </p:nvSpPr>
        <p:spPr>
          <a:xfrm>
            <a:off x="6929438" y="3586163"/>
            <a:ext cx="192881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Valorização dos saberes experienciais</a:t>
            </a:r>
            <a:endParaRPr lang="en-US" sz="1046" dirty="0"/>
          </a:p>
        </p:txBody>
      </p:sp>
      <p:pic>
        <p:nvPicPr>
          <p:cNvPr id="3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388" y="4129088"/>
            <a:ext cx="457200" cy="457200"/>
          </a:xfrm>
          <a:prstGeom prst="rect">
            <a:avLst/>
          </a:prstGeom>
        </p:spPr>
      </p:pic>
      <p:sp>
        <p:nvSpPr>
          <p:cNvPr id="38" name="Text 34"/>
          <p:cNvSpPr/>
          <p:nvPr/>
        </p:nvSpPr>
        <p:spPr>
          <a:xfrm>
            <a:off x="3711290" y="4714875"/>
            <a:ext cx="514696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Referências: TARDIF, M. Saberes docentes e formação profissional. | PIMENTA, S. G. Formação de professores.</a:t>
            </a:r>
            <a:endParaRPr lang="en-US" sz="7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5364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Professor Reflexivo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853678"/>
            <a:ext cx="171450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28638" y="837605"/>
            <a:ext cx="212526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Teoria de Donald Schön</a:t>
            </a:r>
            <a:endParaRPr lang="en-US" sz="1350" dirty="0"/>
          </a:p>
        </p:txBody>
      </p:sp>
      <p:sp>
        <p:nvSpPr>
          <p:cNvPr id="6" name="Shape 2"/>
          <p:cNvSpPr/>
          <p:nvPr/>
        </p:nvSpPr>
        <p:spPr>
          <a:xfrm>
            <a:off x="285750" y="1178719"/>
            <a:ext cx="4200525" cy="1828800"/>
          </a:xfrm>
          <a:prstGeom prst="rect">
            <a:avLst/>
          </a:prstGeom>
          <a:solidFill>
            <a:srgbClr val="EFF6FF"/>
          </a:solidFill>
          <a:ln/>
        </p:spPr>
      </p:sp>
      <p:sp>
        <p:nvSpPr>
          <p:cNvPr id="7" name="Text 3"/>
          <p:cNvSpPr/>
          <p:nvPr/>
        </p:nvSpPr>
        <p:spPr>
          <a:xfrm>
            <a:off x="400050" y="1293019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Reflexão na Ação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400050" y="1559123"/>
            <a:ext cx="148804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Pensar enquanto age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1888099" y="1559123"/>
            <a:ext cx="222829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O professor reflete durante sua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400050" y="1773436"/>
            <a:ext cx="393221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prática, tomando decisões e ajustando sua abordagem em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400050" y="1987748"/>
            <a:ext cx="76926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tempo real. 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400050" y="2250281"/>
            <a:ext cx="397192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"Exemplo: Um professor, percebendo que os alunos não estão entendendo a demonstração de uma reação de oxirredução, muda instantaneamente sua abordagem." </a:t>
            </a:r>
            <a:endParaRPr lang="en-US" sz="1046" dirty="0"/>
          </a:p>
        </p:txBody>
      </p:sp>
      <p:sp>
        <p:nvSpPr>
          <p:cNvPr id="13" name="Shape 9"/>
          <p:cNvSpPr/>
          <p:nvPr/>
        </p:nvSpPr>
        <p:spPr>
          <a:xfrm>
            <a:off x="285750" y="3121819"/>
            <a:ext cx="4200525" cy="1614488"/>
          </a:xfrm>
          <a:prstGeom prst="rect">
            <a:avLst/>
          </a:prstGeom>
          <a:solidFill>
            <a:srgbClr val="ECFDF5"/>
          </a:solidFill>
          <a:ln/>
        </p:spPr>
      </p:sp>
      <p:sp>
        <p:nvSpPr>
          <p:cNvPr id="14" name="Text 10"/>
          <p:cNvSpPr/>
          <p:nvPr/>
        </p:nvSpPr>
        <p:spPr>
          <a:xfrm>
            <a:off x="400050" y="3236119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Reflexão sobre a Ação</a:t>
            </a:r>
            <a:endParaRPr lang="en-US" sz="1046" dirty="0"/>
          </a:p>
        </p:txBody>
      </p:sp>
      <p:sp>
        <p:nvSpPr>
          <p:cNvPr id="15" name="Text 11"/>
          <p:cNvSpPr/>
          <p:nvPr/>
        </p:nvSpPr>
        <p:spPr>
          <a:xfrm>
            <a:off x="400050" y="3502223"/>
            <a:ext cx="116429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Análise pós-ação</a:t>
            </a:r>
            <a:endParaRPr lang="en-US" sz="1046" dirty="0"/>
          </a:p>
        </p:txBody>
      </p:sp>
      <p:sp>
        <p:nvSpPr>
          <p:cNvPr id="16" name="Text 12"/>
          <p:cNvSpPr/>
          <p:nvPr/>
        </p:nvSpPr>
        <p:spPr>
          <a:xfrm>
            <a:off x="1564342" y="3502223"/>
            <a:ext cx="266947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O professor analisa sua prática após a </a:t>
            </a:r>
            <a:endParaRPr lang="en-US" sz="1046" dirty="0"/>
          </a:p>
        </p:txBody>
      </p:sp>
      <p:sp>
        <p:nvSpPr>
          <p:cNvPr id="17" name="Text 13"/>
          <p:cNvSpPr/>
          <p:nvPr/>
        </p:nvSpPr>
        <p:spPr>
          <a:xfrm>
            <a:off x="400050" y="3716536"/>
            <a:ext cx="371675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aula, identificando pontos fortes e aspectos a melhorar. </a:t>
            </a:r>
            <a:endParaRPr lang="en-US" sz="1046" dirty="0"/>
          </a:p>
        </p:txBody>
      </p:sp>
      <p:sp>
        <p:nvSpPr>
          <p:cNvPr id="18" name="Text 14"/>
          <p:cNvSpPr/>
          <p:nvPr/>
        </p:nvSpPr>
        <p:spPr>
          <a:xfrm>
            <a:off x="400050" y="3979069"/>
            <a:ext cx="397192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"Exemplo: Ao final da aula, o professor anota em seu diário reflexivo estratégias que funcionaram e o que precisa ser ajustado." </a:t>
            </a:r>
            <a:endParaRPr lang="en-US" sz="1046" dirty="0"/>
          </a:p>
        </p:txBody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853678"/>
            <a:ext cx="214313" cy="17145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4943475" y="837605"/>
            <a:ext cx="2991445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Perspectiva de Kenneth Zeichner</a:t>
            </a:r>
            <a:endParaRPr lang="en-US" sz="1350" dirty="0"/>
          </a:p>
        </p:txBody>
      </p:sp>
      <p:sp>
        <p:nvSpPr>
          <p:cNvPr id="21" name="Shape 16"/>
          <p:cNvSpPr/>
          <p:nvPr/>
        </p:nvSpPr>
        <p:spPr>
          <a:xfrm>
            <a:off x="4657725" y="1178719"/>
            <a:ext cx="4200525" cy="1128713"/>
          </a:xfrm>
          <a:prstGeom prst="rect">
            <a:avLst/>
          </a:prstGeom>
          <a:solidFill>
            <a:srgbClr val="F5F3FF"/>
          </a:solidFill>
          <a:ln/>
        </p:spPr>
      </p:sp>
      <p:sp>
        <p:nvSpPr>
          <p:cNvPr id="22" name="Text 17"/>
          <p:cNvSpPr/>
          <p:nvPr/>
        </p:nvSpPr>
        <p:spPr>
          <a:xfrm>
            <a:off x="4772025" y="1293019"/>
            <a:ext cx="39719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6D28D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Reflexão Crítica</a:t>
            </a:r>
            <a:endParaRPr lang="en-US" sz="1046" dirty="0"/>
          </a:p>
        </p:txBody>
      </p:sp>
      <p:sp>
        <p:nvSpPr>
          <p:cNvPr id="23" name="Text 18"/>
          <p:cNvSpPr/>
          <p:nvPr/>
        </p:nvSpPr>
        <p:spPr>
          <a:xfrm>
            <a:off x="4772025" y="1559123"/>
            <a:ext cx="24994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Vai além da técnica, considerando as </a:t>
            </a:r>
            <a:endParaRPr lang="en-US" sz="1046" dirty="0"/>
          </a:p>
        </p:txBody>
      </p:sp>
      <p:sp>
        <p:nvSpPr>
          <p:cNvPr id="24" name="Text 19"/>
          <p:cNvSpPr/>
          <p:nvPr/>
        </p:nvSpPr>
        <p:spPr>
          <a:xfrm>
            <a:off x="7271500" y="1559123"/>
            <a:ext cx="123829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dimensões éticas, </a:t>
            </a:r>
            <a:endParaRPr lang="en-US" sz="1046" dirty="0"/>
          </a:p>
        </p:txBody>
      </p:sp>
      <p:sp>
        <p:nvSpPr>
          <p:cNvPr id="25" name="Text 20"/>
          <p:cNvSpPr/>
          <p:nvPr/>
        </p:nvSpPr>
        <p:spPr>
          <a:xfrm>
            <a:off x="4772025" y="1773436"/>
            <a:ext cx="120645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políticas e sociais</a:t>
            </a:r>
            <a:endParaRPr lang="en-US" sz="1046" dirty="0"/>
          </a:p>
        </p:txBody>
      </p:sp>
      <p:sp>
        <p:nvSpPr>
          <p:cNvPr id="26" name="Text 21"/>
          <p:cNvSpPr/>
          <p:nvPr/>
        </p:nvSpPr>
        <p:spPr>
          <a:xfrm>
            <a:off x="5978482" y="1773436"/>
            <a:ext cx="249833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do ensino. Questiona as estruturas e </a:t>
            </a:r>
            <a:endParaRPr lang="en-US" sz="1046" dirty="0"/>
          </a:p>
        </p:txBody>
      </p:sp>
      <p:sp>
        <p:nvSpPr>
          <p:cNvPr id="27" name="Text 22"/>
          <p:cNvSpPr/>
          <p:nvPr/>
        </p:nvSpPr>
        <p:spPr>
          <a:xfrm>
            <a:off x="4772025" y="1987748"/>
            <a:ext cx="160120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contextos educacionais. </a:t>
            </a:r>
            <a:endParaRPr lang="en-US" sz="1046" dirty="0"/>
          </a:p>
        </p:txBody>
      </p:sp>
      <p:sp>
        <p:nvSpPr>
          <p:cNvPr id="28" name="Text 23"/>
          <p:cNvSpPr/>
          <p:nvPr/>
        </p:nvSpPr>
        <p:spPr>
          <a:xfrm>
            <a:off x="4657725" y="2421731"/>
            <a:ext cx="420052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37415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Implicações para o Desenvolvimento Profissional</a:t>
            </a:r>
            <a:endParaRPr lang="en-US" sz="1046" dirty="0"/>
          </a:p>
        </p:txBody>
      </p:sp>
      <p:sp>
        <p:nvSpPr>
          <p:cNvPr id="29" name="Text 24"/>
          <p:cNvSpPr/>
          <p:nvPr/>
        </p:nvSpPr>
        <p:spPr>
          <a:xfrm>
            <a:off x="4829175" y="2707481"/>
            <a:ext cx="40290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Formação contínua baseada na investigação da própria prática</a:t>
            </a:r>
            <a:endParaRPr lang="en-US" sz="1046" dirty="0"/>
          </a:p>
        </p:txBody>
      </p:sp>
      <p:sp>
        <p:nvSpPr>
          <p:cNvPr id="30" name="Text 25"/>
          <p:cNvSpPr/>
          <p:nvPr/>
        </p:nvSpPr>
        <p:spPr>
          <a:xfrm>
            <a:off x="4829175" y="3136106"/>
            <a:ext cx="40290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Valorização do conhecimento produzido pelos professores</a:t>
            </a:r>
            <a:endParaRPr lang="en-US" sz="1046" dirty="0"/>
          </a:p>
        </p:txBody>
      </p:sp>
      <p:sp>
        <p:nvSpPr>
          <p:cNvPr id="31" name="Text 26"/>
          <p:cNvSpPr/>
          <p:nvPr/>
        </p:nvSpPr>
        <p:spPr>
          <a:xfrm>
            <a:off x="4829175" y="3350419"/>
            <a:ext cx="40290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Desenvolvimento de comunidades de aprendizagem profissional</a:t>
            </a:r>
            <a:endParaRPr lang="en-US" sz="1046" dirty="0"/>
          </a:p>
        </p:txBody>
      </p:sp>
      <p:sp>
        <p:nvSpPr>
          <p:cNvPr id="32" name="Text 27"/>
          <p:cNvSpPr/>
          <p:nvPr/>
        </p:nvSpPr>
        <p:spPr>
          <a:xfrm>
            <a:off x="4829175" y="3779044"/>
            <a:ext cx="40290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Promoção da autonomia e emancipação docente</a:t>
            </a:r>
            <a:endParaRPr lang="en-US" sz="1046" dirty="0"/>
          </a:p>
        </p:txBody>
      </p:sp>
      <p:pic>
        <p:nvPicPr>
          <p:cNvPr id="3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459" y="4107656"/>
            <a:ext cx="257175" cy="342900"/>
          </a:xfrm>
          <a:prstGeom prst="rect">
            <a:avLst/>
          </a:prstGeom>
        </p:spPr>
      </p:pic>
      <p:pic>
        <p:nvPicPr>
          <p:cNvPr id="3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078" y="4220170"/>
            <a:ext cx="214313" cy="214313"/>
          </a:xfrm>
          <a:prstGeom prst="rect">
            <a:avLst/>
          </a:prstGeom>
        </p:spPr>
      </p:pic>
      <p:pic>
        <p:nvPicPr>
          <p:cNvPr id="3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835" y="4107656"/>
            <a:ext cx="428625" cy="342900"/>
          </a:xfrm>
          <a:prstGeom prst="rect">
            <a:avLst/>
          </a:prstGeom>
        </p:spPr>
      </p:pic>
      <p:sp>
        <p:nvSpPr>
          <p:cNvPr id="36" name="Text 28"/>
          <p:cNvSpPr/>
          <p:nvPr/>
        </p:nvSpPr>
        <p:spPr>
          <a:xfrm>
            <a:off x="5520919" y="4507706"/>
            <a:ext cx="2474109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32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Pensamento reflexivo: conexão entre teoria e prática</a:t>
            </a:r>
            <a:endParaRPr lang="en-US" sz="732" dirty="0"/>
          </a:p>
        </p:txBody>
      </p:sp>
      <p:sp>
        <p:nvSpPr>
          <p:cNvPr id="37" name="Text 29"/>
          <p:cNvSpPr/>
          <p:nvPr/>
        </p:nvSpPr>
        <p:spPr>
          <a:xfrm>
            <a:off x="285750" y="4964906"/>
            <a:ext cx="407676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"O ensino reflexivo é um processo de fazer e refazer, de constante investigação da própria prática."</a:t>
            </a:r>
            <a:endParaRPr lang="en-US" sz="732" dirty="0"/>
          </a:p>
        </p:txBody>
      </p:sp>
      <p:sp>
        <p:nvSpPr>
          <p:cNvPr id="38" name="Text 30"/>
          <p:cNvSpPr/>
          <p:nvPr/>
        </p:nvSpPr>
        <p:spPr>
          <a:xfrm>
            <a:off x="4362515" y="4964906"/>
            <a:ext cx="449573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Referências: SCHÖN, D. Educando o profissional reflexivo | ZEICHNER, K. A formação reflexiva de professores</a:t>
            </a:r>
            <a:endParaRPr lang="en-US" sz="7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221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Profissionalização, Profissionalidade e Profissionalismo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14388"/>
            <a:ext cx="2743200" cy="4064794"/>
          </a:xfrm>
          <a:prstGeom prst="rect">
            <a:avLst/>
          </a:prstGeom>
          <a:solidFill>
            <a:srgbClr val="EFF6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003697"/>
            <a:ext cx="214313" cy="2143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5800" y="928688"/>
            <a:ext cx="161627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Profissionalização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400050" y="1387673"/>
            <a:ext cx="18196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Processo social e histórico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2219725" y="1387673"/>
            <a:ext cx="65923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pelo qual 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400050" y="1601986"/>
            <a:ext cx="221327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uma ocupação se transforma em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400050" y="1816298"/>
            <a:ext cx="65823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profissão.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400050" y="2135981"/>
            <a:ext cx="25146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 contexto do professor de Química:</a:t>
            </a:r>
            <a:endParaRPr lang="en-US" sz="942" dirty="0"/>
          </a:p>
        </p:txBody>
      </p:sp>
      <p:sp>
        <p:nvSpPr>
          <p:cNvPr id="12" name="Text 8"/>
          <p:cNvSpPr/>
          <p:nvPr/>
        </p:nvSpPr>
        <p:spPr>
          <a:xfrm>
            <a:off x="571500" y="2393156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Exigência de formação específica (licenciatura)</a:t>
            </a:r>
            <a:endParaRPr lang="en-US" sz="1046" dirty="0"/>
          </a:p>
        </p:txBody>
      </p:sp>
      <p:sp>
        <p:nvSpPr>
          <p:cNvPr id="13" name="Text 9"/>
          <p:cNvSpPr/>
          <p:nvPr/>
        </p:nvSpPr>
        <p:spPr>
          <a:xfrm>
            <a:off x="571500" y="2821781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Reconhecimento social da especificidade do trabalho</a:t>
            </a:r>
            <a:endParaRPr lang="en-US" sz="1046" dirty="0"/>
          </a:p>
        </p:txBody>
      </p:sp>
      <p:sp>
        <p:nvSpPr>
          <p:cNvPr id="14" name="Text 10"/>
          <p:cNvSpPr/>
          <p:nvPr/>
        </p:nvSpPr>
        <p:spPr>
          <a:xfrm>
            <a:off x="571500" y="3250406"/>
            <a:ext cx="23431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Regulamentação da profissão</a:t>
            </a:r>
            <a:endParaRPr lang="en-US" sz="1046" dirty="0"/>
          </a:p>
        </p:txBody>
      </p:sp>
      <p:sp>
        <p:nvSpPr>
          <p:cNvPr id="15" name="Text 11"/>
          <p:cNvSpPr/>
          <p:nvPr/>
        </p:nvSpPr>
        <p:spPr>
          <a:xfrm>
            <a:off x="571500" y="3464719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Construção de um corpo de conhecimentos próprios</a:t>
            </a:r>
            <a:endParaRPr lang="en-US" sz="1046" dirty="0"/>
          </a:p>
        </p:txBody>
      </p:sp>
      <p:sp>
        <p:nvSpPr>
          <p:cNvPr id="16" name="Text 12"/>
          <p:cNvSpPr/>
          <p:nvPr/>
        </p:nvSpPr>
        <p:spPr>
          <a:xfrm>
            <a:off x="400050" y="4336256"/>
            <a:ext cx="25146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i="1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"Processo que transforma uma atividade desenvolvida no mundo do trabalho mediante a circunscrição de um domínio de conhecimentos e competências específicos." </a:t>
            </a:r>
            <a:endParaRPr lang="en-US" sz="732" dirty="0"/>
          </a:p>
        </p:txBody>
      </p:sp>
      <p:sp>
        <p:nvSpPr>
          <p:cNvPr id="17" name="Shape 13"/>
          <p:cNvSpPr/>
          <p:nvPr/>
        </p:nvSpPr>
        <p:spPr>
          <a:xfrm>
            <a:off x="3200400" y="814388"/>
            <a:ext cx="2743200" cy="4064794"/>
          </a:xfrm>
          <a:prstGeom prst="rect">
            <a:avLst/>
          </a:prstGeom>
          <a:solidFill>
            <a:srgbClr val="ECFDF5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003697"/>
            <a:ext cx="214313" cy="214313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3600450" y="928688"/>
            <a:ext cx="154840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Profissionalidade</a:t>
            </a:r>
            <a:endParaRPr lang="en-US" sz="1350" dirty="0"/>
          </a:p>
        </p:txBody>
      </p:sp>
      <p:sp>
        <p:nvSpPr>
          <p:cNvPr id="20" name="Text 15"/>
          <p:cNvSpPr/>
          <p:nvPr/>
        </p:nvSpPr>
        <p:spPr>
          <a:xfrm>
            <a:off x="3314700" y="1387673"/>
            <a:ext cx="154662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Conjunto de saberes e </a:t>
            </a:r>
            <a:endParaRPr lang="en-US" sz="1046" dirty="0"/>
          </a:p>
        </p:txBody>
      </p:sp>
      <p:sp>
        <p:nvSpPr>
          <p:cNvPr id="21" name="Text 16"/>
          <p:cNvSpPr/>
          <p:nvPr/>
        </p:nvSpPr>
        <p:spPr>
          <a:xfrm>
            <a:off x="3314700" y="1601986"/>
            <a:ext cx="96884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competências</a:t>
            </a:r>
            <a:endParaRPr lang="en-US" sz="1046" dirty="0"/>
          </a:p>
        </p:txBody>
      </p:sp>
      <p:sp>
        <p:nvSpPr>
          <p:cNvPr id="22" name="Text 17"/>
          <p:cNvSpPr/>
          <p:nvPr/>
        </p:nvSpPr>
        <p:spPr>
          <a:xfrm>
            <a:off x="4283543" y="1601986"/>
            <a:ext cx="131718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que caracterizam o </a:t>
            </a:r>
            <a:endParaRPr lang="en-US" sz="1046" dirty="0"/>
          </a:p>
        </p:txBody>
      </p:sp>
      <p:sp>
        <p:nvSpPr>
          <p:cNvPr id="23" name="Text 18"/>
          <p:cNvSpPr/>
          <p:nvPr/>
        </p:nvSpPr>
        <p:spPr>
          <a:xfrm>
            <a:off x="3314700" y="1816298"/>
            <a:ext cx="90312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ser professor. </a:t>
            </a:r>
            <a:endParaRPr lang="en-US" sz="1046" dirty="0"/>
          </a:p>
        </p:txBody>
      </p:sp>
      <p:sp>
        <p:nvSpPr>
          <p:cNvPr id="24" name="Text 19"/>
          <p:cNvSpPr/>
          <p:nvPr/>
        </p:nvSpPr>
        <p:spPr>
          <a:xfrm>
            <a:off x="3314700" y="2135981"/>
            <a:ext cx="25146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 contexto do professor de Química:</a:t>
            </a:r>
            <a:endParaRPr lang="en-US" sz="942" dirty="0"/>
          </a:p>
        </p:txBody>
      </p:sp>
      <p:sp>
        <p:nvSpPr>
          <p:cNvPr id="25" name="Text 20"/>
          <p:cNvSpPr/>
          <p:nvPr/>
        </p:nvSpPr>
        <p:spPr>
          <a:xfrm>
            <a:off x="3486150" y="2393156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Conhecimento Pedagógico do Conteúdo (PCK)</a:t>
            </a:r>
            <a:endParaRPr lang="en-US" sz="1046" dirty="0"/>
          </a:p>
        </p:txBody>
      </p:sp>
      <p:sp>
        <p:nvSpPr>
          <p:cNvPr id="26" name="Text 21"/>
          <p:cNvSpPr/>
          <p:nvPr/>
        </p:nvSpPr>
        <p:spPr>
          <a:xfrm>
            <a:off x="3486150" y="2821781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Domínio de técnicas de laboratório seguras</a:t>
            </a:r>
            <a:endParaRPr lang="en-US" sz="1046" dirty="0"/>
          </a:p>
        </p:txBody>
      </p:sp>
      <p:sp>
        <p:nvSpPr>
          <p:cNvPr id="27" name="Text 22"/>
          <p:cNvSpPr/>
          <p:nvPr/>
        </p:nvSpPr>
        <p:spPr>
          <a:xfrm>
            <a:off x="3486150" y="3250406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Capacidade de contextualizar a química</a:t>
            </a:r>
            <a:endParaRPr lang="en-US" sz="1046" dirty="0"/>
          </a:p>
        </p:txBody>
      </p:sp>
      <p:sp>
        <p:nvSpPr>
          <p:cNvPr id="28" name="Text 23"/>
          <p:cNvSpPr/>
          <p:nvPr/>
        </p:nvSpPr>
        <p:spPr>
          <a:xfrm>
            <a:off x="3486150" y="3679031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Habilidade de transposição didática</a:t>
            </a:r>
            <a:endParaRPr lang="en-US" sz="1046" dirty="0"/>
          </a:p>
        </p:txBody>
      </p:sp>
      <p:sp>
        <p:nvSpPr>
          <p:cNvPr id="29" name="Text 24"/>
          <p:cNvSpPr/>
          <p:nvPr/>
        </p:nvSpPr>
        <p:spPr>
          <a:xfrm>
            <a:off x="3314700" y="4336256"/>
            <a:ext cx="25146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i="1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"Expressa a dimensão relativa ao conhecimento, aos saberes, técnicas e competências necessárias à atividade profissional." </a:t>
            </a:r>
            <a:endParaRPr lang="en-US" sz="732" dirty="0"/>
          </a:p>
        </p:txBody>
      </p:sp>
      <p:sp>
        <p:nvSpPr>
          <p:cNvPr id="30" name="Shape 25"/>
          <p:cNvSpPr/>
          <p:nvPr/>
        </p:nvSpPr>
        <p:spPr>
          <a:xfrm>
            <a:off x="6115050" y="814388"/>
            <a:ext cx="2743200" cy="4064794"/>
          </a:xfrm>
          <a:prstGeom prst="rect">
            <a:avLst/>
          </a:prstGeom>
          <a:solidFill>
            <a:srgbClr val="FFFBEB"/>
          </a:solidFill>
          <a:ln/>
        </p:spPr>
      </p:sp>
      <p:pic>
        <p:nvPicPr>
          <p:cNvPr id="3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1003697"/>
            <a:ext cx="267891" cy="214313"/>
          </a:xfrm>
          <a:prstGeom prst="rect">
            <a:avLst/>
          </a:prstGeom>
        </p:spPr>
      </p:pic>
      <p:sp>
        <p:nvSpPr>
          <p:cNvPr id="32" name="Text 26"/>
          <p:cNvSpPr/>
          <p:nvPr/>
        </p:nvSpPr>
        <p:spPr>
          <a:xfrm>
            <a:off x="6568678" y="928688"/>
            <a:ext cx="148232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Profissionalismo</a:t>
            </a:r>
            <a:endParaRPr lang="en-US" sz="1350" dirty="0"/>
          </a:p>
        </p:txBody>
      </p:sp>
      <p:sp>
        <p:nvSpPr>
          <p:cNvPr id="33" name="Text 27"/>
          <p:cNvSpPr/>
          <p:nvPr/>
        </p:nvSpPr>
        <p:spPr>
          <a:xfrm>
            <a:off x="6229350" y="1387673"/>
            <a:ext cx="203940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Atitude e compromisso ético-</a:t>
            </a:r>
            <a:endParaRPr lang="en-US" sz="1046" dirty="0"/>
          </a:p>
        </p:txBody>
      </p:sp>
      <p:sp>
        <p:nvSpPr>
          <p:cNvPr id="34" name="Text 28"/>
          <p:cNvSpPr/>
          <p:nvPr/>
        </p:nvSpPr>
        <p:spPr>
          <a:xfrm>
            <a:off x="6229350" y="1601986"/>
            <a:ext cx="51750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político</a:t>
            </a:r>
            <a:endParaRPr lang="en-US" sz="1046" dirty="0"/>
          </a:p>
        </p:txBody>
      </p:sp>
      <p:sp>
        <p:nvSpPr>
          <p:cNvPr id="35" name="Text 29"/>
          <p:cNvSpPr/>
          <p:nvPr/>
        </p:nvSpPr>
        <p:spPr>
          <a:xfrm>
            <a:off x="6746853" y="1601986"/>
            <a:ext cx="173409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no exercício da profissão. </a:t>
            </a:r>
            <a:endParaRPr lang="en-US" sz="1046" dirty="0"/>
          </a:p>
        </p:txBody>
      </p:sp>
      <p:sp>
        <p:nvSpPr>
          <p:cNvPr id="36" name="Text 30"/>
          <p:cNvSpPr/>
          <p:nvPr/>
        </p:nvSpPr>
        <p:spPr>
          <a:xfrm>
            <a:off x="6229350" y="1921669"/>
            <a:ext cx="25146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b="1" dirty="0">
                <a:solidFill>
                  <a:srgbClr val="B4530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 contexto do professor de Química:</a:t>
            </a:r>
            <a:endParaRPr lang="en-US" sz="942" dirty="0"/>
          </a:p>
        </p:txBody>
      </p:sp>
      <p:sp>
        <p:nvSpPr>
          <p:cNvPr id="37" name="Text 31"/>
          <p:cNvSpPr/>
          <p:nvPr/>
        </p:nvSpPr>
        <p:spPr>
          <a:xfrm>
            <a:off x="6400800" y="2178844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Compromisso com a segurança dos alunos</a:t>
            </a:r>
            <a:endParaRPr lang="en-US" sz="1046" dirty="0"/>
          </a:p>
        </p:txBody>
      </p:sp>
      <p:sp>
        <p:nvSpPr>
          <p:cNvPr id="38" name="Text 32"/>
          <p:cNvSpPr/>
          <p:nvPr/>
        </p:nvSpPr>
        <p:spPr>
          <a:xfrm>
            <a:off x="6400800" y="2607469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Luta por melhores condições de laboratório</a:t>
            </a:r>
            <a:endParaRPr lang="en-US" sz="1046" dirty="0"/>
          </a:p>
        </p:txBody>
      </p:sp>
      <p:sp>
        <p:nvSpPr>
          <p:cNvPr id="39" name="Text 33"/>
          <p:cNvSpPr/>
          <p:nvPr/>
        </p:nvSpPr>
        <p:spPr>
          <a:xfrm>
            <a:off x="6400800" y="3036094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Engajamento em formação continuada</a:t>
            </a:r>
            <a:endParaRPr lang="en-US" sz="1046" dirty="0"/>
          </a:p>
        </p:txBody>
      </p:sp>
      <p:sp>
        <p:nvSpPr>
          <p:cNvPr id="40" name="Text 34"/>
          <p:cNvSpPr/>
          <p:nvPr/>
        </p:nvSpPr>
        <p:spPr>
          <a:xfrm>
            <a:off x="6400800" y="3464719"/>
            <a:ext cx="23431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Participação em discussões curriculares</a:t>
            </a:r>
            <a:endParaRPr lang="en-US" sz="1046" dirty="0"/>
          </a:p>
        </p:txBody>
      </p:sp>
      <p:sp>
        <p:nvSpPr>
          <p:cNvPr id="41" name="Text 35"/>
          <p:cNvSpPr/>
          <p:nvPr/>
        </p:nvSpPr>
        <p:spPr>
          <a:xfrm>
            <a:off x="6229350" y="4336256"/>
            <a:ext cx="25146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i="1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"Refere-se ao desempenho ético e responsável da profissão, à adesão a um conjunto de valores e normas." </a:t>
            </a:r>
            <a:endParaRPr lang="en-US" sz="732" dirty="0"/>
          </a:p>
        </p:txBody>
      </p:sp>
      <p:sp>
        <p:nvSpPr>
          <p:cNvPr id="42" name="Text 36"/>
          <p:cNvSpPr/>
          <p:nvPr/>
        </p:nvSpPr>
        <p:spPr>
          <a:xfrm>
            <a:off x="1636868" y="4993481"/>
            <a:ext cx="5870237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Referência: RAMALHO, B. L.; NUÑEZ, I. B.; GAUTHIER, C. Formar o professor, profissionalizar o ensino: perspectivas e desafios. </a:t>
            </a:r>
            <a:endParaRPr lang="en-US" sz="7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9293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Saber e o Fazer Docente no Ensino de Química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14388"/>
            <a:ext cx="4200525" cy="2550319"/>
          </a:xfrm>
          <a:prstGeom prst="rect">
            <a:avLst/>
          </a:prstGeom>
          <a:solidFill>
            <a:srgbClr val="EFF6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153716"/>
            <a:ext cx="171450" cy="1714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2938" y="928688"/>
            <a:ext cx="372903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Conhecimento Pedagógico do Conteúdo (PCK)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400050" y="1616273"/>
            <a:ext cx="348188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Amálgama entre o "saber o quê" e o "saber como"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400050" y="1830586"/>
            <a:ext cx="334871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ensinar. Representa o conhecimento específico do 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400050" y="2044898"/>
            <a:ext cx="65795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professor.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400050" y="2336006"/>
            <a:ext cx="19573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Componentes do PCK:</a:t>
            </a:r>
            <a:endParaRPr lang="en-US" sz="837" dirty="0"/>
          </a:p>
        </p:txBody>
      </p:sp>
      <p:sp>
        <p:nvSpPr>
          <p:cNvPr id="11" name="Text 7"/>
          <p:cNvSpPr/>
          <p:nvPr/>
        </p:nvSpPr>
        <p:spPr>
          <a:xfrm>
            <a:off x="542925" y="2536031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Orientações para o ensino</a:t>
            </a:r>
            <a:endParaRPr lang="en-US" sz="732" dirty="0"/>
          </a:p>
        </p:txBody>
      </p:sp>
      <p:sp>
        <p:nvSpPr>
          <p:cNvPr id="12" name="Text 8"/>
          <p:cNvSpPr/>
          <p:nvPr/>
        </p:nvSpPr>
        <p:spPr>
          <a:xfrm>
            <a:off x="542925" y="2678906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Conhecimento curricular</a:t>
            </a:r>
            <a:endParaRPr lang="en-US" sz="732" dirty="0"/>
          </a:p>
        </p:txBody>
      </p:sp>
      <p:sp>
        <p:nvSpPr>
          <p:cNvPr id="13" name="Text 9"/>
          <p:cNvSpPr/>
          <p:nvPr/>
        </p:nvSpPr>
        <p:spPr>
          <a:xfrm>
            <a:off x="542925" y="2821781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Compreensão dos alunos</a:t>
            </a:r>
            <a:endParaRPr lang="en-US" sz="732" dirty="0"/>
          </a:p>
        </p:txBody>
      </p:sp>
      <p:sp>
        <p:nvSpPr>
          <p:cNvPr id="14" name="Text 10"/>
          <p:cNvSpPr/>
          <p:nvPr/>
        </p:nvSpPr>
        <p:spPr>
          <a:xfrm>
            <a:off x="542925" y="2964656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Estratégias de ensino</a:t>
            </a:r>
            <a:endParaRPr lang="en-US" sz="732" dirty="0"/>
          </a:p>
        </p:txBody>
      </p:sp>
      <p:sp>
        <p:nvSpPr>
          <p:cNvPr id="15" name="Text 11"/>
          <p:cNvSpPr/>
          <p:nvPr/>
        </p:nvSpPr>
        <p:spPr>
          <a:xfrm>
            <a:off x="542925" y="3107531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Avaliação da aprendizagem</a:t>
            </a:r>
            <a:endParaRPr lang="en-US" sz="732" dirty="0"/>
          </a:p>
        </p:txBody>
      </p:sp>
      <p:sp>
        <p:nvSpPr>
          <p:cNvPr id="16" name="Text 12"/>
          <p:cNvSpPr/>
          <p:nvPr/>
        </p:nvSpPr>
        <p:spPr>
          <a:xfrm>
            <a:off x="2414588" y="2336006"/>
            <a:ext cx="19573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Exemplo em Química:</a:t>
            </a:r>
            <a:endParaRPr lang="en-US" sz="837" dirty="0"/>
          </a:p>
        </p:txBody>
      </p:sp>
      <p:sp>
        <p:nvSpPr>
          <p:cNvPr id="17" name="Text 13"/>
          <p:cNvSpPr/>
          <p:nvPr/>
        </p:nvSpPr>
        <p:spPr>
          <a:xfrm>
            <a:off x="2414588" y="2536031"/>
            <a:ext cx="1957388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Para ensinar "Ligação Química", o professor precisa conhecer as dificuldades comuns dos alunos, usar analogias adequadas e conectar com outros tópicos. </a:t>
            </a:r>
            <a:endParaRPr lang="en-US" sz="732" dirty="0"/>
          </a:p>
        </p:txBody>
      </p:sp>
      <p:sp>
        <p:nvSpPr>
          <p:cNvPr id="18" name="Shape 14"/>
          <p:cNvSpPr/>
          <p:nvPr/>
        </p:nvSpPr>
        <p:spPr>
          <a:xfrm>
            <a:off x="285750" y="3479006"/>
            <a:ext cx="4200525" cy="1793081"/>
          </a:xfrm>
          <a:prstGeom prst="rect">
            <a:avLst/>
          </a:prstGeom>
          <a:solidFill>
            <a:srgbClr val="ECFDF5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689747"/>
            <a:ext cx="150019" cy="17145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21506" y="3593306"/>
            <a:ext cx="3479006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Experimentação no Ensino de Química</a:t>
            </a:r>
            <a:endParaRPr lang="en-US" sz="1350" dirty="0"/>
          </a:p>
        </p:txBody>
      </p:sp>
      <p:sp>
        <p:nvSpPr>
          <p:cNvPr id="21" name="Text 16"/>
          <p:cNvSpPr/>
          <p:nvPr/>
        </p:nvSpPr>
        <p:spPr>
          <a:xfrm>
            <a:off x="400050" y="4023717"/>
            <a:ext cx="326212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Superando a visão de "receita de bolo" para uma </a:t>
            </a:r>
            <a:endParaRPr lang="en-US" sz="1046" dirty="0"/>
          </a:p>
        </p:txBody>
      </p:sp>
      <p:sp>
        <p:nvSpPr>
          <p:cNvPr id="22" name="Text 17"/>
          <p:cNvSpPr/>
          <p:nvPr/>
        </p:nvSpPr>
        <p:spPr>
          <a:xfrm>
            <a:off x="400050" y="4238030"/>
            <a:ext cx="173908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abordagem investigativa</a:t>
            </a:r>
            <a:endParaRPr lang="en-US" sz="1046" dirty="0"/>
          </a:p>
        </p:txBody>
      </p:sp>
      <p:sp>
        <p:nvSpPr>
          <p:cNvPr id="23" name="Text 18"/>
          <p:cNvSpPr/>
          <p:nvPr/>
        </p:nvSpPr>
        <p:spPr>
          <a:xfrm>
            <a:off x="2139135" y="4238030"/>
            <a:ext cx="383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</a:t>
            </a:r>
            <a:endParaRPr lang="en-US" sz="1046" dirty="0"/>
          </a:p>
        </p:txBody>
      </p:sp>
      <p:sp>
        <p:nvSpPr>
          <p:cNvPr id="24" name="Text 19"/>
          <p:cNvSpPr/>
          <p:nvPr/>
        </p:nvSpPr>
        <p:spPr>
          <a:xfrm>
            <a:off x="400050" y="4529138"/>
            <a:ext cx="19573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Tipos de Experimentação:</a:t>
            </a:r>
            <a:endParaRPr lang="en-US" sz="837" dirty="0"/>
          </a:p>
        </p:txBody>
      </p:sp>
      <p:sp>
        <p:nvSpPr>
          <p:cNvPr id="25" name="Text 20"/>
          <p:cNvSpPr/>
          <p:nvPr/>
        </p:nvSpPr>
        <p:spPr>
          <a:xfrm>
            <a:off x="542925" y="4729163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Demonstrativa</a:t>
            </a:r>
            <a:endParaRPr lang="en-US" sz="732" dirty="0"/>
          </a:p>
        </p:txBody>
      </p:sp>
      <p:sp>
        <p:nvSpPr>
          <p:cNvPr id="26" name="Text 21"/>
          <p:cNvSpPr/>
          <p:nvPr/>
        </p:nvSpPr>
        <p:spPr>
          <a:xfrm>
            <a:off x="542925" y="4872038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Verificação</a:t>
            </a:r>
            <a:endParaRPr lang="en-US" sz="732" dirty="0"/>
          </a:p>
        </p:txBody>
      </p:sp>
      <p:sp>
        <p:nvSpPr>
          <p:cNvPr id="27" name="Text 22"/>
          <p:cNvSpPr/>
          <p:nvPr/>
        </p:nvSpPr>
        <p:spPr>
          <a:xfrm>
            <a:off x="542925" y="5014913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Investigativa</a:t>
            </a:r>
            <a:endParaRPr lang="en-US" sz="732" dirty="0"/>
          </a:p>
        </p:txBody>
      </p:sp>
      <p:sp>
        <p:nvSpPr>
          <p:cNvPr id="28" name="Text 23"/>
          <p:cNvSpPr/>
          <p:nvPr/>
        </p:nvSpPr>
        <p:spPr>
          <a:xfrm>
            <a:off x="2414588" y="4529138"/>
            <a:ext cx="19573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Desafios:</a:t>
            </a:r>
            <a:endParaRPr lang="en-US" sz="837" dirty="0"/>
          </a:p>
        </p:txBody>
      </p:sp>
      <p:sp>
        <p:nvSpPr>
          <p:cNvPr id="29" name="Text 24"/>
          <p:cNvSpPr/>
          <p:nvPr/>
        </p:nvSpPr>
        <p:spPr>
          <a:xfrm>
            <a:off x="2557463" y="4729163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Falta de laboratórios</a:t>
            </a:r>
            <a:endParaRPr lang="en-US" sz="732" dirty="0"/>
          </a:p>
        </p:txBody>
      </p:sp>
      <p:sp>
        <p:nvSpPr>
          <p:cNvPr id="30" name="Text 25"/>
          <p:cNvSpPr/>
          <p:nvPr/>
        </p:nvSpPr>
        <p:spPr>
          <a:xfrm>
            <a:off x="2557463" y="4872038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Materiais limitados</a:t>
            </a:r>
            <a:endParaRPr lang="en-US" sz="732" dirty="0"/>
          </a:p>
        </p:txBody>
      </p:sp>
      <p:sp>
        <p:nvSpPr>
          <p:cNvPr id="31" name="Text 26"/>
          <p:cNvSpPr/>
          <p:nvPr/>
        </p:nvSpPr>
        <p:spPr>
          <a:xfrm>
            <a:off x="2557463" y="5014913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Questões de segurança</a:t>
            </a:r>
            <a:endParaRPr lang="en-US" sz="732" dirty="0"/>
          </a:p>
        </p:txBody>
      </p:sp>
      <p:sp>
        <p:nvSpPr>
          <p:cNvPr id="32" name="Shape 27"/>
          <p:cNvSpPr/>
          <p:nvPr/>
        </p:nvSpPr>
        <p:spPr>
          <a:xfrm>
            <a:off x="4657725" y="814388"/>
            <a:ext cx="4200525" cy="1935956"/>
          </a:xfrm>
          <a:prstGeom prst="rect">
            <a:avLst/>
          </a:prstGeom>
          <a:solidFill>
            <a:srgbClr val="FFFBEB"/>
          </a:solidFill>
          <a:ln/>
        </p:spPr>
      </p:sp>
      <p:pic>
        <p:nvPicPr>
          <p:cNvPr id="3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25" y="1025128"/>
            <a:ext cx="171450" cy="171450"/>
          </a:xfrm>
          <a:prstGeom prst="rect">
            <a:avLst/>
          </a:prstGeom>
        </p:spPr>
      </p:pic>
      <p:sp>
        <p:nvSpPr>
          <p:cNvPr id="34" name="Text 28"/>
          <p:cNvSpPr/>
          <p:nvPr/>
        </p:nvSpPr>
        <p:spPr>
          <a:xfrm>
            <a:off x="5014913" y="928688"/>
            <a:ext cx="158412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Abordagem CTSA</a:t>
            </a:r>
            <a:endParaRPr lang="en-US" sz="1350" dirty="0"/>
          </a:p>
        </p:txBody>
      </p:sp>
      <p:sp>
        <p:nvSpPr>
          <p:cNvPr id="35" name="Text 29"/>
          <p:cNvSpPr/>
          <p:nvPr/>
        </p:nvSpPr>
        <p:spPr>
          <a:xfrm>
            <a:off x="4772025" y="1359098"/>
            <a:ext cx="27716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Ciência-Tecnologia-Sociedade-Ambiente</a:t>
            </a:r>
            <a:endParaRPr lang="en-US" sz="1046" dirty="0"/>
          </a:p>
        </p:txBody>
      </p:sp>
      <p:sp>
        <p:nvSpPr>
          <p:cNvPr id="36" name="Text 30"/>
          <p:cNvSpPr/>
          <p:nvPr/>
        </p:nvSpPr>
        <p:spPr>
          <a:xfrm>
            <a:off x="7543660" y="1359098"/>
            <a:ext cx="11998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contextualização </a:t>
            </a:r>
            <a:endParaRPr lang="en-US" sz="1046" dirty="0"/>
          </a:p>
        </p:txBody>
      </p:sp>
      <p:sp>
        <p:nvSpPr>
          <p:cNvPr id="37" name="Text 31"/>
          <p:cNvSpPr/>
          <p:nvPr/>
        </p:nvSpPr>
        <p:spPr>
          <a:xfrm>
            <a:off x="4772025" y="1573411"/>
            <a:ext cx="31567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 Química com questões sociais e ambientais. </a:t>
            </a:r>
            <a:endParaRPr lang="en-US" sz="1046" dirty="0"/>
          </a:p>
        </p:txBody>
      </p:sp>
      <p:sp>
        <p:nvSpPr>
          <p:cNvPr id="38" name="Text 32"/>
          <p:cNvSpPr/>
          <p:nvPr/>
        </p:nvSpPr>
        <p:spPr>
          <a:xfrm>
            <a:off x="4772025" y="1864519"/>
            <a:ext cx="19573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B4530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Objetivos:</a:t>
            </a:r>
            <a:endParaRPr lang="en-US" sz="837" dirty="0"/>
          </a:p>
        </p:txBody>
      </p:sp>
      <p:sp>
        <p:nvSpPr>
          <p:cNvPr id="39" name="Text 33"/>
          <p:cNvSpPr/>
          <p:nvPr/>
        </p:nvSpPr>
        <p:spPr>
          <a:xfrm>
            <a:off x="4914900" y="2064544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Alfabetização científica</a:t>
            </a:r>
            <a:endParaRPr lang="en-US" sz="732" dirty="0"/>
          </a:p>
        </p:txBody>
      </p:sp>
      <p:sp>
        <p:nvSpPr>
          <p:cNvPr id="40" name="Text 34"/>
          <p:cNvSpPr/>
          <p:nvPr/>
        </p:nvSpPr>
        <p:spPr>
          <a:xfrm>
            <a:off x="4914900" y="2207419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Pensamento crítico</a:t>
            </a:r>
            <a:endParaRPr lang="en-US" sz="732" dirty="0"/>
          </a:p>
        </p:txBody>
      </p:sp>
      <p:sp>
        <p:nvSpPr>
          <p:cNvPr id="41" name="Text 35"/>
          <p:cNvSpPr/>
          <p:nvPr/>
        </p:nvSpPr>
        <p:spPr>
          <a:xfrm>
            <a:off x="4914900" y="2350294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Formação para cidadania</a:t>
            </a:r>
            <a:endParaRPr lang="en-US" sz="732" dirty="0"/>
          </a:p>
        </p:txBody>
      </p:sp>
      <p:sp>
        <p:nvSpPr>
          <p:cNvPr id="42" name="Text 36"/>
          <p:cNvSpPr/>
          <p:nvPr/>
        </p:nvSpPr>
        <p:spPr>
          <a:xfrm>
            <a:off x="6786563" y="1864519"/>
            <a:ext cx="19573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B4530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Exemplos de Temas:</a:t>
            </a:r>
            <a:endParaRPr lang="en-US" sz="837" dirty="0"/>
          </a:p>
        </p:txBody>
      </p:sp>
      <p:sp>
        <p:nvSpPr>
          <p:cNvPr id="43" name="Text 37"/>
          <p:cNvSpPr/>
          <p:nvPr/>
        </p:nvSpPr>
        <p:spPr>
          <a:xfrm>
            <a:off x="6929438" y="2064544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Tratamento de água</a:t>
            </a:r>
            <a:endParaRPr lang="en-US" sz="732" dirty="0"/>
          </a:p>
        </p:txBody>
      </p:sp>
      <p:sp>
        <p:nvSpPr>
          <p:cNvPr id="44" name="Text 38"/>
          <p:cNvSpPr/>
          <p:nvPr/>
        </p:nvSpPr>
        <p:spPr>
          <a:xfrm>
            <a:off x="6929438" y="2207419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Agrotóxicos</a:t>
            </a:r>
            <a:endParaRPr lang="en-US" sz="732" dirty="0"/>
          </a:p>
        </p:txBody>
      </p:sp>
      <p:sp>
        <p:nvSpPr>
          <p:cNvPr id="45" name="Text 39"/>
          <p:cNvSpPr/>
          <p:nvPr/>
        </p:nvSpPr>
        <p:spPr>
          <a:xfrm>
            <a:off x="6929438" y="2350294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Energia nuclear</a:t>
            </a:r>
            <a:endParaRPr lang="en-US" sz="732" dirty="0"/>
          </a:p>
        </p:txBody>
      </p:sp>
      <p:sp>
        <p:nvSpPr>
          <p:cNvPr id="46" name="Text 40"/>
          <p:cNvSpPr/>
          <p:nvPr/>
        </p:nvSpPr>
        <p:spPr>
          <a:xfrm>
            <a:off x="6929438" y="2493169"/>
            <a:ext cx="181451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Plásticos nos oceanos</a:t>
            </a:r>
            <a:endParaRPr lang="en-US" sz="732" dirty="0"/>
          </a:p>
        </p:txBody>
      </p:sp>
      <p:pic>
        <p:nvPicPr>
          <p:cNvPr id="4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2864644"/>
            <a:ext cx="1285875" cy="1285875"/>
          </a:xfrm>
          <a:prstGeom prst="rect">
            <a:avLst/>
          </a:prstGeom>
        </p:spPr>
      </p:pic>
      <p:sp>
        <p:nvSpPr>
          <p:cNvPr id="48" name="Text 41"/>
          <p:cNvSpPr/>
          <p:nvPr/>
        </p:nvSpPr>
        <p:spPr>
          <a:xfrm>
            <a:off x="4657725" y="4264819"/>
            <a:ext cx="42005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32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"O ensino de Química deve possibilitar ao aluno a compreensão tanto dos processos químicos em si quanto da construção de um conhecimento científico em estreita relação com as aplicações tecnológicas e suas implicações ambientais, sociais, políticas e econômicas." </a:t>
            </a:r>
            <a:endParaRPr lang="en-US" sz="732" dirty="0"/>
          </a:p>
        </p:txBody>
      </p:sp>
      <p:sp>
        <p:nvSpPr>
          <p:cNvPr id="49" name="Text 42"/>
          <p:cNvSpPr/>
          <p:nvPr/>
        </p:nvSpPr>
        <p:spPr>
          <a:xfrm>
            <a:off x="4657725" y="4722019"/>
            <a:ext cx="420052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32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- Parâmetros Curriculares Nacionais</a:t>
            </a:r>
            <a:endParaRPr lang="en-US" sz="732" dirty="0"/>
          </a:p>
        </p:txBody>
      </p:sp>
      <p:sp>
        <p:nvSpPr>
          <p:cNvPr id="50" name="Text 43"/>
          <p:cNvSpPr/>
          <p:nvPr/>
        </p:nvSpPr>
        <p:spPr>
          <a:xfrm>
            <a:off x="2794183" y="5500688"/>
            <a:ext cx="6064067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Referências: SHULMAN, L. S. Those who understand: Knowledge growth in teaching. | SANTOS, W. L. P. Educação CTS e cidadania. </a:t>
            </a:r>
            <a:endParaRPr lang="en-US" sz="7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3643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Dimensões Política, Ética e Estética do Ensino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14388"/>
            <a:ext cx="4200525" cy="1993106"/>
          </a:xfrm>
          <a:prstGeom prst="rect">
            <a:avLst/>
          </a:prstGeom>
          <a:solidFill>
            <a:srgbClr val="EFF6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025128"/>
            <a:ext cx="214313" cy="1714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5800" y="928688"/>
            <a:ext cx="163056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Dimensão Política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400050" y="1359098"/>
            <a:ext cx="140589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 ensino de ciências 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1805946" y="1359098"/>
            <a:ext cx="89282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não é neutro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2698775" y="1359098"/>
            <a:ext cx="142604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mas impregnado de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400050" y="1573411"/>
            <a:ext cx="184294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valores e escolhas políticas.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400050" y="1864519"/>
            <a:ext cx="39719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Exemplos em Química:</a:t>
            </a:r>
            <a:endParaRPr lang="en-US" sz="837" dirty="0"/>
          </a:p>
        </p:txBody>
      </p:sp>
      <p:sp>
        <p:nvSpPr>
          <p:cNvPr id="12" name="Text 8"/>
          <p:cNvSpPr/>
          <p:nvPr/>
        </p:nvSpPr>
        <p:spPr>
          <a:xfrm>
            <a:off x="542925" y="2064544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Debate sobre agrotóxicos e modelo do agronegócio</a:t>
            </a:r>
            <a:endParaRPr lang="en-US" sz="732" dirty="0"/>
          </a:p>
        </p:txBody>
      </p:sp>
      <p:sp>
        <p:nvSpPr>
          <p:cNvPr id="13" name="Text 9"/>
          <p:cNvSpPr/>
          <p:nvPr/>
        </p:nvSpPr>
        <p:spPr>
          <a:xfrm>
            <a:off x="542925" y="2207419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Discussão sobre energia nuclear e suas implicações</a:t>
            </a:r>
            <a:endParaRPr lang="en-US" sz="732" dirty="0"/>
          </a:p>
        </p:txBody>
      </p:sp>
      <p:sp>
        <p:nvSpPr>
          <p:cNvPr id="14" name="Text 10"/>
          <p:cNvSpPr/>
          <p:nvPr/>
        </p:nvSpPr>
        <p:spPr>
          <a:xfrm>
            <a:off x="542925" y="2350294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Questões de acesso a medicamentos e patentes farmacêuticas</a:t>
            </a:r>
            <a:endParaRPr lang="en-US" sz="732" dirty="0"/>
          </a:p>
        </p:txBody>
      </p:sp>
      <p:sp>
        <p:nvSpPr>
          <p:cNvPr id="15" name="Text 11"/>
          <p:cNvSpPr/>
          <p:nvPr/>
        </p:nvSpPr>
        <p:spPr>
          <a:xfrm>
            <a:off x="400050" y="2550319"/>
            <a:ext cx="397192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"Ensinar exige a convicção de que a mudança é possível." - Paulo Freire </a:t>
            </a:r>
            <a:endParaRPr lang="en-US" sz="732" dirty="0"/>
          </a:p>
        </p:txBody>
      </p:sp>
      <p:sp>
        <p:nvSpPr>
          <p:cNvPr id="16" name="Shape 12"/>
          <p:cNvSpPr/>
          <p:nvPr/>
        </p:nvSpPr>
        <p:spPr>
          <a:xfrm>
            <a:off x="285750" y="2921794"/>
            <a:ext cx="4200525" cy="1993106"/>
          </a:xfrm>
          <a:prstGeom prst="rect">
            <a:avLst/>
          </a:prstGeom>
          <a:solidFill>
            <a:srgbClr val="ECFDF5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132534"/>
            <a:ext cx="171450" cy="17145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42938" y="3036094"/>
            <a:ext cx="140374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Dimensão Ética</a:t>
            </a:r>
            <a:endParaRPr lang="en-US" sz="1350" dirty="0"/>
          </a:p>
        </p:txBody>
      </p:sp>
      <p:sp>
        <p:nvSpPr>
          <p:cNvPr id="19" name="Text 14"/>
          <p:cNvSpPr/>
          <p:nvPr/>
        </p:nvSpPr>
        <p:spPr>
          <a:xfrm>
            <a:off x="400050" y="3466505"/>
            <a:ext cx="22280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Compromisso com valores como </a:t>
            </a:r>
            <a:endParaRPr lang="en-US" sz="1046" dirty="0"/>
          </a:p>
        </p:txBody>
      </p:sp>
      <p:sp>
        <p:nvSpPr>
          <p:cNvPr id="20" name="Text 15"/>
          <p:cNvSpPr/>
          <p:nvPr/>
        </p:nvSpPr>
        <p:spPr>
          <a:xfrm>
            <a:off x="2628063" y="3466505"/>
            <a:ext cx="166650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responsabilidade social, </a:t>
            </a:r>
            <a:endParaRPr lang="en-US" sz="1046" dirty="0"/>
          </a:p>
        </p:txBody>
      </p:sp>
      <p:sp>
        <p:nvSpPr>
          <p:cNvPr id="21" name="Text 16"/>
          <p:cNvSpPr/>
          <p:nvPr/>
        </p:nvSpPr>
        <p:spPr>
          <a:xfrm>
            <a:off x="400050" y="3680817"/>
            <a:ext cx="118672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respeito e justiça</a:t>
            </a:r>
            <a:endParaRPr lang="en-US" sz="1046" dirty="0"/>
          </a:p>
        </p:txBody>
      </p:sp>
      <p:sp>
        <p:nvSpPr>
          <p:cNvPr id="22" name="Text 17"/>
          <p:cNvSpPr/>
          <p:nvPr/>
        </p:nvSpPr>
        <p:spPr>
          <a:xfrm>
            <a:off x="1586778" y="3680817"/>
            <a:ext cx="383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</a:t>
            </a:r>
            <a:endParaRPr lang="en-US" sz="1046" dirty="0"/>
          </a:p>
        </p:txBody>
      </p:sp>
      <p:sp>
        <p:nvSpPr>
          <p:cNvPr id="23" name="Text 18"/>
          <p:cNvSpPr/>
          <p:nvPr/>
        </p:nvSpPr>
        <p:spPr>
          <a:xfrm>
            <a:off x="400050" y="3971925"/>
            <a:ext cx="39719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Exemplos em Química:</a:t>
            </a:r>
            <a:endParaRPr lang="en-US" sz="837" dirty="0"/>
          </a:p>
        </p:txBody>
      </p:sp>
      <p:sp>
        <p:nvSpPr>
          <p:cNvPr id="24" name="Text 19"/>
          <p:cNvSpPr/>
          <p:nvPr/>
        </p:nvSpPr>
        <p:spPr>
          <a:xfrm>
            <a:off x="542925" y="4171950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Bioética nas pesquisas químicas e farmacêuticas</a:t>
            </a:r>
            <a:endParaRPr lang="en-US" sz="732" dirty="0"/>
          </a:p>
        </p:txBody>
      </p:sp>
      <p:sp>
        <p:nvSpPr>
          <p:cNvPr id="25" name="Text 20"/>
          <p:cNvSpPr/>
          <p:nvPr/>
        </p:nvSpPr>
        <p:spPr>
          <a:xfrm>
            <a:off x="542925" y="4314825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Ética ambiental no uso de produtos químicos</a:t>
            </a:r>
            <a:endParaRPr lang="en-US" sz="732" dirty="0"/>
          </a:p>
        </p:txBody>
      </p:sp>
      <p:sp>
        <p:nvSpPr>
          <p:cNvPr id="26" name="Text 21"/>
          <p:cNvSpPr/>
          <p:nvPr/>
        </p:nvSpPr>
        <p:spPr>
          <a:xfrm>
            <a:off x="542925" y="4457700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Responsabilidade na divulgação científica</a:t>
            </a:r>
            <a:endParaRPr lang="en-US" sz="732" dirty="0"/>
          </a:p>
        </p:txBody>
      </p:sp>
      <p:sp>
        <p:nvSpPr>
          <p:cNvPr id="27" name="Text 22"/>
          <p:cNvSpPr/>
          <p:nvPr/>
        </p:nvSpPr>
        <p:spPr>
          <a:xfrm>
            <a:off x="400050" y="4657725"/>
            <a:ext cx="397192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"A educação é um ato de amor, por isso, um ato de coragem." - Paulo Freire </a:t>
            </a:r>
            <a:endParaRPr lang="en-US" sz="732" dirty="0"/>
          </a:p>
        </p:txBody>
      </p:sp>
      <p:sp>
        <p:nvSpPr>
          <p:cNvPr id="28" name="Shape 23"/>
          <p:cNvSpPr/>
          <p:nvPr/>
        </p:nvSpPr>
        <p:spPr>
          <a:xfrm>
            <a:off x="4657725" y="814388"/>
            <a:ext cx="4200525" cy="2278856"/>
          </a:xfrm>
          <a:prstGeom prst="rect">
            <a:avLst/>
          </a:prstGeom>
          <a:solidFill>
            <a:srgbClr val="FFFBEB"/>
          </a:solidFill>
          <a:ln/>
        </p:spPr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25" y="1025128"/>
            <a:ext cx="171450" cy="17145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5014913" y="928688"/>
            <a:ext cx="167699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Dimensão Estética</a:t>
            </a:r>
            <a:endParaRPr lang="en-US" sz="1350" dirty="0"/>
          </a:p>
        </p:txBody>
      </p:sp>
      <p:sp>
        <p:nvSpPr>
          <p:cNvPr id="31" name="Text 25"/>
          <p:cNvSpPr/>
          <p:nvPr/>
        </p:nvSpPr>
        <p:spPr>
          <a:xfrm>
            <a:off x="4772025" y="1359098"/>
            <a:ext cx="223415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experiência estética na ciência: </a:t>
            </a:r>
            <a:endParaRPr lang="en-US" sz="1046" dirty="0"/>
          </a:p>
        </p:txBody>
      </p:sp>
      <p:sp>
        <p:nvSpPr>
          <p:cNvPr id="32" name="Text 26"/>
          <p:cNvSpPr/>
          <p:nvPr/>
        </p:nvSpPr>
        <p:spPr>
          <a:xfrm>
            <a:off x="7006177" y="1359098"/>
            <a:ext cx="167721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 beleza, a elegância e a </a:t>
            </a:r>
            <a:endParaRPr lang="en-US" sz="1046" dirty="0"/>
          </a:p>
        </p:txBody>
      </p:sp>
      <p:sp>
        <p:nvSpPr>
          <p:cNvPr id="33" name="Text 27"/>
          <p:cNvSpPr/>
          <p:nvPr/>
        </p:nvSpPr>
        <p:spPr>
          <a:xfrm>
            <a:off x="4772025" y="1573411"/>
            <a:ext cx="91412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sensibilidade</a:t>
            </a:r>
            <a:endParaRPr lang="en-US" sz="1046" dirty="0"/>
          </a:p>
        </p:txBody>
      </p:sp>
      <p:sp>
        <p:nvSpPr>
          <p:cNvPr id="34" name="Text 28"/>
          <p:cNvSpPr/>
          <p:nvPr/>
        </p:nvSpPr>
        <p:spPr>
          <a:xfrm>
            <a:off x="5686146" y="1573411"/>
            <a:ext cx="73625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no ensino. </a:t>
            </a:r>
            <a:endParaRPr lang="en-US" sz="1046" dirty="0"/>
          </a:p>
        </p:txBody>
      </p:sp>
      <p:sp>
        <p:nvSpPr>
          <p:cNvPr id="35" name="Text 29"/>
          <p:cNvSpPr/>
          <p:nvPr/>
        </p:nvSpPr>
        <p:spPr>
          <a:xfrm>
            <a:off x="4772025" y="1864519"/>
            <a:ext cx="39719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b="1" dirty="0">
                <a:solidFill>
                  <a:srgbClr val="B4530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Exemplos em Química:</a:t>
            </a:r>
            <a:endParaRPr lang="en-US" sz="837" dirty="0"/>
          </a:p>
        </p:txBody>
      </p:sp>
      <p:sp>
        <p:nvSpPr>
          <p:cNvPr id="36" name="Text 30"/>
          <p:cNvSpPr/>
          <p:nvPr/>
        </p:nvSpPr>
        <p:spPr>
          <a:xfrm>
            <a:off x="4914900" y="2064544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 beleza e simetria dos cristais e moléculas</a:t>
            </a:r>
            <a:endParaRPr lang="en-US" sz="732" dirty="0"/>
          </a:p>
        </p:txBody>
      </p:sp>
      <p:sp>
        <p:nvSpPr>
          <p:cNvPr id="37" name="Text 31"/>
          <p:cNvSpPr/>
          <p:nvPr/>
        </p:nvSpPr>
        <p:spPr>
          <a:xfrm>
            <a:off x="4914900" y="2207419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fascínio visual das reações químicas coloridas</a:t>
            </a:r>
            <a:endParaRPr lang="en-US" sz="732" dirty="0"/>
          </a:p>
        </p:txBody>
      </p:sp>
      <p:sp>
        <p:nvSpPr>
          <p:cNvPr id="38" name="Text 32"/>
          <p:cNvSpPr/>
          <p:nvPr/>
        </p:nvSpPr>
        <p:spPr>
          <a:xfrm>
            <a:off x="4914900" y="2350294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 elegância de uma síntese química eficiente</a:t>
            </a:r>
            <a:endParaRPr lang="en-US" sz="732" dirty="0"/>
          </a:p>
        </p:txBody>
      </p:sp>
      <p:sp>
        <p:nvSpPr>
          <p:cNvPr id="39" name="Text 33"/>
          <p:cNvSpPr/>
          <p:nvPr/>
        </p:nvSpPr>
        <p:spPr>
          <a:xfrm>
            <a:off x="4914900" y="2493169"/>
            <a:ext cx="38290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uso da arte para ensinar conceitos químicos</a:t>
            </a:r>
            <a:endParaRPr lang="en-US" sz="732" dirty="0"/>
          </a:p>
        </p:txBody>
      </p:sp>
      <p:sp>
        <p:nvSpPr>
          <p:cNvPr id="40" name="Text 34"/>
          <p:cNvSpPr/>
          <p:nvPr/>
        </p:nvSpPr>
        <p:spPr>
          <a:xfrm>
            <a:off x="4772025" y="2693194"/>
            <a:ext cx="39719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"A ciência não é só compatível com a espiritualidade; é uma profunda fonte de espiritualidade." - Carl Sagan </a:t>
            </a:r>
            <a:endParaRPr lang="en-US" sz="732" dirty="0"/>
          </a:p>
        </p:txBody>
      </p:sp>
      <p:pic>
        <p:nvPicPr>
          <p:cNvPr id="4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725" y="3207544"/>
            <a:ext cx="4200525" cy="1785938"/>
          </a:xfrm>
          <a:prstGeom prst="rect">
            <a:avLst/>
          </a:prstGeom>
        </p:spPr>
      </p:pic>
      <p:sp>
        <p:nvSpPr>
          <p:cNvPr id="42" name="Text 35"/>
          <p:cNvSpPr/>
          <p:nvPr/>
        </p:nvSpPr>
        <p:spPr>
          <a:xfrm>
            <a:off x="4657725" y="5050631"/>
            <a:ext cx="420052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32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Integração das dimensões do trabalho docente no ensino de Química </a:t>
            </a:r>
            <a:endParaRPr lang="en-US" sz="732" dirty="0"/>
          </a:p>
        </p:txBody>
      </p:sp>
      <p:sp>
        <p:nvSpPr>
          <p:cNvPr id="43" name="Text 36"/>
          <p:cNvSpPr/>
          <p:nvPr/>
        </p:nvSpPr>
        <p:spPr>
          <a:xfrm>
            <a:off x="2938593" y="5307806"/>
            <a:ext cx="5919657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Referências: FREIRE, Paulo. Pedagogia da Autonomia. | EICHLER, M.; DEL PINO, J. C. A dimensão estética na educação química. </a:t>
            </a:r>
            <a:endParaRPr lang="en-US" sz="7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Políticas Educacionais e Trabalho Docente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14388"/>
            <a:ext cx="4229100" cy="1614488"/>
          </a:xfrm>
          <a:prstGeom prst="rect">
            <a:avLst/>
          </a:prstGeom>
          <a:solidFill>
            <a:srgbClr val="EFF6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92981"/>
            <a:ext cx="160734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3647" y="900113"/>
            <a:ext cx="302716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BNCC e Reforma do Ensino Médio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371475" y="1266230"/>
            <a:ext cx="279535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BNCC e a Lei nº 13.415/2017 trouxeram 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3166830" y="1266230"/>
            <a:ext cx="7202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mudanças 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371475" y="1480542"/>
            <a:ext cx="91384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significativas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1285317" y="1480542"/>
            <a:ext cx="178808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para o ensino de Química.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371475" y="1743075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Principais Pontos:</a:t>
            </a:r>
            <a:endParaRPr lang="en-US" sz="732" dirty="0"/>
          </a:p>
        </p:txBody>
      </p:sp>
      <p:sp>
        <p:nvSpPr>
          <p:cNvPr id="12" name="Text 8"/>
          <p:cNvSpPr/>
          <p:nvPr/>
        </p:nvSpPr>
        <p:spPr>
          <a:xfrm>
            <a:off x="485775" y="19145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Áreas de conhecimento</a:t>
            </a:r>
            <a:endParaRPr lang="en-US" sz="732" dirty="0"/>
          </a:p>
        </p:txBody>
      </p:sp>
      <p:sp>
        <p:nvSpPr>
          <p:cNvPr id="13" name="Text 9"/>
          <p:cNvSpPr/>
          <p:nvPr/>
        </p:nvSpPr>
        <p:spPr>
          <a:xfrm>
            <a:off x="485775" y="20574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Competências específicas</a:t>
            </a:r>
            <a:endParaRPr lang="en-US" sz="732" dirty="0"/>
          </a:p>
        </p:txBody>
      </p:sp>
      <p:sp>
        <p:nvSpPr>
          <p:cNvPr id="14" name="Text 10"/>
          <p:cNvSpPr/>
          <p:nvPr/>
        </p:nvSpPr>
        <p:spPr>
          <a:xfrm>
            <a:off x="485775" y="220027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Itinerários formativos</a:t>
            </a:r>
            <a:endParaRPr lang="en-US" sz="732" dirty="0"/>
          </a:p>
        </p:txBody>
      </p:sp>
      <p:sp>
        <p:nvSpPr>
          <p:cNvPr id="15" name="Text 11"/>
          <p:cNvSpPr/>
          <p:nvPr/>
        </p:nvSpPr>
        <p:spPr>
          <a:xfrm>
            <a:off x="2428875" y="1743075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Críticas:</a:t>
            </a:r>
            <a:endParaRPr lang="en-US" sz="732" dirty="0"/>
          </a:p>
        </p:txBody>
      </p:sp>
      <p:sp>
        <p:nvSpPr>
          <p:cNvPr id="16" name="Text 12"/>
          <p:cNvSpPr/>
          <p:nvPr/>
        </p:nvSpPr>
        <p:spPr>
          <a:xfrm>
            <a:off x="2543175" y="19145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Compactação curricular</a:t>
            </a:r>
            <a:endParaRPr lang="en-US" sz="732" dirty="0"/>
          </a:p>
        </p:txBody>
      </p:sp>
      <p:sp>
        <p:nvSpPr>
          <p:cNvPr id="17" name="Text 13"/>
          <p:cNvSpPr/>
          <p:nvPr/>
        </p:nvSpPr>
        <p:spPr>
          <a:xfrm>
            <a:off x="2543175" y="20574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Esvaziamento de conteúdos</a:t>
            </a:r>
            <a:endParaRPr lang="en-US" sz="732" dirty="0"/>
          </a:p>
        </p:txBody>
      </p:sp>
      <p:sp>
        <p:nvSpPr>
          <p:cNvPr id="18" name="Shape 14"/>
          <p:cNvSpPr/>
          <p:nvPr/>
        </p:nvSpPr>
        <p:spPr>
          <a:xfrm>
            <a:off x="285750" y="2514600"/>
            <a:ext cx="4229100" cy="1614488"/>
          </a:xfrm>
          <a:prstGeom prst="rect">
            <a:avLst/>
          </a:prstGeom>
          <a:solidFill>
            <a:srgbClr val="ECFDF5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693194"/>
            <a:ext cx="142875" cy="142875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585788" y="2600325"/>
            <a:ext cx="272891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BNC-Formação de Professores</a:t>
            </a:r>
            <a:endParaRPr lang="en-US" sz="1350" dirty="0"/>
          </a:p>
        </p:txBody>
      </p:sp>
      <p:sp>
        <p:nvSpPr>
          <p:cNvPr id="21" name="Text 16"/>
          <p:cNvSpPr/>
          <p:nvPr/>
        </p:nvSpPr>
        <p:spPr>
          <a:xfrm>
            <a:off x="371475" y="2957513"/>
            <a:ext cx="40576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Resolução CNE/CP nº 2/2019 instituiu a Base Nacional Comum para a Formação Inicial de Professores. </a:t>
            </a:r>
            <a:endParaRPr lang="en-US" sz="1046" dirty="0"/>
          </a:p>
        </p:txBody>
      </p:sp>
      <p:sp>
        <p:nvSpPr>
          <p:cNvPr id="22" name="Text 17"/>
          <p:cNvSpPr/>
          <p:nvPr/>
        </p:nvSpPr>
        <p:spPr>
          <a:xfrm>
            <a:off x="371475" y="3443288"/>
            <a:ext cx="40576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Dimensões da Competência Docente:</a:t>
            </a:r>
            <a:endParaRPr lang="en-US" sz="732" dirty="0"/>
          </a:p>
        </p:txBody>
      </p:sp>
      <p:sp>
        <p:nvSpPr>
          <p:cNvPr id="23" name="Text 18"/>
          <p:cNvSpPr/>
          <p:nvPr/>
        </p:nvSpPr>
        <p:spPr>
          <a:xfrm>
            <a:off x="485775" y="3618309"/>
            <a:ext cx="133577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Conhecimento Profissional:</a:t>
            </a:r>
            <a:endParaRPr lang="en-US" sz="732" dirty="0"/>
          </a:p>
        </p:txBody>
      </p:sp>
      <p:sp>
        <p:nvSpPr>
          <p:cNvPr id="24" name="Text 19"/>
          <p:cNvSpPr/>
          <p:nvPr/>
        </p:nvSpPr>
        <p:spPr>
          <a:xfrm>
            <a:off x="1821545" y="3618309"/>
            <a:ext cx="113195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domínio dos conteúdos</a:t>
            </a:r>
            <a:endParaRPr lang="en-US" sz="732" dirty="0"/>
          </a:p>
        </p:txBody>
      </p:sp>
      <p:sp>
        <p:nvSpPr>
          <p:cNvPr id="25" name="Text 20"/>
          <p:cNvSpPr/>
          <p:nvPr/>
        </p:nvSpPr>
        <p:spPr>
          <a:xfrm>
            <a:off x="485775" y="3761184"/>
            <a:ext cx="965634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Prática Profissional:</a:t>
            </a:r>
            <a:endParaRPr lang="en-US" sz="732" dirty="0"/>
          </a:p>
        </p:txBody>
      </p:sp>
      <p:sp>
        <p:nvSpPr>
          <p:cNvPr id="26" name="Text 21"/>
          <p:cNvSpPr/>
          <p:nvPr/>
        </p:nvSpPr>
        <p:spPr>
          <a:xfrm>
            <a:off x="1451409" y="3761184"/>
            <a:ext cx="1166161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planejamento do ensino</a:t>
            </a:r>
            <a:endParaRPr lang="en-US" sz="732" dirty="0"/>
          </a:p>
        </p:txBody>
      </p:sp>
      <p:sp>
        <p:nvSpPr>
          <p:cNvPr id="27" name="Text 22"/>
          <p:cNvSpPr/>
          <p:nvPr/>
        </p:nvSpPr>
        <p:spPr>
          <a:xfrm>
            <a:off x="485775" y="3904059"/>
            <a:ext cx="1274462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Engajamento Profissional:</a:t>
            </a:r>
            <a:endParaRPr lang="en-US" sz="732" dirty="0"/>
          </a:p>
        </p:txBody>
      </p:sp>
      <p:sp>
        <p:nvSpPr>
          <p:cNvPr id="28" name="Text 23"/>
          <p:cNvSpPr/>
          <p:nvPr/>
        </p:nvSpPr>
        <p:spPr>
          <a:xfrm>
            <a:off x="1760237" y="3904059"/>
            <a:ext cx="90951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comprometimento</a:t>
            </a:r>
            <a:endParaRPr lang="en-US" sz="732" dirty="0"/>
          </a:p>
        </p:txBody>
      </p:sp>
      <p:sp>
        <p:nvSpPr>
          <p:cNvPr id="29" name="Shape 24"/>
          <p:cNvSpPr/>
          <p:nvPr/>
        </p:nvSpPr>
        <p:spPr>
          <a:xfrm>
            <a:off x="4629150" y="814388"/>
            <a:ext cx="4229100" cy="1471613"/>
          </a:xfrm>
          <a:prstGeom prst="rect">
            <a:avLst/>
          </a:prstGeom>
          <a:solidFill>
            <a:srgbClr val="FFFBEB"/>
          </a:solidFill>
          <a:ln/>
        </p:spPr>
      </p:sp>
      <p:pic>
        <p:nvPicPr>
          <p:cNvPr id="3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992981"/>
            <a:ext cx="142875" cy="142875"/>
          </a:xfrm>
          <a:prstGeom prst="rect">
            <a:avLst/>
          </a:prstGeom>
        </p:spPr>
      </p:pic>
      <p:sp>
        <p:nvSpPr>
          <p:cNvPr id="31" name="Text 25"/>
          <p:cNvSpPr/>
          <p:nvPr/>
        </p:nvSpPr>
        <p:spPr>
          <a:xfrm>
            <a:off x="4929188" y="900113"/>
            <a:ext cx="275034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Impactos no Trabalho Docente</a:t>
            </a:r>
            <a:endParaRPr lang="en-US" sz="1350" dirty="0"/>
          </a:p>
        </p:txBody>
      </p:sp>
      <p:sp>
        <p:nvSpPr>
          <p:cNvPr id="32" name="Text 26"/>
          <p:cNvSpPr/>
          <p:nvPr/>
        </p:nvSpPr>
        <p:spPr>
          <a:xfrm>
            <a:off x="4714875" y="1266230"/>
            <a:ext cx="205871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As reformas educacionais têm </a:t>
            </a:r>
            <a:endParaRPr lang="en-US" sz="1046" dirty="0"/>
          </a:p>
        </p:txBody>
      </p:sp>
      <p:sp>
        <p:nvSpPr>
          <p:cNvPr id="33" name="Text 27"/>
          <p:cNvSpPr/>
          <p:nvPr/>
        </p:nvSpPr>
        <p:spPr>
          <a:xfrm>
            <a:off x="6773587" y="1266230"/>
            <a:ext cx="157363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reordenado o trabalho </a:t>
            </a:r>
            <a:endParaRPr lang="en-US" sz="1046" dirty="0"/>
          </a:p>
        </p:txBody>
      </p:sp>
      <p:sp>
        <p:nvSpPr>
          <p:cNvPr id="34" name="Text 28"/>
          <p:cNvSpPr/>
          <p:nvPr/>
        </p:nvSpPr>
        <p:spPr>
          <a:xfrm>
            <a:off x="4714875" y="1480542"/>
            <a:ext cx="56452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docente</a:t>
            </a:r>
            <a:endParaRPr lang="en-US" sz="1046" dirty="0"/>
          </a:p>
        </p:txBody>
      </p:sp>
      <p:sp>
        <p:nvSpPr>
          <p:cNvPr id="35" name="Text 29"/>
          <p:cNvSpPr/>
          <p:nvPr/>
        </p:nvSpPr>
        <p:spPr>
          <a:xfrm>
            <a:off x="5279399" y="1480542"/>
            <a:ext cx="96956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no século XXI. </a:t>
            </a:r>
            <a:endParaRPr lang="en-US" sz="1046" dirty="0"/>
          </a:p>
        </p:txBody>
      </p:sp>
      <p:sp>
        <p:nvSpPr>
          <p:cNvPr id="36" name="Text 30"/>
          <p:cNvSpPr/>
          <p:nvPr/>
        </p:nvSpPr>
        <p:spPr>
          <a:xfrm>
            <a:off x="4714875" y="1743075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B4530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Principais Impactos:</a:t>
            </a:r>
            <a:endParaRPr lang="en-US" sz="732" dirty="0"/>
          </a:p>
        </p:txBody>
      </p:sp>
      <p:sp>
        <p:nvSpPr>
          <p:cNvPr id="37" name="Text 31"/>
          <p:cNvSpPr/>
          <p:nvPr/>
        </p:nvSpPr>
        <p:spPr>
          <a:xfrm>
            <a:off x="4829175" y="19145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Intensificação do trabalho</a:t>
            </a:r>
            <a:endParaRPr lang="en-US" sz="732" dirty="0"/>
          </a:p>
        </p:txBody>
      </p:sp>
      <p:sp>
        <p:nvSpPr>
          <p:cNvPr id="38" name="Text 32"/>
          <p:cNvSpPr/>
          <p:nvPr/>
        </p:nvSpPr>
        <p:spPr>
          <a:xfrm>
            <a:off x="4829175" y="20574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Novas exigências de formação</a:t>
            </a:r>
            <a:endParaRPr lang="en-US" sz="732" dirty="0"/>
          </a:p>
        </p:txBody>
      </p:sp>
      <p:sp>
        <p:nvSpPr>
          <p:cNvPr id="39" name="Text 33"/>
          <p:cNvSpPr/>
          <p:nvPr/>
        </p:nvSpPr>
        <p:spPr>
          <a:xfrm>
            <a:off x="6886575" y="19145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Redução da autonomia</a:t>
            </a:r>
            <a:endParaRPr lang="en-US" sz="732" dirty="0"/>
          </a:p>
        </p:txBody>
      </p:sp>
      <p:sp>
        <p:nvSpPr>
          <p:cNvPr id="40" name="Text 34"/>
          <p:cNvSpPr/>
          <p:nvPr/>
        </p:nvSpPr>
        <p:spPr>
          <a:xfrm>
            <a:off x="6886575" y="20574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Responsabilização por resultados</a:t>
            </a:r>
            <a:endParaRPr lang="en-US" sz="732" dirty="0"/>
          </a:p>
        </p:txBody>
      </p:sp>
      <p:pic>
        <p:nvPicPr>
          <p:cNvPr id="4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2371725"/>
            <a:ext cx="4229100" cy="1714500"/>
          </a:xfrm>
          <a:prstGeom prst="rect">
            <a:avLst/>
          </a:prstGeom>
        </p:spPr>
      </p:pic>
      <p:sp>
        <p:nvSpPr>
          <p:cNvPr id="42" name="Text 35"/>
          <p:cNvSpPr/>
          <p:nvPr/>
        </p:nvSpPr>
        <p:spPr>
          <a:xfrm>
            <a:off x="5327926" y="4113014"/>
            <a:ext cx="2831520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2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Percepção do impacto das reformas educacionais no trabalho docente </a:t>
            </a:r>
            <a:endParaRPr lang="en-US" sz="628" dirty="0"/>
          </a:p>
        </p:txBody>
      </p:sp>
      <p:sp>
        <p:nvSpPr>
          <p:cNvPr id="43" name="Text 36"/>
          <p:cNvSpPr/>
          <p:nvPr/>
        </p:nvSpPr>
        <p:spPr>
          <a:xfrm>
            <a:off x="5349162" y="4227314"/>
            <a:ext cx="2789076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2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(Dados ilustrativos baseados em pesquisas sobre percepção docente)</a:t>
            </a:r>
            <a:endParaRPr lang="en-US" sz="628" dirty="0"/>
          </a:p>
        </p:txBody>
      </p:sp>
      <p:sp>
        <p:nvSpPr>
          <p:cNvPr id="44" name="Text 37"/>
          <p:cNvSpPr/>
          <p:nvPr/>
        </p:nvSpPr>
        <p:spPr>
          <a:xfrm>
            <a:off x="4648963" y="4743450"/>
            <a:ext cx="4209287" cy="1143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28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Referências: BRASIL. MEC. Base Nacional Comum Curricular. | BRASIL. CNE. Resolução CNE/CP nº 2/2019. </a:t>
            </a:r>
            <a:endParaRPr lang="en-US" sz="6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1E88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Programas de Iniciação à Docência e Carreira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14388"/>
            <a:ext cx="4229100" cy="1828800"/>
          </a:xfrm>
          <a:prstGeom prst="rect">
            <a:avLst/>
          </a:prstGeom>
          <a:solidFill>
            <a:srgbClr val="EFF6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92981"/>
            <a:ext cx="178594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1506" y="900113"/>
            <a:ext cx="50542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PIBID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371475" y="1266230"/>
            <a:ext cx="1487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 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520210" y="1266230"/>
            <a:ext cx="389934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Programa Institucional de Bolsa de Iniciação à Docência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371475" y="1480542"/>
            <a:ext cx="401950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insere os licenciandos no cotidiano escolar desde o início da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371475" y="1694855"/>
            <a:ext cx="68181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formação.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371475" y="1957388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Características:</a:t>
            </a:r>
            <a:endParaRPr lang="en-US" sz="732" dirty="0"/>
          </a:p>
        </p:txBody>
      </p:sp>
      <p:sp>
        <p:nvSpPr>
          <p:cNvPr id="12" name="Text 8"/>
          <p:cNvSpPr/>
          <p:nvPr/>
        </p:nvSpPr>
        <p:spPr>
          <a:xfrm>
            <a:off x="485775" y="212883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Primeira metade do curso</a:t>
            </a:r>
            <a:endParaRPr lang="en-US" sz="732" dirty="0"/>
          </a:p>
        </p:txBody>
      </p:sp>
      <p:sp>
        <p:nvSpPr>
          <p:cNvPr id="13" name="Text 9"/>
          <p:cNvSpPr/>
          <p:nvPr/>
        </p:nvSpPr>
        <p:spPr>
          <a:xfrm>
            <a:off x="485775" y="227171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Bolsas para estudantes</a:t>
            </a:r>
            <a:endParaRPr lang="en-US" sz="732" dirty="0"/>
          </a:p>
        </p:txBody>
      </p:sp>
      <p:sp>
        <p:nvSpPr>
          <p:cNvPr id="14" name="Text 10"/>
          <p:cNvSpPr/>
          <p:nvPr/>
        </p:nvSpPr>
        <p:spPr>
          <a:xfrm>
            <a:off x="485775" y="241458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Supervisão por professores</a:t>
            </a:r>
            <a:endParaRPr lang="en-US" sz="732" dirty="0"/>
          </a:p>
        </p:txBody>
      </p:sp>
      <p:sp>
        <p:nvSpPr>
          <p:cNvPr id="15" name="Text 11"/>
          <p:cNvSpPr/>
          <p:nvPr/>
        </p:nvSpPr>
        <p:spPr>
          <a:xfrm>
            <a:off x="2428875" y="1957388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1D4ED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Benefícios:</a:t>
            </a:r>
            <a:endParaRPr lang="en-US" sz="732" dirty="0"/>
          </a:p>
        </p:txBody>
      </p:sp>
      <p:sp>
        <p:nvSpPr>
          <p:cNvPr id="16" name="Text 12"/>
          <p:cNvSpPr/>
          <p:nvPr/>
        </p:nvSpPr>
        <p:spPr>
          <a:xfrm>
            <a:off x="2543175" y="212883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Aproximação teoria-prática</a:t>
            </a:r>
            <a:endParaRPr lang="en-US" sz="732" dirty="0"/>
          </a:p>
        </p:txBody>
      </p:sp>
      <p:sp>
        <p:nvSpPr>
          <p:cNvPr id="17" name="Text 13"/>
          <p:cNvSpPr/>
          <p:nvPr/>
        </p:nvSpPr>
        <p:spPr>
          <a:xfrm>
            <a:off x="2543175" y="2271713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Construção da identidade</a:t>
            </a:r>
            <a:endParaRPr lang="en-US" sz="732" dirty="0"/>
          </a:p>
        </p:txBody>
      </p:sp>
      <p:sp>
        <p:nvSpPr>
          <p:cNvPr id="18" name="Text 14"/>
          <p:cNvSpPr/>
          <p:nvPr/>
        </p:nvSpPr>
        <p:spPr>
          <a:xfrm>
            <a:off x="2543175" y="2414588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Desenvolvimento do PCK</a:t>
            </a:r>
            <a:endParaRPr lang="en-US" sz="732" dirty="0"/>
          </a:p>
        </p:txBody>
      </p:sp>
      <p:sp>
        <p:nvSpPr>
          <p:cNvPr id="19" name="Shape 15"/>
          <p:cNvSpPr/>
          <p:nvPr/>
        </p:nvSpPr>
        <p:spPr>
          <a:xfrm>
            <a:off x="285750" y="2728913"/>
            <a:ext cx="4229100" cy="1614488"/>
          </a:xfrm>
          <a:prstGeom prst="rect">
            <a:avLst/>
          </a:prstGeom>
          <a:solidFill>
            <a:srgbClr val="ECFDF5"/>
          </a:solidFill>
          <a:ln/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907506"/>
            <a:ext cx="178594" cy="142875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21506" y="2814638"/>
            <a:ext cx="209669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Residência Pedagógica</a:t>
            </a:r>
            <a:endParaRPr lang="en-US" sz="1350" dirty="0"/>
          </a:p>
        </p:txBody>
      </p:sp>
      <p:sp>
        <p:nvSpPr>
          <p:cNvPr id="22" name="Text 17"/>
          <p:cNvSpPr/>
          <p:nvPr/>
        </p:nvSpPr>
        <p:spPr>
          <a:xfrm>
            <a:off x="371475" y="3180755"/>
            <a:ext cx="1487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 </a:t>
            </a:r>
            <a:endParaRPr lang="en-US" sz="1046" dirty="0"/>
          </a:p>
        </p:txBody>
      </p:sp>
      <p:sp>
        <p:nvSpPr>
          <p:cNvPr id="23" name="Text 18"/>
          <p:cNvSpPr/>
          <p:nvPr/>
        </p:nvSpPr>
        <p:spPr>
          <a:xfrm>
            <a:off x="520210" y="3180755"/>
            <a:ext cx="25301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Programa de Residência Pedagógica</a:t>
            </a:r>
            <a:endParaRPr lang="en-US" sz="1046" dirty="0"/>
          </a:p>
        </p:txBody>
      </p:sp>
      <p:sp>
        <p:nvSpPr>
          <p:cNvPr id="24" name="Text 19"/>
          <p:cNvSpPr/>
          <p:nvPr/>
        </p:nvSpPr>
        <p:spPr>
          <a:xfrm>
            <a:off x="3050381" y="3180755"/>
            <a:ext cx="133747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promove a imersão </a:t>
            </a:r>
            <a:endParaRPr lang="en-US" sz="1046" dirty="0"/>
          </a:p>
        </p:txBody>
      </p:sp>
      <p:sp>
        <p:nvSpPr>
          <p:cNvPr id="25" name="Text 20"/>
          <p:cNvSpPr/>
          <p:nvPr/>
        </p:nvSpPr>
        <p:spPr>
          <a:xfrm>
            <a:off x="371475" y="3395067"/>
            <a:ext cx="301552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 licenciando na escola de educação básica. </a:t>
            </a:r>
            <a:endParaRPr lang="en-US" sz="1046" dirty="0"/>
          </a:p>
        </p:txBody>
      </p:sp>
      <p:sp>
        <p:nvSpPr>
          <p:cNvPr id="26" name="Text 21"/>
          <p:cNvSpPr/>
          <p:nvPr/>
        </p:nvSpPr>
        <p:spPr>
          <a:xfrm>
            <a:off x="371475" y="3657600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Características:</a:t>
            </a:r>
            <a:endParaRPr lang="en-US" sz="732" dirty="0"/>
          </a:p>
        </p:txBody>
      </p:sp>
      <p:sp>
        <p:nvSpPr>
          <p:cNvPr id="27" name="Text 22"/>
          <p:cNvSpPr/>
          <p:nvPr/>
        </p:nvSpPr>
        <p:spPr>
          <a:xfrm>
            <a:off x="485775" y="382905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Segunda metade do curso</a:t>
            </a:r>
            <a:endParaRPr lang="en-US" sz="732" dirty="0"/>
          </a:p>
        </p:txBody>
      </p:sp>
      <p:sp>
        <p:nvSpPr>
          <p:cNvPr id="28" name="Text 23"/>
          <p:cNvSpPr/>
          <p:nvPr/>
        </p:nvSpPr>
        <p:spPr>
          <a:xfrm>
            <a:off x="485775" y="39719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Regência de sala de aula</a:t>
            </a:r>
            <a:endParaRPr lang="en-US" sz="732" dirty="0"/>
          </a:p>
        </p:txBody>
      </p:sp>
      <p:sp>
        <p:nvSpPr>
          <p:cNvPr id="29" name="Text 24"/>
          <p:cNvSpPr/>
          <p:nvPr/>
        </p:nvSpPr>
        <p:spPr>
          <a:xfrm>
            <a:off x="485775" y="41148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Projeto interventivo</a:t>
            </a:r>
            <a:endParaRPr lang="en-US" sz="732" dirty="0"/>
          </a:p>
        </p:txBody>
      </p:sp>
      <p:sp>
        <p:nvSpPr>
          <p:cNvPr id="30" name="Text 25"/>
          <p:cNvSpPr/>
          <p:nvPr/>
        </p:nvSpPr>
        <p:spPr>
          <a:xfrm>
            <a:off x="2428875" y="3657600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04785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Benefícios:</a:t>
            </a:r>
            <a:endParaRPr lang="en-US" sz="732" dirty="0"/>
          </a:p>
        </p:txBody>
      </p:sp>
      <p:sp>
        <p:nvSpPr>
          <p:cNvPr id="31" name="Text 26"/>
          <p:cNvSpPr/>
          <p:nvPr/>
        </p:nvSpPr>
        <p:spPr>
          <a:xfrm>
            <a:off x="2543175" y="382905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Experiência prática</a:t>
            </a:r>
            <a:endParaRPr lang="en-US" sz="732" dirty="0"/>
          </a:p>
        </p:txBody>
      </p:sp>
      <p:sp>
        <p:nvSpPr>
          <p:cNvPr id="32" name="Text 27"/>
          <p:cNvSpPr/>
          <p:nvPr/>
        </p:nvSpPr>
        <p:spPr>
          <a:xfrm>
            <a:off x="2543175" y="39719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Reflexão sobre a ação</a:t>
            </a:r>
            <a:endParaRPr lang="en-US" sz="732" dirty="0"/>
          </a:p>
        </p:txBody>
      </p:sp>
      <p:sp>
        <p:nvSpPr>
          <p:cNvPr id="33" name="Text 28"/>
          <p:cNvSpPr/>
          <p:nvPr/>
        </p:nvSpPr>
        <p:spPr>
          <a:xfrm>
            <a:off x="2543175" y="41148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Articulação com o estágio</a:t>
            </a:r>
            <a:endParaRPr lang="en-US" sz="732" dirty="0"/>
          </a:p>
        </p:txBody>
      </p:sp>
      <p:sp>
        <p:nvSpPr>
          <p:cNvPr id="34" name="Shape 29"/>
          <p:cNvSpPr/>
          <p:nvPr/>
        </p:nvSpPr>
        <p:spPr>
          <a:xfrm>
            <a:off x="4629150" y="814388"/>
            <a:ext cx="4229100" cy="1614488"/>
          </a:xfrm>
          <a:prstGeom prst="rect">
            <a:avLst/>
          </a:prstGeom>
          <a:solidFill>
            <a:srgbClr val="FFFBEB"/>
          </a:solidFill>
          <a:ln/>
        </p:spPr>
      </p:sp>
      <p:pic>
        <p:nvPicPr>
          <p:cNvPr id="3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992981"/>
            <a:ext cx="142875" cy="142875"/>
          </a:xfrm>
          <a:prstGeom prst="rect">
            <a:avLst/>
          </a:prstGeom>
        </p:spPr>
      </p:pic>
      <p:sp>
        <p:nvSpPr>
          <p:cNvPr id="36" name="Text 30"/>
          <p:cNvSpPr/>
          <p:nvPr/>
        </p:nvSpPr>
        <p:spPr>
          <a:xfrm>
            <a:off x="4929188" y="900113"/>
            <a:ext cx="1516261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43A04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Carreira Docente</a:t>
            </a:r>
            <a:endParaRPr lang="en-US" sz="1350" dirty="0"/>
          </a:p>
        </p:txBody>
      </p:sp>
      <p:sp>
        <p:nvSpPr>
          <p:cNvPr id="37" name="Text 31"/>
          <p:cNvSpPr/>
          <p:nvPr/>
        </p:nvSpPr>
        <p:spPr>
          <a:xfrm>
            <a:off x="4714875" y="1266230"/>
            <a:ext cx="266877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Análise comparativa entre a carreira do </a:t>
            </a:r>
            <a:endParaRPr lang="en-US" sz="1046" dirty="0"/>
          </a:p>
        </p:txBody>
      </p:sp>
      <p:sp>
        <p:nvSpPr>
          <p:cNvPr id="38" name="Text 32"/>
          <p:cNvSpPr/>
          <p:nvPr/>
        </p:nvSpPr>
        <p:spPr>
          <a:xfrm>
            <a:off x="7383652" y="1266230"/>
            <a:ext cx="130404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Magistério Federal </a:t>
            </a:r>
            <a:endParaRPr lang="en-US" sz="1046" dirty="0"/>
          </a:p>
        </p:txBody>
      </p:sp>
      <p:sp>
        <p:nvSpPr>
          <p:cNvPr id="39" name="Text 33"/>
          <p:cNvSpPr/>
          <p:nvPr/>
        </p:nvSpPr>
        <p:spPr>
          <a:xfrm>
            <a:off x="4714875" y="1480542"/>
            <a:ext cx="43292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(EBTT)</a:t>
            </a:r>
            <a:endParaRPr lang="en-US" sz="1046" dirty="0"/>
          </a:p>
        </p:txBody>
      </p:sp>
      <p:sp>
        <p:nvSpPr>
          <p:cNvPr id="40" name="Text 34"/>
          <p:cNvSpPr/>
          <p:nvPr/>
        </p:nvSpPr>
        <p:spPr>
          <a:xfrm>
            <a:off x="5147797" y="1480542"/>
            <a:ext cx="36634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 do </a:t>
            </a:r>
            <a:endParaRPr lang="en-US" sz="1046" dirty="0"/>
          </a:p>
        </p:txBody>
      </p:sp>
      <p:sp>
        <p:nvSpPr>
          <p:cNvPr id="41" name="Text 35"/>
          <p:cNvSpPr/>
          <p:nvPr/>
        </p:nvSpPr>
        <p:spPr>
          <a:xfrm>
            <a:off x="5514138" y="1480542"/>
            <a:ext cx="184180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b="1" dirty="0">
                <a:solidFill>
                  <a:srgbClr val="FB8C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Magistério Estadual do RN</a:t>
            </a:r>
            <a:endParaRPr lang="en-US" sz="1046" dirty="0"/>
          </a:p>
        </p:txBody>
      </p:sp>
      <p:sp>
        <p:nvSpPr>
          <p:cNvPr id="42" name="Text 36"/>
          <p:cNvSpPr/>
          <p:nvPr/>
        </p:nvSpPr>
        <p:spPr>
          <a:xfrm>
            <a:off x="7355942" y="1480542"/>
            <a:ext cx="383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</a:t>
            </a:r>
            <a:endParaRPr lang="en-US" sz="1046" dirty="0"/>
          </a:p>
        </p:txBody>
      </p:sp>
      <p:sp>
        <p:nvSpPr>
          <p:cNvPr id="43" name="Text 37"/>
          <p:cNvSpPr/>
          <p:nvPr/>
        </p:nvSpPr>
        <p:spPr>
          <a:xfrm>
            <a:off x="4714875" y="1743075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B4530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Carreira Federal:</a:t>
            </a:r>
            <a:endParaRPr lang="en-US" sz="732" dirty="0"/>
          </a:p>
        </p:txBody>
      </p:sp>
      <p:sp>
        <p:nvSpPr>
          <p:cNvPr id="44" name="Text 38"/>
          <p:cNvSpPr/>
          <p:nvPr/>
        </p:nvSpPr>
        <p:spPr>
          <a:xfrm>
            <a:off x="4829175" y="19145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Lei nº 12.772/2012</a:t>
            </a:r>
            <a:endParaRPr lang="en-US" sz="732" dirty="0"/>
          </a:p>
        </p:txBody>
      </p:sp>
      <p:sp>
        <p:nvSpPr>
          <p:cNvPr id="45" name="Text 39"/>
          <p:cNvSpPr/>
          <p:nvPr/>
        </p:nvSpPr>
        <p:spPr>
          <a:xfrm>
            <a:off x="4829175" y="20574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Classes D-I a D-IV</a:t>
            </a:r>
            <a:endParaRPr lang="en-US" sz="732" dirty="0"/>
          </a:p>
        </p:txBody>
      </p:sp>
      <p:sp>
        <p:nvSpPr>
          <p:cNvPr id="46" name="Text 40"/>
          <p:cNvSpPr/>
          <p:nvPr/>
        </p:nvSpPr>
        <p:spPr>
          <a:xfrm>
            <a:off x="4829175" y="220027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Retribuição por Titulação</a:t>
            </a:r>
            <a:endParaRPr lang="en-US" sz="732" dirty="0"/>
          </a:p>
        </p:txBody>
      </p:sp>
      <p:sp>
        <p:nvSpPr>
          <p:cNvPr id="47" name="Text 41"/>
          <p:cNvSpPr/>
          <p:nvPr/>
        </p:nvSpPr>
        <p:spPr>
          <a:xfrm>
            <a:off x="6772275" y="1743075"/>
            <a:ext cx="20002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32" b="1" dirty="0">
                <a:solidFill>
                  <a:srgbClr val="B4530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Carreira Estadual:</a:t>
            </a:r>
            <a:endParaRPr lang="en-US" sz="732" dirty="0"/>
          </a:p>
        </p:txBody>
      </p:sp>
      <p:sp>
        <p:nvSpPr>
          <p:cNvPr id="48" name="Text 42"/>
          <p:cNvSpPr/>
          <p:nvPr/>
        </p:nvSpPr>
        <p:spPr>
          <a:xfrm>
            <a:off x="6886575" y="191452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Lei Complementar nº 322/2006</a:t>
            </a:r>
            <a:endParaRPr lang="en-US" sz="732" dirty="0"/>
          </a:p>
        </p:txBody>
      </p:sp>
      <p:sp>
        <p:nvSpPr>
          <p:cNvPr id="49" name="Text 43"/>
          <p:cNvSpPr/>
          <p:nvPr/>
        </p:nvSpPr>
        <p:spPr>
          <a:xfrm>
            <a:off x="6886575" y="2057400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Níveis I a VI</a:t>
            </a:r>
            <a:endParaRPr lang="en-US" sz="732" dirty="0"/>
          </a:p>
        </p:txBody>
      </p:sp>
      <p:sp>
        <p:nvSpPr>
          <p:cNvPr id="50" name="Text 44"/>
          <p:cNvSpPr/>
          <p:nvPr/>
        </p:nvSpPr>
        <p:spPr>
          <a:xfrm>
            <a:off x="6886575" y="2200275"/>
            <a:ext cx="188595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32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Progressão por tempo e formação</a:t>
            </a:r>
            <a:endParaRPr lang="en-US" sz="732" dirty="0"/>
          </a:p>
        </p:txBody>
      </p:sp>
      <p:pic>
        <p:nvPicPr>
          <p:cNvPr id="5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2514600"/>
            <a:ext cx="4229100" cy="1714500"/>
          </a:xfrm>
          <a:prstGeom prst="rect">
            <a:avLst/>
          </a:prstGeom>
        </p:spPr>
      </p:pic>
      <p:sp>
        <p:nvSpPr>
          <p:cNvPr id="52" name="Text 45"/>
          <p:cNvSpPr/>
          <p:nvPr/>
        </p:nvSpPr>
        <p:spPr>
          <a:xfrm>
            <a:off x="5297816" y="4255889"/>
            <a:ext cx="2891768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2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Comparativo de progressão salarial entre as carreiras federal e estadual </a:t>
            </a:r>
            <a:endParaRPr lang="en-US" sz="628" dirty="0"/>
          </a:p>
        </p:txBody>
      </p:sp>
      <p:sp>
        <p:nvSpPr>
          <p:cNvPr id="53" name="Text 46"/>
          <p:cNvSpPr/>
          <p:nvPr/>
        </p:nvSpPr>
        <p:spPr>
          <a:xfrm>
            <a:off x="5132059" y="4370189"/>
            <a:ext cx="3223282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2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(Dados ilustrativos baseados nas tabelas de vencimentos - valores aproximados)</a:t>
            </a:r>
            <a:endParaRPr lang="en-US" sz="628" dirty="0"/>
          </a:p>
        </p:txBody>
      </p:sp>
      <p:sp>
        <p:nvSpPr>
          <p:cNvPr id="54" name="Text 47"/>
          <p:cNvSpPr/>
          <p:nvPr/>
        </p:nvSpPr>
        <p:spPr>
          <a:xfrm>
            <a:off x="3737800" y="4743450"/>
            <a:ext cx="5120450" cy="1143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28" dirty="0">
                <a:solidFill>
                  <a:srgbClr val="6B728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Referências: CAPES. Editais PIBID e Residência Pedagógica. | Lei nº 12.772/2012 | Lei Complementar Estadual nº 322/2006 (RN). </a:t>
            </a:r>
            <a:endParaRPr lang="en-US" sz="6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2025-09-08T19:50:01Z</dcterms:created>
  <dcterms:modified xsi:type="dcterms:W3CDTF">2025-09-08T19:50:01Z</dcterms:modified>
</cp:coreProperties>
</file>