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4" r:id="rId4"/>
    <p:sldId id="265" r:id="rId5"/>
    <p:sldId id="266" r:id="rId6"/>
    <p:sldId id="267" r:id="rId7"/>
    <p:sldId id="268" r:id="rId8"/>
    <p:sldId id="269" r:id="rId9"/>
    <p:sldId id="275" r:id="rId10"/>
    <p:sldId id="278" r:id="rId11"/>
    <p:sldId id="279" r:id="rId12"/>
    <p:sldId id="280" r:id="rId13"/>
    <p:sldId id="273" r:id="rId14"/>
    <p:sldId id="277" r:id="rId15"/>
    <p:sldId id="281" r:id="rId16"/>
    <p:sldId id="283" r:id="rId17"/>
    <p:sldId id="284" r:id="rId18"/>
    <p:sldId id="287" r:id="rId19"/>
    <p:sldId id="285" r:id="rId20"/>
    <p:sldId id="286" r:id="rId21"/>
    <p:sldId id="288" r:id="rId22"/>
    <p:sldId id="289" r:id="rId23"/>
    <p:sldId id="272" r:id="rId24"/>
    <p:sldId id="290" r:id="rId25"/>
    <p:sldId id="291" r:id="rId26"/>
    <p:sldId id="282" r:id="rId27"/>
    <p:sldId id="292" r:id="rId28"/>
    <p:sldId id="293" r:id="rId29"/>
    <p:sldId id="295" r:id="rId30"/>
    <p:sldId id="294" r:id="rId31"/>
    <p:sldId id="296" r:id="rId32"/>
    <p:sldId id="297" r:id="rId33"/>
    <p:sldId id="271" r:id="rId34"/>
    <p:sldId id="298" r:id="rId35"/>
    <p:sldId id="262" r:id="rId36"/>
    <p:sldId id="299" r:id="rId37"/>
    <p:sldId id="300" r:id="rId38"/>
    <p:sldId id="301" r:id="rId39"/>
    <p:sldId id="302" r:id="rId40"/>
    <p:sldId id="303" r:id="rId41"/>
    <p:sldId id="304"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D9C"/>
    <a:srgbClr val="FFFFFF"/>
    <a:srgbClr val="5EA2F1"/>
    <a:srgbClr val="FAF8E1"/>
    <a:srgbClr val="F5F5F7"/>
    <a:srgbClr val="CECFD1"/>
    <a:srgbClr val="F29A79"/>
    <a:srgbClr val="ACD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7CECB-1AB8-D323-C551-12AB2772BD4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7F42CD8-7702-089E-D31C-60B89B01B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43AA603-2C01-673F-E9AA-84FC2E9727B0}"/>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5" name="Espaço Reservado para Rodapé 4">
            <a:extLst>
              <a:ext uri="{FF2B5EF4-FFF2-40B4-BE49-F238E27FC236}">
                <a16:creationId xmlns:a16="http://schemas.microsoft.com/office/drawing/2014/main" id="{031F13A4-E69A-F24E-8873-63AE0220CC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0D048C5-1F88-E657-7DF7-1DDB8885072A}"/>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83529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3C75D-2B59-3FE2-26EE-9578EC7A48F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0B0D819-9411-6F3A-45F9-BC2D4914A8B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AA73AE2-8534-CCB0-39A9-441BC4388849}"/>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5" name="Espaço Reservado para Rodapé 4">
            <a:extLst>
              <a:ext uri="{FF2B5EF4-FFF2-40B4-BE49-F238E27FC236}">
                <a16:creationId xmlns:a16="http://schemas.microsoft.com/office/drawing/2014/main" id="{DEED8E03-FA99-A3C8-9C61-99BE544DA21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0420528-DA9C-1C06-EA08-0840683A4953}"/>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191577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BEE5AC-981C-AFEB-3800-8C0385F858D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0849C34-8672-FEB6-F5B2-29854441188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B4F5721-9095-8DCE-D252-7427ABF26E8A}"/>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5" name="Espaço Reservado para Rodapé 4">
            <a:extLst>
              <a:ext uri="{FF2B5EF4-FFF2-40B4-BE49-F238E27FC236}">
                <a16:creationId xmlns:a16="http://schemas.microsoft.com/office/drawing/2014/main" id="{02E93307-76F5-B244-253B-C8795BA370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E853BB7-0A2F-E01E-BEEB-31A66161861E}"/>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3107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2CF4B-B4BC-0D45-7C0F-79405D15ACF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61B53C7-5314-D955-7F5B-B59E0662428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701B439-C85D-1F58-D728-A66ED8D916B4}"/>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5" name="Espaço Reservado para Rodapé 4">
            <a:extLst>
              <a:ext uri="{FF2B5EF4-FFF2-40B4-BE49-F238E27FC236}">
                <a16:creationId xmlns:a16="http://schemas.microsoft.com/office/drawing/2014/main" id="{0CEDB95F-5A8D-26B0-0F23-B1A026486FB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7E4EF3-CD49-42BA-D561-1896654DE699}"/>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100615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7447EB-0BD9-F7F7-31A8-8E21E450226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D42AEB3-69BB-C8E4-183E-8C5F8BA309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37F4AF7-A79D-E423-411B-B139CABCBA3D}"/>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5" name="Espaço Reservado para Rodapé 4">
            <a:extLst>
              <a:ext uri="{FF2B5EF4-FFF2-40B4-BE49-F238E27FC236}">
                <a16:creationId xmlns:a16="http://schemas.microsoft.com/office/drawing/2014/main" id="{D6D73251-09C2-602A-3200-2E2F5DE79C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C8C8B1A-EF20-15B1-E2B2-3554B8712E4F}"/>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41731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24349-05EF-C573-2E94-A92F7392A05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41DFD15-4BF4-4D56-B5A9-8A80B4596F4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66B9736-515C-0ED7-3416-E7402AC6797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9599D84-9655-5B8D-B1FB-9D540356353D}"/>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6" name="Espaço Reservado para Rodapé 5">
            <a:extLst>
              <a:ext uri="{FF2B5EF4-FFF2-40B4-BE49-F238E27FC236}">
                <a16:creationId xmlns:a16="http://schemas.microsoft.com/office/drawing/2014/main" id="{3F7D08D2-DD25-9BC8-885A-39C0B91F488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897E0D1-12EA-14F8-E406-A764220AE672}"/>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374475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0D846-A15F-BF73-C96F-B9F5A85C75B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BCACC5C-67BE-B03F-14F0-C8DBCC314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EFB7B06-B663-B2B8-8140-C8B36E1B4033}"/>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212C812-9B50-EDE2-2281-05CCB9751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56FE4DF-A878-B92C-49D9-F267720EDE1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34975AD-1EB0-4BB9-50A2-51F27A47F045}"/>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8" name="Espaço Reservado para Rodapé 7">
            <a:extLst>
              <a:ext uri="{FF2B5EF4-FFF2-40B4-BE49-F238E27FC236}">
                <a16:creationId xmlns:a16="http://schemas.microsoft.com/office/drawing/2014/main" id="{41A0185D-14EA-EA8B-0D6D-C6310140B0A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BD79C9F4-F960-7F92-D613-B5BAD2E899CB}"/>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23267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AA3C9-A051-A523-5D2A-5C8C531E52F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3659D04-F990-E2E0-FF0C-BF273E8E978A}"/>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4" name="Espaço Reservado para Rodapé 3">
            <a:extLst>
              <a:ext uri="{FF2B5EF4-FFF2-40B4-BE49-F238E27FC236}">
                <a16:creationId xmlns:a16="http://schemas.microsoft.com/office/drawing/2014/main" id="{28C79004-2DD3-A7A6-4715-C80AC3047B2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86960FA-BC95-DF82-1C3D-5AEFA5DFEEC4}"/>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32010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D25BBB3-C82B-0FEA-B488-A87716693997}"/>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3" name="Espaço Reservado para Rodapé 2">
            <a:extLst>
              <a:ext uri="{FF2B5EF4-FFF2-40B4-BE49-F238E27FC236}">
                <a16:creationId xmlns:a16="http://schemas.microsoft.com/office/drawing/2014/main" id="{23F2ED62-7477-B36B-807E-E82525EFA38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C4F8CEE-A4E7-91D7-721C-C08292CC241C}"/>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416471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01390-E11D-AF79-E1E4-9AB9F64B7EB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3D0D1A2-6AC7-287D-50F9-0B8879625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3A1CAB1-E02C-DEC5-7A19-CC15E2EC1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516A856-46BC-AD6A-2620-4C32FE63A6E8}"/>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6" name="Espaço Reservado para Rodapé 5">
            <a:extLst>
              <a:ext uri="{FF2B5EF4-FFF2-40B4-BE49-F238E27FC236}">
                <a16:creationId xmlns:a16="http://schemas.microsoft.com/office/drawing/2014/main" id="{ED5F8D18-0E82-7891-BAFF-8A91902BC39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9EE731D-564E-EF91-857D-9A4404CBA010}"/>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174192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AD04D-9A6D-1B04-F635-4D5F9C66EF2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6DEB01E-51DA-48A1-D032-106C3D070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C2F6984-15AC-1412-5C5A-EB8E2D14F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8AB2EC1-44E6-CF5A-4745-6454CE5FD0EC}"/>
              </a:ext>
            </a:extLst>
          </p:cNvPr>
          <p:cNvSpPr>
            <a:spLocks noGrp="1"/>
          </p:cNvSpPr>
          <p:nvPr>
            <p:ph type="dt" sz="half" idx="10"/>
          </p:nvPr>
        </p:nvSpPr>
        <p:spPr/>
        <p:txBody>
          <a:bodyPr/>
          <a:lstStyle/>
          <a:p>
            <a:fld id="{CA33D911-9A43-4939-B644-523AB0F1AA90}" type="datetimeFigureOut">
              <a:rPr lang="pt-BR" smtClean="0"/>
              <a:t>12/08/2024</a:t>
            </a:fld>
            <a:endParaRPr lang="pt-BR"/>
          </a:p>
        </p:txBody>
      </p:sp>
      <p:sp>
        <p:nvSpPr>
          <p:cNvPr id="6" name="Espaço Reservado para Rodapé 5">
            <a:extLst>
              <a:ext uri="{FF2B5EF4-FFF2-40B4-BE49-F238E27FC236}">
                <a16:creationId xmlns:a16="http://schemas.microsoft.com/office/drawing/2014/main" id="{9C1F99B5-45B1-1D2B-6349-C12D2C614B0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D4C3236-E136-10B4-CC4C-B76EC58F2A72}"/>
              </a:ext>
            </a:extLst>
          </p:cNvPr>
          <p:cNvSpPr>
            <a:spLocks noGrp="1"/>
          </p:cNvSpPr>
          <p:nvPr>
            <p:ph type="sldNum" sz="quarter" idx="12"/>
          </p:nvPr>
        </p:nvSpPr>
        <p:spPr/>
        <p:txBody>
          <a:bodyPr/>
          <a:lstStyle/>
          <a:p>
            <a:fld id="{670E16C5-BD3F-4127-805A-C0AEC2AE8004}" type="slidenum">
              <a:rPr lang="pt-BR" smtClean="0"/>
              <a:t>‹nº›</a:t>
            </a:fld>
            <a:endParaRPr lang="pt-BR"/>
          </a:p>
        </p:txBody>
      </p:sp>
    </p:spTree>
    <p:extLst>
      <p:ext uri="{BB962C8B-B14F-4D97-AF65-F5344CB8AC3E}">
        <p14:creationId xmlns:p14="http://schemas.microsoft.com/office/powerpoint/2010/main" val="386103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E71C065-DDD7-60E9-E5B6-88E45DF84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497C57-49DD-45C7-9C23-AE3F0676F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324AEF1-10F9-3549-DC5C-06DFDC7B32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33D911-9A43-4939-B644-523AB0F1AA90}" type="datetimeFigureOut">
              <a:rPr lang="pt-BR" smtClean="0"/>
              <a:t>12/08/2024</a:t>
            </a:fld>
            <a:endParaRPr lang="pt-BR"/>
          </a:p>
        </p:txBody>
      </p:sp>
      <p:sp>
        <p:nvSpPr>
          <p:cNvPr id="5" name="Espaço Reservado para Rodapé 4">
            <a:extLst>
              <a:ext uri="{FF2B5EF4-FFF2-40B4-BE49-F238E27FC236}">
                <a16:creationId xmlns:a16="http://schemas.microsoft.com/office/drawing/2014/main" id="{2CF3FDF4-5045-A2A1-7069-6CC76A90C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FF0B9C3-3553-47F2-74F5-67AB8F83E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0E16C5-BD3F-4127-805A-C0AEC2AE8004}" type="slidenum">
              <a:rPr lang="pt-BR" smtClean="0"/>
              <a:t>‹nº›</a:t>
            </a:fld>
            <a:endParaRPr lang="pt-BR"/>
          </a:p>
        </p:txBody>
      </p:sp>
    </p:spTree>
    <p:extLst>
      <p:ext uri="{BB962C8B-B14F-4D97-AF65-F5344CB8AC3E}">
        <p14:creationId xmlns:p14="http://schemas.microsoft.com/office/powerpoint/2010/main" val="132033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CDADD"/>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etróleo, Torre, Refinaria, Industrial">
            <a:extLst>
              <a:ext uri="{FF2B5EF4-FFF2-40B4-BE49-F238E27FC236}">
                <a16:creationId xmlns:a16="http://schemas.microsoft.com/office/drawing/2014/main" id="{B744E3C2-8866-31A1-ECAB-33FCD041A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0" t="17850" r="26532" b="2660"/>
          <a:stretch/>
        </p:blipFill>
        <p:spPr bwMode="auto">
          <a:xfrm>
            <a:off x="0" y="1282"/>
            <a:ext cx="5594555" cy="6856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tano – Wikipédia, a enciclopédia livre">
            <a:extLst>
              <a:ext uri="{FF2B5EF4-FFF2-40B4-BE49-F238E27FC236}">
                <a16:creationId xmlns:a16="http://schemas.microsoft.com/office/drawing/2014/main" id="{351960EA-C573-1CB6-AF3B-9B90E0663C8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448914" y="219563"/>
            <a:ext cx="5002776" cy="219667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B0E153-6E91-D1DC-562B-0C8A38F59FEB}"/>
              </a:ext>
            </a:extLst>
          </p:cNvPr>
          <p:cNvSpPr txBox="1"/>
          <p:nvPr/>
        </p:nvSpPr>
        <p:spPr>
          <a:xfrm>
            <a:off x="5458439" y="3046028"/>
            <a:ext cx="5471652" cy="1015663"/>
          </a:xfrm>
          <a:prstGeom prst="rect">
            <a:avLst/>
          </a:prstGeom>
          <a:noFill/>
        </p:spPr>
        <p:txBody>
          <a:bodyPr wrap="square" rtlCol="0">
            <a:spAutoFit/>
          </a:bodyPr>
          <a:lstStyle/>
          <a:p>
            <a:r>
              <a:rPr lang="pt-BR" sz="6000" b="1" dirty="0">
                <a:latin typeface="Agency FB" panose="020B0503020202020204" pitchFamily="34" charset="0"/>
              </a:rPr>
              <a:t>HIDROCARBONETOS</a:t>
            </a:r>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5373329" y="4061691"/>
            <a:ext cx="5641873" cy="275303"/>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973279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FBCAD0B-A91A-D542-B0DD-3E4F176CC54D}"/>
              </a:ext>
            </a:extLst>
          </p:cNvPr>
          <p:cNvSpPr txBox="1"/>
          <p:nvPr/>
        </p:nvSpPr>
        <p:spPr>
          <a:xfrm>
            <a:off x="2163096" y="396899"/>
            <a:ext cx="6912078" cy="1631216"/>
          </a:xfrm>
          <a:prstGeom prst="rect">
            <a:avLst/>
          </a:prstGeom>
          <a:noFill/>
        </p:spPr>
        <p:txBody>
          <a:bodyPr wrap="square">
            <a:spAutoFit/>
          </a:bodyPr>
          <a:lstStyle/>
          <a:p>
            <a:pPr algn="ctr"/>
            <a:r>
              <a:rPr lang="pt-BR" sz="5000" b="1" i="0" u="none" strike="noStrike" baseline="0" dirty="0">
                <a:latin typeface="Agency FB" panose="020B0503020202020204" pitchFamily="34" charset="0"/>
              </a:rPr>
              <a:t>NOMENCLATURA </a:t>
            </a:r>
          </a:p>
          <a:p>
            <a:pPr algn="ctr"/>
            <a:r>
              <a:rPr lang="pt-BR" sz="5000" b="1" i="0" u="none" strike="noStrike" baseline="0" dirty="0">
                <a:latin typeface="Agency FB" panose="020B0503020202020204" pitchFamily="34" charset="0"/>
              </a:rPr>
              <a:t>DE HIDROCARBONETOS</a:t>
            </a:r>
            <a:endParaRPr lang="pt-BR" sz="5000" dirty="0">
              <a:latin typeface="Agency FB" panose="020B0503020202020204" pitchFamily="34" charset="0"/>
            </a:endParaRPr>
          </a:p>
        </p:txBody>
      </p:sp>
      <p:pic>
        <p:nvPicPr>
          <p:cNvPr id="4" name="Picture 4" descr="Petróleo, Torre, Refinaria, Industrial">
            <a:extLst>
              <a:ext uri="{FF2B5EF4-FFF2-40B4-BE49-F238E27FC236}">
                <a16:creationId xmlns:a16="http://schemas.microsoft.com/office/drawing/2014/main" id="{37A568E4-C9D6-CC7B-5130-E8E4663C8AA0}"/>
              </a:ext>
            </a:extLst>
          </p:cNvPr>
          <p:cNvPicPr>
            <a:picLocks noChangeAspect="1" noChangeArrowheads="1"/>
          </p:cNvPicPr>
          <p:nvPr/>
        </p:nvPicPr>
        <p:blipFill rotWithShape="1">
          <a:blip r:embed="rId2">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78658" y="259622"/>
            <a:ext cx="2084438" cy="2554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ctano – Wikipédia, a enciclopédia livre">
            <a:extLst>
              <a:ext uri="{FF2B5EF4-FFF2-40B4-BE49-F238E27FC236}">
                <a16:creationId xmlns:a16="http://schemas.microsoft.com/office/drawing/2014/main" id="{28E99177-7FD9-0648-F5F1-E051E6C91BDC}"/>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222746AD-C8A4-C2AB-E5C3-855136A7CD5F}"/>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pic>
        <p:nvPicPr>
          <p:cNvPr id="8" name="Imagem 7">
            <a:extLst>
              <a:ext uri="{FF2B5EF4-FFF2-40B4-BE49-F238E27FC236}">
                <a16:creationId xmlns:a16="http://schemas.microsoft.com/office/drawing/2014/main" id="{45B07412-6B2B-9903-BA8C-95E73C6E4F18}"/>
              </a:ext>
            </a:extLst>
          </p:cNvPr>
          <p:cNvPicPr>
            <a:picLocks noChangeAspect="1"/>
          </p:cNvPicPr>
          <p:nvPr/>
        </p:nvPicPr>
        <p:blipFill>
          <a:blip r:embed="rId4">
            <a:duotone>
              <a:prstClr val="black"/>
              <a:srgbClr val="D9C3A5">
                <a:tint val="50000"/>
                <a:satMod val="180000"/>
              </a:srgbClr>
            </a:duotone>
          </a:blip>
          <a:stretch>
            <a:fillRect/>
          </a:stretch>
        </p:blipFill>
        <p:spPr>
          <a:xfrm>
            <a:off x="297736" y="2780307"/>
            <a:ext cx="7002983" cy="3312222"/>
          </a:xfrm>
          <a:prstGeom prst="rect">
            <a:avLst/>
          </a:prstGeom>
          <a:ln>
            <a:noFill/>
          </a:ln>
          <a:effectLst>
            <a:outerShdw blurRad="292100" dist="139700" dir="2700000" algn="tl" rotWithShape="0">
              <a:srgbClr val="333333">
                <a:alpha val="65000"/>
              </a:srgbClr>
            </a:outerShdw>
          </a:effectLst>
        </p:spPr>
      </p:pic>
      <p:sp>
        <p:nvSpPr>
          <p:cNvPr id="14" name="CaixaDeTexto 13">
            <a:extLst>
              <a:ext uri="{FF2B5EF4-FFF2-40B4-BE49-F238E27FC236}">
                <a16:creationId xmlns:a16="http://schemas.microsoft.com/office/drawing/2014/main" id="{AD4F67DA-E2A7-910A-CCBF-7BE401AD0D53}"/>
              </a:ext>
            </a:extLst>
          </p:cNvPr>
          <p:cNvSpPr txBox="1"/>
          <p:nvPr/>
        </p:nvSpPr>
        <p:spPr>
          <a:xfrm>
            <a:off x="7711527" y="2776996"/>
            <a:ext cx="4318241" cy="1200329"/>
          </a:xfrm>
          <a:prstGeom prst="rect">
            <a:avLst/>
          </a:prstGeom>
          <a:solidFill>
            <a:srgbClr val="FAF8E1"/>
          </a:solidFill>
        </p:spPr>
        <p:txBody>
          <a:bodyPr wrap="square">
            <a:spAutoFit/>
          </a:bodyPr>
          <a:lstStyle/>
          <a:p>
            <a:pPr algn="l"/>
            <a:r>
              <a:rPr lang="pt-BR" sz="1800" b="0" i="0" u="none" strike="noStrike" baseline="0" dirty="0">
                <a:latin typeface="Abadi Extra Light" panose="020B0204020104020204" pitchFamily="34" charset="0"/>
              </a:rPr>
              <a:t>A nomenclatura de compostos orgânicos segue as regras ela bora das pela IUPAC (União Internacional de Química Pura e Aplicada).</a:t>
            </a:r>
            <a:endParaRPr lang="pt-BR" dirty="0">
              <a:latin typeface="Abadi Extra Light" panose="020B0204020104020204" pitchFamily="34" charset="0"/>
            </a:endParaRPr>
          </a:p>
        </p:txBody>
      </p:sp>
      <p:sp>
        <p:nvSpPr>
          <p:cNvPr id="16" name="CaixaDeTexto 15">
            <a:extLst>
              <a:ext uri="{FF2B5EF4-FFF2-40B4-BE49-F238E27FC236}">
                <a16:creationId xmlns:a16="http://schemas.microsoft.com/office/drawing/2014/main" id="{9DE74FED-A1DF-3806-03C8-BE1B76213964}"/>
              </a:ext>
            </a:extLst>
          </p:cNvPr>
          <p:cNvSpPr txBox="1"/>
          <p:nvPr/>
        </p:nvSpPr>
        <p:spPr>
          <a:xfrm>
            <a:off x="8520067" y="4306187"/>
            <a:ext cx="2701159" cy="369332"/>
          </a:xfrm>
          <a:prstGeom prst="rect">
            <a:avLst/>
          </a:prstGeom>
          <a:solidFill>
            <a:srgbClr val="FF0000"/>
          </a:solidFill>
        </p:spPr>
        <p:txBody>
          <a:bodyPr wrap="square">
            <a:spAutoFit/>
          </a:bodyPr>
          <a:lstStyle/>
          <a:p>
            <a:r>
              <a:rPr lang="pt-BR" sz="1800" b="0" i="0" u="none" strike="noStrike" baseline="0" dirty="0">
                <a:latin typeface="Palatino-Roman"/>
              </a:rPr>
              <a:t>prefixo </a:t>
            </a:r>
            <a:r>
              <a:rPr lang="pt-BR" dirty="0">
                <a:latin typeface="Universal-GreekwithMathPi"/>
              </a:rPr>
              <a:t>+ </a:t>
            </a:r>
            <a:r>
              <a:rPr lang="pt-BR" sz="1800" b="0" i="0" u="none" strike="noStrike" baseline="0" dirty="0">
                <a:latin typeface="Universal-GreekwithMathPi"/>
              </a:rPr>
              <a:t> </a:t>
            </a:r>
            <a:r>
              <a:rPr lang="pt-BR" sz="1800" b="0" i="0" u="none" strike="noStrike" baseline="0" dirty="0">
                <a:latin typeface="Palatino-Roman"/>
              </a:rPr>
              <a:t>infixo </a:t>
            </a:r>
            <a:r>
              <a:rPr lang="pt-BR" dirty="0">
                <a:latin typeface="Universal-GreekwithMathPi"/>
              </a:rPr>
              <a:t>+</a:t>
            </a:r>
            <a:r>
              <a:rPr lang="pt-BR" sz="1800" b="0" i="0" u="none" strike="noStrike" baseline="0" dirty="0">
                <a:latin typeface="Universal-GreekwithMathPi"/>
              </a:rPr>
              <a:t> </a:t>
            </a:r>
            <a:r>
              <a:rPr lang="pt-BR" sz="1800" b="0" i="0" u="none" strike="noStrike" baseline="0" dirty="0">
                <a:latin typeface="Palatino-Roman"/>
              </a:rPr>
              <a:t>sufixo</a:t>
            </a:r>
            <a:endParaRPr lang="pt-BR" dirty="0"/>
          </a:p>
        </p:txBody>
      </p:sp>
    </p:spTree>
    <p:extLst>
      <p:ext uri="{BB962C8B-B14F-4D97-AF65-F5344CB8AC3E}">
        <p14:creationId xmlns:p14="http://schemas.microsoft.com/office/powerpoint/2010/main" val="352430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FBCAD0B-A91A-D542-B0DD-3E4F176CC54D}"/>
              </a:ext>
            </a:extLst>
          </p:cNvPr>
          <p:cNvSpPr txBox="1"/>
          <p:nvPr/>
        </p:nvSpPr>
        <p:spPr>
          <a:xfrm>
            <a:off x="2163096" y="396899"/>
            <a:ext cx="6912078" cy="1631216"/>
          </a:xfrm>
          <a:prstGeom prst="rect">
            <a:avLst/>
          </a:prstGeom>
          <a:noFill/>
        </p:spPr>
        <p:txBody>
          <a:bodyPr wrap="square">
            <a:spAutoFit/>
          </a:bodyPr>
          <a:lstStyle/>
          <a:p>
            <a:pPr algn="ctr"/>
            <a:r>
              <a:rPr lang="pt-BR" sz="5000" b="1" i="0" u="none" strike="noStrike" baseline="0" dirty="0">
                <a:latin typeface="Agency FB" panose="020B0503020202020204" pitchFamily="34" charset="0"/>
              </a:rPr>
              <a:t>NOMENCLATURA </a:t>
            </a:r>
          </a:p>
          <a:p>
            <a:pPr algn="ctr"/>
            <a:r>
              <a:rPr lang="pt-BR" sz="5000" b="1" i="0" u="none" strike="noStrike" baseline="0" dirty="0">
                <a:latin typeface="Agency FB" panose="020B0503020202020204" pitchFamily="34" charset="0"/>
              </a:rPr>
              <a:t>DE HIDROCARBONETOS</a:t>
            </a:r>
            <a:endParaRPr lang="pt-BR" sz="5000" dirty="0">
              <a:latin typeface="Agency FB" panose="020B0503020202020204" pitchFamily="34" charset="0"/>
            </a:endParaRPr>
          </a:p>
        </p:txBody>
      </p:sp>
      <p:pic>
        <p:nvPicPr>
          <p:cNvPr id="4" name="Picture 4" descr="Petróleo, Torre, Refinaria, Industrial">
            <a:extLst>
              <a:ext uri="{FF2B5EF4-FFF2-40B4-BE49-F238E27FC236}">
                <a16:creationId xmlns:a16="http://schemas.microsoft.com/office/drawing/2014/main" id="{37A568E4-C9D6-CC7B-5130-E8E4663C8AA0}"/>
              </a:ext>
            </a:extLst>
          </p:cNvPr>
          <p:cNvPicPr>
            <a:picLocks noChangeAspect="1" noChangeArrowheads="1"/>
          </p:cNvPicPr>
          <p:nvPr/>
        </p:nvPicPr>
        <p:blipFill rotWithShape="1">
          <a:blip r:embed="rId2">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78658" y="259622"/>
            <a:ext cx="2084438" cy="2554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ctano – Wikipédia, a enciclopédia livre">
            <a:extLst>
              <a:ext uri="{FF2B5EF4-FFF2-40B4-BE49-F238E27FC236}">
                <a16:creationId xmlns:a16="http://schemas.microsoft.com/office/drawing/2014/main" id="{28E99177-7FD9-0648-F5F1-E051E6C91BDC}"/>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222746AD-C8A4-C2AB-E5C3-855136A7CD5F}"/>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pic>
        <p:nvPicPr>
          <p:cNvPr id="8" name="Imagem 7">
            <a:extLst>
              <a:ext uri="{FF2B5EF4-FFF2-40B4-BE49-F238E27FC236}">
                <a16:creationId xmlns:a16="http://schemas.microsoft.com/office/drawing/2014/main" id="{45B07412-6B2B-9903-BA8C-95E73C6E4F18}"/>
              </a:ext>
            </a:extLst>
          </p:cNvPr>
          <p:cNvPicPr>
            <a:picLocks noChangeAspect="1"/>
          </p:cNvPicPr>
          <p:nvPr/>
        </p:nvPicPr>
        <p:blipFill>
          <a:blip r:embed="rId4">
            <a:duotone>
              <a:prstClr val="black"/>
              <a:srgbClr val="D9C3A5">
                <a:tint val="50000"/>
                <a:satMod val="180000"/>
              </a:srgbClr>
            </a:duotone>
          </a:blip>
          <a:stretch>
            <a:fillRect/>
          </a:stretch>
        </p:blipFill>
        <p:spPr>
          <a:xfrm>
            <a:off x="208241" y="2550255"/>
            <a:ext cx="5887759" cy="2784751"/>
          </a:xfrm>
          <a:prstGeom prst="rect">
            <a:avLst/>
          </a:prstGeom>
          <a:ln>
            <a:noFill/>
          </a:ln>
          <a:effectLst>
            <a:outerShdw blurRad="292100" dist="139700" dir="2700000" algn="tl" rotWithShape="0">
              <a:srgbClr val="333333">
                <a:alpha val="65000"/>
              </a:srgbClr>
            </a:outerShdw>
          </a:effectLst>
        </p:spPr>
      </p:pic>
      <p:sp>
        <p:nvSpPr>
          <p:cNvPr id="16" name="CaixaDeTexto 15">
            <a:extLst>
              <a:ext uri="{FF2B5EF4-FFF2-40B4-BE49-F238E27FC236}">
                <a16:creationId xmlns:a16="http://schemas.microsoft.com/office/drawing/2014/main" id="{9DE74FED-A1DF-3806-03C8-BE1B76213964}"/>
              </a:ext>
            </a:extLst>
          </p:cNvPr>
          <p:cNvSpPr txBox="1"/>
          <p:nvPr/>
        </p:nvSpPr>
        <p:spPr>
          <a:xfrm>
            <a:off x="8678324" y="1988278"/>
            <a:ext cx="2701159" cy="369332"/>
          </a:xfrm>
          <a:prstGeom prst="rect">
            <a:avLst/>
          </a:prstGeom>
          <a:solidFill>
            <a:srgbClr val="FF0000"/>
          </a:solidFill>
        </p:spPr>
        <p:txBody>
          <a:bodyPr wrap="square">
            <a:spAutoFit/>
          </a:bodyPr>
          <a:lstStyle/>
          <a:p>
            <a:r>
              <a:rPr lang="pt-BR" sz="1800" b="0" i="0" u="none" strike="noStrike" baseline="0" dirty="0">
                <a:latin typeface="Palatino-Roman"/>
              </a:rPr>
              <a:t>prefixo </a:t>
            </a:r>
            <a:r>
              <a:rPr lang="pt-BR" dirty="0">
                <a:latin typeface="Universal-GreekwithMathPi"/>
              </a:rPr>
              <a:t>+ </a:t>
            </a:r>
            <a:r>
              <a:rPr lang="pt-BR" sz="1800" b="0" i="0" u="none" strike="noStrike" baseline="0" dirty="0">
                <a:latin typeface="Universal-GreekwithMathPi"/>
              </a:rPr>
              <a:t> </a:t>
            </a:r>
            <a:r>
              <a:rPr lang="pt-BR" sz="1800" b="0" i="0" u="none" strike="noStrike" baseline="0" dirty="0">
                <a:latin typeface="Palatino-Roman"/>
              </a:rPr>
              <a:t>infixo </a:t>
            </a:r>
            <a:r>
              <a:rPr lang="pt-BR" dirty="0">
                <a:latin typeface="Universal-GreekwithMathPi"/>
              </a:rPr>
              <a:t>+</a:t>
            </a:r>
            <a:r>
              <a:rPr lang="pt-BR" sz="1800" b="0" i="0" u="none" strike="noStrike" baseline="0" dirty="0">
                <a:latin typeface="Universal-GreekwithMathPi"/>
              </a:rPr>
              <a:t> </a:t>
            </a:r>
            <a:r>
              <a:rPr lang="pt-BR" sz="1800" b="0" i="0" u="none" strike="noStrike" baseline="0" dirty="0">
                <a:latin typeface="Palatino-Roman"/>
              </a:rPr>
              <a:t>sufixo</a:t>
            </a:r>
            <a:endParaRPr lang="pt-BR" dirty="0"/>
          </a:p>
        </p:txBody>
      </p:sp>
      <p:sp>
        <p:nvSpPr>
          <p:cNvPr id="6" name="CaixaDeTexto 5">
            <a:extLst>
              <a:ext uri="{FF2B5EF4-FFF2-40B4-BE49-F238E27FC236}">
                <a16:creationId xmlns:a16="http://schemas.microsoft.com/office/drawing/2014/main" id="{29243896-27A3-0B91-897A-95764DD39EBF}"/>
              </a:ext>
            </a:extLst>
          </p:cNvPr>
          <p:cNvSpPr txBox="1"/>
          <p:nvPr/>
        </p:nvSpPr>
        <p:spPr>
          <a:xfrm>
            <a:off x="8106696" y="2550255"/>
            <a:ext cx="3844413" cy="646331"/>
          </a:xfrm>
          <a:prstGeom prst="rect">
            <a:avLst/>
          </a:prstGeom>
          <a:solidFill>
            <a:srgbClr val="FFC000"/>
          </a:solidFill>
        </p:spPr>
        <p:txBody>
          <a:bodyPr wrap="square">
            <a:spAutoFit/>
          </a:bodyPr>
          <a:lstStyle/>
          <a:p>
            <a:r>
              <a:rPr lang="pt-BR" sz="1800" b="0" i="0" u="none" strike="noStrike" baseline="0" dirty="0">
                <a:solidFill>
                  <a:srgbClr val="00007C"/>
                </a:solidFill>
                <a:latin typeface="Abadi Extra Light" panose="020B0204020104020204" pitchFamily="34" charset="0"/>
              </a:rPr>
              <a:t>O </a:t>
            </a:r>
            <a:r>
              <a:rPr lang="pt-BR" sz="1800" b="1" i="0" u="none" strike="noStrike" baseline="0" dirty="0">
                <a:solidFill>
                  <a:srgbClr val="00007C"/>
                </a:solidFill>
                <a:latin typeface="Abadi Extra Light" panose="020B0204020104020204" pitchFamily="34" charset="0"/>
              </a:rPr>
              <a:t>infixo </a:t>
            </a:r>
            <a:r>
              <a:rPr lang="pt-BR" sz="1800" b="0" i="0" u="none" strike="noStrike" baseline="0" dirty="0">
                <a:solidFill>
                  <a:srgbClr val="00007C"/>
                </a:solidFill>
                <a:latin typeface="Abadi Extra Light" panose="020B0204020104020204" pitchFamily="34" charset="0"/>
              </a:rPr>
              <a:t>indica o </a:t>
            </a:r>
            <a:r>
              <a:rPr lang="pt-BR" sz="1800" b="1" i="1" u="none" strike="noStrike" baseline="0" dirty="0">
                <a:solidFill>
                  <a:srgbClr val="00007C"/>
                </a:solidFill>
                <a:latin typeface="Abadi Extra Light" panose="020B0204020104020204" pitchFamily="34" charset="0"/>
              </a:rPr>
              <a:t>tipo de ligação química entre  os átomos de carbono</a:t>
            </a:r>
            <a:r>
              <a:rPr lang="pt-BR" sz="1800" b="0" i="0" u="none" strike="noStrike" baseline="0" dirty="0">
                <a:solidFill>
                  <a:srgbClr val="00007C"/>
                </a:solidFill>
                <a:latin typeface="Abadi Extra Light" panose="020B0204020104020204" pitchFamily="34" charset="0"/>
              </a:rPr>
              <a:t>. </a:t>
            </a:r>
            <a:endParaRPr lang="pt-BR" dirty="0">
              <a:latin typeface="Abadi Extra Light" panose="020B0204020104020204" pitchFamily="34" charset="0"/>
            </a:endParaRPr>
          </a:p>
        </p:txBody>
      </p:sp>
      <p:pic>
        <p:nvPicPr>
          <p:cNvPr id="10" name="Imagem 9">
            <a:extLst>
              <a:ext uri="{FF2B5EF4-FFF2-40B4-BE49-F238E27FC236}">
                <a16:creationId xmlns:a16="http://schemas.microsoft.com/office/drawing/2014/main" id="{D9D6B55D-7E07-1623-FEBF-78128E42FB87}"/>
              </a:ext>
            </a:extLst>
          </p:cNvPr>
          <p:cNvPicPr>
            <a:picLocks noChangeAspect="1"/>
          </p:cNvPicPr>
          <p:nvPr/>
        </p:nvPicPr>
        <p:blipFill>
          <a:blip r:embed="rId5"/>
          <a:stretch>
            <a:fillRect/>
          </a:stretch>
        </p:blipFill>
        <p:spPr>
          <a:xfrm>
            <a:off x="8200102" y="3480884"/>
            <a:ext cx="3657600" cy="1558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41117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FBCAD0B-A91A-D542-B0DD-3E4F176CC54D}"/>
              </a:ext>
            </a:extLst>
          </p:cNvPr>
          <p:cNvSpPr txBox="1"/>
          <p:nvPr/>
        </p:nvSpPr>
        <p:spPr>
          <a:xfrm>
            <a:off x="2163096" y="396899"/>
            <a:ext cx="6912078" cy="1631216"/>
          </a:xfrm>
          <a:prstGeom prst="rect">
            <a:avLst/>
          </a:prstGeom>
          <a:noFill/>
        </p:spPr>
        <p:txBody>
          <a:bodyPr wrap="square">
            <a:spAutoFit/>
          </a:bodyPr>
          <a:lstStyle/>
          <a:p>
            <a:pPr algn="ctr"/>
            <a:r>
              <a:rPr lang="pt-BR" sz="5000" b="1" i="0" u="none" strike="noStrike" baseline="0" dirty="0">
                <a:latin typeface="Agency FB" panose="020B0503020202020204" pitchFamily="34" charset="0"/>
              </a:rPr>
              <a:t>NOMENCLATURA </a:t>
            </a:r>
          </a:p>
          <a:p>
            <a:pPr algn="ctr"/>
            <a:r>
              <a:rPr lang="pt-BR" sz="5000" b="1" i="0" u="none" strike="noStrike" baseline="0" dirty="0">
                <a:latin typeface="Agency FB" panose="020B0503020202020204" pitchFamily="34" charset="0"/>
              </a:rPr>
              <a:t>DE HIDROCARBONETOS</a:t>
            </a:r>
            <a:endParaRPr lang="pt-BR" sz="5000" dirty="0">
              <a:latin typeface="Agency FB" panose="020B0503020202020204" pitchFamily="34" charset="0"/>
            </a:endParaRPr>
          </a:p>
        </p:txBody>
      </p:sp>
      <p:pic>
        <p:nvPicPr>
          <p:cNvPr id="4" name="Picture 4" descr="Petróleo, Torre, Refinaria, Industrial">
            <a:extLst>
              <a:ext uri="{FF2B5EF4-FFF2-40B4-BE49-F238E27FC236}">
                <a16:creationId xmlns:a16="http://schemas.microsoft.com/office/drawing/2014/main" id="{37A568E4-C9D6-CC7B-5130-E8E4663C8AA0}"/>
              </a:ext>
            </a:extLst>
          </p:cNvPr>
          <p:cNvPicPr>
            <a:picLocks noChangeAspect="1" noChangeArrowheads="1"/>
          </p:cNvPicPr>
          <p:nvPr/>
        </p:nvPicPr>
        <p:blipFill rotWithShape="1">
          <a:blip r:embed="rId2">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78658" y="259622"/>
            <a:ext cx="2084438" cy="2554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Octano – Wikipédia, a enciclopédia livre">
            <a:extLst>
              <a:ext uri="{FF2B5EF4-FFF2-40B4-BE49-F238E27FC236}">
                <a16:creationId xmlns:a16="http://schemas.microsoft.com/office/drawing/2014/main" id="{28E99177-7FD9-0648-F5F1-E051E6C91BDC}"/>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222746AD-C8A4-C2AB-E5C3-855136A7CD5F}"/>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pic>
        <p:nvPicPr>
          <p:cNvPr id="8" name="Imagem 7">
            <a:extLst>
              <a:ext uri="{FF2B5EF4-FFF2-40B4-BE49-F238E27FC236}">
                <a16:creationId xmlns:a16="http://schemas.microsoft.com/office/drawing/2014/main" id="{45B07412-6B2B-9903-BA8C-95E73C6E4F18}"/>
              </a:ext>
            </a:extLst>
          </p:cNvPr>
          <p:cNvPicPr>
            <a:picLocks noChangeAspect="1"/>
          </p:cNvPicPr>
          <p:nvPr/>
        </p:nvPicPr>
        <p:blipFill>
          <a:blip r:embed="rId4">
            <a:duotone>
              <a:prstClr val="black"/>
              <a:srgbClr val="D9C3A5">
                <a:tint val="50000"/>
                <a:satMod val="180000"/>
              </a:srgbClr>
            </a:duotone>
          </a:blip>
          <a:stretch>
            <a:fillRect/>
          </a:stretch>
        </p:blipFill>
        <p:spPr>
          <a:xfrm>
            <a:off x="208242" y="2550256"/>
            <a:ext cx="4108120" cy="1943030"/>
          </a:xfrm>
          <a:prstGeom prst="rect">
            <a:avLst/>
          </a:prstGeom>
          <a:ln>
            <a:noFill/>
          </a:ln>
          <a:effectLst>
            <a:outerShdw blurRad="292100" dist="139700" dir="2700000" algn="tl" rotWithShape="0">
              <a:srgbClr val="333333">
                <a:alpha val="65000"/>
              </a:srgbClr>
            </a:outerShdw>
          </a:effectLst>
        </p:spPr>
      </p:pic>
      <p:sp>
        <p:nvSpPr>
          <p:cNvPr id="16" name="CaixaDeTexto 15">
            <a:extLst>
              <a:ext uri="{FF2B5EF4-FFF2-40B4-BE49-F238E27FC236}">
                <a16:creationId xmlns:a16="http://schemas.microsoft.com/office/drawing/2014/main" id="{9DE74FED-A1DF-3806-03C8-BE1B76213964}"/>
              </a:ext>
            </a:extLst>
          </p:cNvPr>
          <p:cNvSpPr txBox="1"/>
          <p:nvPr/>
        </p:nvSpPr>
        <p:spPr>
          <a:xfrm>
            <a:off x="7327744" y="2267131"/>
            <a:ext cx="2701159" cy="369332"/>
          </a:xfrm>
          <a:prstGeom prst="rect">
            <a:avLst/>
          </a:prstGeom>
          <a:solidFill>
            <a:srgbClr val="FF0000"/>
          </a:solidFill>
        </p:spPr>
        <p:txBody>
          <a:bodyPr wrap="square">
            <a:spAutoFit/>
          </a:bodyPr>
          <a:lstStyle/>
          <a:p>
            <a:r>
              <a:rPr lang="pt-BR" sz="1800" b="0" i="0" u="none" strike="noStrike" baseline="0" dirty="0">
                <a:latin typeface="Palatino-Roman"/>
              </a:rPr>
              <a:t>prefixo </a:t>
            </a:r>
            <a:r>
              <a:rPr lang="pt-BR" dirty="0">
                <a:latin typeface="Universal-GreekwithMathPi"/>
              </a:rPr>
              <a:t>+ </a:t>
            </a:r>
            <a:r>
              <a:rPr lang="pt-BR" sz="1800" b="0" i="0" u="none" strike="noStrike" baseline="0" dirty="0">
                <a:latin typeface="Universal-GreekwithMathPi"/>
              </a:rPr>
              <a:t> </a:t>
            </a:r>
            <a:r>
              <a:rPr lang="pt-BR" sz="1800" b="0" i="0" u="none" strike="noStrike" baseline="0" dirty="0">
                <a:latin typeface="Palatino-Roman"/>
              </a:rPr>
              <a:t>infixo </a:t>
            </a:r>
            <a:r>
              <a:rPr lang="pt-BR" dirty="0">
                <a:latin typeface="Universal-GreekwithMathPi"/>
              </a:rPr>
              <a:t>+</a:t>
            </a:r>
            <a:r>
              <a:rPr lang="pt-BR" sz="1800" b="0" i="0" u="none" strike="noStrike" baseline="0" dirty="0">
                <a:latin typeface="Universal-GreekwithMathPi"/>
              </a:rPr>
              <a:t> </a:t>
            </a:r>
            <a:r>
              <a:rPr lang="pt-BR" sz="1800" b="0" i="0" u="none" strike="noStrike" baseline="0" dirty="0">
                <a:latin typeface="Palatino-Roman"/>
              </a:rPr>
              <a:t>sufixo</a:t>
            </a:r>
            <a:endParaRPr lang="pt-BR" dirty="0"/>
          </a:p>
        </p:txBody>
      </p:sp>
      <p:sp>
        <p:nvSpPr>
          <p:cNvPr id="6" name="CaixaDeTexto 5">
            <a:extLst>
              <a:ext uri="{FF2B5EF4-FFF2-40B4-BE49-F238E27FC236}">
                <a16:creationId xmlns:a16="http://schemas.microsoft.com/office/drawing/2014/main" id="{29243896-27A3-0B91-897A-95764DD39EBF}"/>
              </a:ext>
            </a:extLst>
          </p:cNvPr>
          <p:cNvSpPr txBox="1"/>
          <p:nvPr/>
        </p:nvSpPr>
        <p:spPr>
          <a:xfrm>
            <a:off x="6897329" y="2920212"/>
            <a:ext cx="3844413" cy="646331"/>
          </a:xfrm>
          <a:prstGeom prst="rect">
            <a:avLst/>
          </a:prstGeom>
          <a:solidFill>
            <a:srgbClr val="FFC000"/>
          </a:solidFill>
        </p:spPr>
        <p:txBody>
          <a:bodyPr wrap="square">
            <a:spAutoFit/>
          </a:bodyPr>
          <a:lstStyle/>
          <a:p>
            <a:r>
              <a:rPr lang="pt-BR" sz="1800" b="0" i="0" u="none" strike="noStrike" baseline="0" dirty="0">
                <a:solidFill>
                  <a:srgbClr val="00007C"/>
                </a:solidFill>
                <a:latin typeface="Abadi Extra Light" panose="020B0204020104020204" pitchFamily="34" charset="0"/>
              </a:rPr>
              <a:t>O </a:t>
            </a:r>
            <a:r>
              <a:rPr lang="pt-BR" sz="1800" b="1" i="0" u="none" strike="noStrike" baseline="0" dirty="0">
                <a:solidFill>
                  <a:srgbClr val="00007C"/>
                </a:solidFill>
                <a:latin typeface="Abadi Extra Light" panose="020B0204020104020204" pitchFamily="34" charset="0"/>
              </a:rPr>
              <a:t>sufixo</a:t>
            </a:r>
            <a:r>
              <a:rPr lang="pt-BR" sz="1800" b="0" i="0" u="none" strike="noStrike" baseline="0" dirty="0">
                <a:solidFill>
                  <a:srgbClr val="00007C"/>
                </a:solidFill>
                <a:latin typeface="Abadi Extra Light" panose="020B0204020104020204" pitchFamily="34" charset="0"/>
              </a:rPr>
              <a:t>, a parte final, indica a </a:t>
            </a:r>
            <a:r>
              <a:rPr lang="pt-BR" sz="1800" b="1" i="1" u="none" strike="noStrike" baseline="0" dirty="0">
                <a:solidFill>
                  <a:srgbClr val="00007C"/>
                </a:solidFill>
                <a:latin typeface="Abadi Extra Light" panose="020B0204020104020204" pitchFamily="34" charset="0"/>
              </a:rPr>
              <a:t>classe funcional do composto</a:t>
            </a:r>
            <a:r>
              <a:rPr lang="pt-BR" sz="1800" b="0" i="0" u="none" strike="noStrike" baseline="0" dirty="0">
                <a:solidFill>
                  <a:srgbClr val="00007C"/>
                </a:solidFill>
                <a:latin typeface="Abadi Extra Light" panose="020B0204020104020204" pitchFamily="34" charset="0"/>
              </a:rPr>
              <a:t>. </a:t>
            </a:r>
            <a:endParaRPr lang="pt-BR" dirty="0">
              <a:latin typeface="Abadi Extra Light" panose="020B0204020104020204" pitchFamily="34" charset="0"/>
            </a:endParaRPr>
          </a:p>
        </p:txBody>
      </p:sp>
      <p:pic>
        <p:nvPicPr>
          <p:cNvPr id="10" name="Imagem 9">
            <a:extLst>
              <a:ext uri="{FF2B5EF4-FFF2-40B4-BE49-F238E27FC236}">
                <a16:creationId xmlns:a16="http://schemas.microsoft.com/office/drawing/2014/main" id="{D9D6B55D-7E07-1623-FEBF-78128E42FB87}"/>
              </a:ext>
            </a:extLst>
          </p:cNvPr>
          <p:cNvPicPr>
            <a:picLocks noChangeAspect="1"/>
          </p:cNvPicPr>
          <p:nvPr/>
        </p:nvPicPr>
        <p:blipFill>
          <a:blip r:embed="rId5"/>
          <a:stretch>
            <a:fillRect/>
          </a:stretch>
        </p:blipFill>
        <p:spPr>
          <a:xfrm>
            <a:off x="334296" y="4729312"/>
            <a:ext cx="3657600" cy="1558344"/>
          </a:xfrm>
          <a:prstGeom prst="rect">
            <a:avLst/>
          </a:prstGeom>
          <a:ln>
            <a:noFill/>
          </a:ln>
          <a:effectLst>
            <a:outerShdw blurRad="292100" dist="139700" dir="2700000" algn="tl" rotWithShape="0">
              <a:srgbClr val="333333">
                <a:alpha val="65000"/>
              </a:srgbClr>
            </a:outerShdw>
          </a:effectLst>
        </p:spPr>
      </p:pic>
      <p:pic>
        <p:nvPicPr>
          <p:cNvPr id="9" name="Imagem 8">
            <a:extLst>
              <a:ext uri="{FF2B5EF4-FFF2-40B4-BE49-F238E27FC236}">
                <a16:creationId xmlns:a16="http://schemas.microsoft.com/office/drawing/2014/main" id="{D371FA59-A815-6A96-77F9-7A76F7BCBA27}"/>
              </a:ext>
            </a:extLst>
          </p:cNvPr>
          <p:cNvPicPr>
            <a:picLocks noChangeAspect="1"/>
          </p:cNvPicPr>
          <p:nvPr/>
        </p:nvPicPr>
        <p:blipFill>
          <a:blip r:embed="rId6"/>
          <a:stretch>
            <a:fillRect/>
          </a:stretch>
        </p:blipFill>
        <p:spPr>
          <a:xfrm>
            <a:off x="5301155" y="3750868"/>
            <a:ext cx="6754338" cy="1943029"/>
          </a:xfrm>
          <a:prstGeom prst="rect">
            <a:avLst/>
          </a:prstGeom>
        </p:spPr>
      </p:pic>
    </p:spTree>
    <p:extLst>
      <p:ext uri="{BB962C8B-B14F-4D97-AF65-F5344CB8AC3E}">
        <p14:creationId xmlns:p14="http://schemas.microsoft.com/office/powerpoint/2010/main" val="26939591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6" name="Picture 8" descr="Alcanos: características, fórmula, nomenclatura - PrePara ENEM">
            <a:extLst>
              <a:ext uri="{FF2B5EF4-FFF2-40B4-BE49-F238E27FC236}">
                <a16:creationId xmlns:a16="http://schemas.microsoft.com/office/drawing/2014/main" id="{925938FD-8AB3-6983-4B83-F46BE332D6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607" y="93664"/>
            <a:ext cx="6872748" cy="687274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B3362FC3-F48F-D064-AE98-AB38F458E4C6}"/>
              </a:ext>
            </a:extLst>
          </p:cNvPr>
          <p:cNvSpPr txBox="1"/>
          <p:nvPr/>
        </p:nvSpPr>
        <p:spPr>
          <a:xfrm>
            <a:off x="6981070" y="1638100"/>
            <a:ext cx="4790101" cy="2031325"/>
          </a:xfrm>
          <a:prstGeom prst="rect">
            <a:avLst/>
          </a:prstGeom>
          <a:solidFill>
            <a:srgbClr val="5EA2F1"/>
          </a:solidFill>
        </p:spPr>
        <p:txBody>
          <a:bodyPr wrap="square">
            <a:spAutoFit/>
          </a:bodyPr>
          <a:lstStyle/>
          <a:p>
            <a:pPr algn="just"/>
            <a:r>
              <a:rPr lang="pt-BR" dirty="0">
                <a:latin typeface="Abadi Extra Light" panose="020B0204020104020204" pitchFamily="34" charset="0"/>
              </a:rPr>
              <a:t>Alcanos são hidrocarbonetos saturados de cadeia aberta de fórmula geral CnH2n+2. São obtidos do petróleo e gás natural, tendo grande uso como fontes de energia. O gás natural, de ampla utilização em nossas residências, é uma mistura de hidrocarbonetos leves, em que se destaca o metano, CH4.</a:t>
            </a:r>
          </a:p>
        </p:txBody>
      </p:sp>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12" name="Picture 4" descr="Petróleo, Torre, Refinaria, Industrial">
            <a:extLst>
              <a:ext uri="{FF2B5EF4-FFF2-40B4-BE49-F238E27FC236}">
                <a16:creationId xmlns:a16="http://schemas.microsoft.com/office/drawing/2014/main" id="{808E27E9-96D4-8573-17E7-F3A6683EFAD2}"/>
              </a:ext>
            </a:extLst>
          </p:cNvPr>
          <p:cNvPicPr>
            <a:picLocks noChangeAspect="1" noChangeArrowheads="1"/>
          </p:cNvPicPr>
          <p:nvPr/>
        </p:nvPicPr>
        <p:blipFill rotWithShape="1">
          <a:blip r:embed="rId3">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64240" y="161918"/>
            <a:ext cx="2408902" cy="295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277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6" name="Picture 8" descr="Alcanos: características, fórmula, nomenclatura - PrePara ENEM">
            <a:extLst>
              <a:ext uri="{FF2B5EF4-FFF2-40B4-BE49-F238E27FC236}">
                <a16:creationId xmlns:a16="http://schemas.microsoft.com/office/drawing/2014/main" id="{925938FD-8AB3-6983-4B83-F46BE332D6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607" y="93664"/>
            <a:ext cx="6872748" cy="6872748"/>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12" name="Picture 4" descr="Petróleo, Torre, Refinaria, Industrial">
            <a:extLst>
              <a:ext uri="{FF2B5EF4-FFF2-40B4-BE49-F238E27FC236}">
                <a16:creationId xmlns:a16="http://schemas.microsoft.com/office/drawing/2014/main" id="{808E27E9-96D4-8573-17E7-F3A6683EFAD2}"/>
              </a:ext>
            </a:extLst>
          </p:cNvPr>
          <p:cNvPicPr>
            <a:picLocks noChangeAspect="1" noChangeArrowheads="1"/>
          </p:cNvPicPr>
          <p:nvPr/>
        </p:nvPicPr>
        <p:blipFill rotWithShape="1">
          <a:blip r:embed="rId3">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64240" y="161918"/>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E78DA383-9F22-DD25-5466-35259C4102BF}"/>
              </a:ext>
            </a:extLst>
          </p:cNvPr>
          <p:cNvPicPr>
            <a:picLocks noChangeAspect="1"/>
          </p:cNvPicPr>
          <p:nvPr/>
        </p:nvPicPr>
        <p:blipFill>
          <a:blip r:embed="rId4"/>
          <a:stretch>
            <a:fillRect/>
          </a:stretch>
        </p:blipFill>
        <p:spPr>
          <a:xfrm>
            <a:off x="6303678" y="3635702"/>
            <a:ext cx="5873112" cy="1451530"/>
          </a:xfrm>
          <a:prstGeom prst="rect">
            <a:avLst/>
          </a:prstGeom>
        </p:spPr>
      </p:pic>
    </p:spTree>
    <p:extLst>
      <p:ext uri="{BB962C8B-B14F-4D97-AF65-F5344CB8AC3E}">
        <p14:creationId xmlns:p14="http://schemas.microsoft.com/office/powerpoint/2010/main" val="2210349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6" name="Picture 8" descr="Alcanos: características, fórmula, nomenclatura - PrePara ENEM">
            <a:extLst>
              <a:ext uri="{FF2B5EF4-FFF2-40B4-BE49-F238E27FC236}">
                <a16:creationId xmlns:a16="http://schemas.microsoft.com/office/drawing/2014/main" id="{925938FD-8AB3-6983-4B83-F46BE332D6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607" y="93664"/>
            <a:ext cx="4920788" cy="4920788"/>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12" name="Picture 4" descr="Petróleo, Torre, Refinaria, Industrial">
            <a:extLst>
              <a:ext uri="{FF2B5EF4-FFF2-40B4-BE49-F238E27FC236}">
                <a16:creationId xmlns:a16="http://schemas.microsoft.com/office/drawing/2014/main" id="{808E27E9-96D4-8573-17E7-F3A6683EFAD2}"/>
              </a:ext>
            </a:extLst>
          </p:cNvPr>
          <p:cNvPicPr>
            <a:picLocks noChangeAspect="1" noChangeArrowheads="1"/>
          </p:cNvPicPr>
          <p:nvPr/>
        </p:nvPicPr>
        <p:blipFill rotWithShape="1">
          <a:blip r:embed="rId3">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64240" y="161918"/>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4D0514C8-72E2-4AD0-E08B-8995869ABEBF}"/>
              </a:ext>
            </a:extLst>
          </p:cNvPr>
          <p:cNvPicPr>
            <a:picLocks noChangeAspect="1"/>
          </p:cNvPicPr>
          <p:nvPr/>
        </p:nvPicPr>
        <p:blipFill>
          <a:blip r:embed="rId4"/>
          <a:stretch>
            <a:fillRect/>
          </a:stretch>
        </p:blipFill>
        <p:spPr>
          <a:xfrm>
            <a:off x="5247448" y="1761067"/>
            <a:ext cx="6782320" cy="3654722"/>
          </a:xfrm>
          <a:prstGeom prst="rect">
            <a:avLst/>
          </a:prstGeom>
        </p:spPr>
      </p:pic>
    </p:spTree>
    <p:extLst>
      <p:ext uri="{BB962C8B-B14F-4D97-AF65-F5344CB8AC3E}">
        <p14:creationId xmlns:p14="http://schemas.microsoft.com/office/powerpoint/2010/main" val="1920759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6" name="Picture 8" descr="Alcanos: características, fórmula, nomenclatura - PrePara ENEM">
            <a:extLst>
              <a:ext uri="{FF2B5EF4-FFF2-40B4-BE49-F238E27FC236}">
                <a16:creationId xmlns:a16="http://schemas.microsoft.com/office/drawing/2014/main" id="{925938FD-8AB3-6983-4B83-F46BE332D6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2213" y="140881"/>
            <a:ext cx="3219807" cy="3219807"/>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12" name="Picture 4" descr="Petróleo, Torre, Refinaria, Industrial">
            <a:extLst>
              <a:ext uri="{FF2B5EF4-FFF2-40B4-BE49-F238E27FC236}">
                <a16:creationId xmlns:a16="http://schemas.microsoft.com/office/drawing/2014/main" id="{808E27E9-96D4-8573-17E7-F3A6683EFAD2}"/>
              </a:ext>
            </a:extLst>
          </p:cNvPr>
          <p:cNvPicPr>
            <a:picLocks noChangeAspect="1" noChangeArrowheads="1"/>
          </p:cNvPicPr>
          <p:nvPr/>
        </p:nvPicPr>
        <p:blipFill rotWithShape="1">
          <a:blip r:embed="rId3">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64240" y="161918"/>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F:\PUBLISH\Pearson_Slides\Brown\fig cap01\cap2505.jpg">
            <a:extLst>
              <a:ext uri="{FF2B5EF4-FFF2-40B4-BE49-F238E27FC236}">
                <a16:creationId xmlns:a16="http://schemas.microsoft.com/office/drawing/2014/main" id="{16D8E6F5-873A-0153-23AC-4B7821094417}"/>
              </a:ext>
            </a:extLst>
          </p:cNvPr>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188211" y="2459909"/>
            <a:ext cx="7719256" cy="2838993"/>
          </a:xfrm>
          <a:prstGeom prst="rect">
            <a:avLst/>
          </a:prstGeom>
          <a:ln>
            <a:noFill/>
          </a:ln>
          <a:effectLst>
            <a:outerShdw blurRad="292100" dist="139700" dir="2700000" algn="tl" rotWithShape="0">
              <a:srgbClr val="333333">
                <a:alpha val="65000"/>
              </a:srgbClr>
            </a:outerShdw>
          </a:effectLst>
        </p:spPr>
      </p:pic>
      <p:pic>
        <p:nvPicPr>
          <p:cNvPr id="7" name="Picture 4" descr="FG02_01">
            <a:extLst>
              <a:ext uri="{FF2B5EF4-FFF2-40B4-BE49-F238E27FC236}">
                <a16:creationId xmlns:a16="http://schemas.microsoft.com/office/drawing/2014/main" id="{BC7E3BDF-52A8-902F-D4F0-027993F971F2}"/>
              </a:ext>
            </a:extLst>
          </p:cNvPr>
          <p:cNvPicPr>
            <a:picLocks noChangeAspect="1" noChangeArrowheads="1"/>
          </p:cNvPicPr>
          <p:nvPr/>
        </p:nvPicPr>
        <p:blipFill>
          <a:blip r:embed="rId5" cstate="print"/>
          <a:srcRect/>
          <a:stretch>
            <a:fillRect/>
          </a:stretch>
        </p:blipFill>
        <p:spPr bwMode="auto">
          <a:xfrm>
            <a:off x="501453" y="4834401"/>
            <a:ext cx="2592288" cy="1944216"/>
          </a:xfrm>
          <a:prstGeom prst="rect">
            <a:avLst/>
          </a:prstGeom>
          <a:noFill/>
          <a:ln w="9525">
            <a:noFill/>
            <a:miter lim="800000"/>
            <a:headEnd/>
            <a:tailEnd/>
          </a:ln>
        </p:spPr>
      </p:pic>
      <p:sp>
        <p:nvSpPr>
          <p:cNvPr id="8" name="CaixaDeTexto 13">
            <a:extLst>
              <a:ext uri="{FF2B5EF4-FFF2-40B4-BE49-F238E27FC236}">
                <a16:creationId xmlns:a16="http://schemas.microsoft.com/office/drawing/2014/main" id="{FA09297E-9C9F-31D1-31F6-FAE4320209EE}"/>
              </a:ext>
            </a:extLst>
          </p:cNvPr>
          <p:cNvSpPr txBox="1">
            <a:spLocks noChangeArrowheads="1"/>
          </p:cNvSpPr>
          <p:nvPr/>
        </p:nvSpPr>
        <p:spPr bwMode="auto">
          <a:xfrm>
            <a:off x="249425" y="4529163"/>
            <a:ext cx="3309852" cy="377134"/>
          </a:xfrm>
          <a:prstGeom prst="rect">
            <a:avLst/>
          </a:prstGeom>
          <a:solidFill>
            <a:srgbClr val="5EA2F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pt-BR" dirty="0">
                <a:solidFill>
                  <a:schemeClr val="tx1"/>
                </a:solidFill>
              </a:rPr>
              <a:t>Forças de dispersão de </a:t>
            </a:r>
            <a:r>
              <a:rPr lang="pt-BR" dirty="0" err="1">
                <a:solidFill>
                  <a:schemeClr val="tx1"/>
                </a:solidFill>
              </a:rPr>
              <a:t>London</a:t>
            </a:r>
            <a:endParaRPr lang="pt-BR" dirty="0">
              <a:solidFill>
                <a:schemeClr val="tx1"/>
              </a:solidFill>
            </a:endParaRPr>
          </a:p>
        </p:txBody>
      </p:sp>
    </p:spTree>
    <p:extLst>
      <p:ext uri="{BB962C8B-B14F-4D97-AF65-F5344CB8AC3E}">
        <p14:creationId xmlns:p14="http://schemas.microsoft.com/office/powerpoint/2010/main" val="22716543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6" name="Picture 8" descr="Alcanos: características, fórmula, nomenclatura - PrePara ENEM">
            <a:extLst>
              <a:ext uri="{FF2B5EF4-FFF2-40B4-BE49-F238E27FC236}">
                <a16:creationId xmlns:a16="http://schemas.microsoft.com/office/drawing/2014/main" id="{925938FD-8AB3-6983-4B83-F46BE332D6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2213" y="140881"/>
            <a:ext cx="3219807" cy="3219807"/>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12" name="Picture 4" descr="Petróleo, Torre, Refinaria, Industrial">
            <a:extLst>
              <a:ext uri="{FF2B5EF4-FFF2-40B4-BE49-F238E27FC236}">
                <a16:creationId xmlns:a16="http://schemas.microsoft.com/office/drawing/2014/main" id="{808E27E9-96D4-8573-17E7-F3A6683EFAD2}"/>
              </a:ext>
            </a:extLst>
          </p:cNvPr>
          <p:cNvPicPr>
            <a:picLocks noChangeAspect="1" noChangeArrowheads="1"/>
          </p:cNvPicPr>
          <p:nvPr/>
        </p:nvPicPr>
        <p:blipFill rotWithShape="1">
          <a:blip r:embed="rId3">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64240" y="161918"/>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0D80935-F1DF-2BC5-742C-39C5F6E4AE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05" t="14616" r="12315" b="7692"/>
          <a:stretch/>
        </p:blipFill>
        <p:spPr bwMode="auto">
          <a:xfrm>
            <a:off x="3752228" y="2842395"/>
            <a:ext cx="5884909" cy="372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5">
            <a:extLst>
              <a:ext uri="{FF2B5EF4-FFF2-40B4-BE49-F238E27FC236}">
                <a16:creationId xmlns:a16="http://schemas.microsoft.com/office/drawing/2014/main" id="{E79EDF65-3DDB-95AF-1F86-F28C744D5EE9}"/>
              </a:ext>
            </a:extLst>
          </p:cNvPr>
          <p:cNvSpPr txBox="1">
            <a:spLocks/>
          </p:cNvSpPr>
          <p:nvPr/>
        </p:nvSpPr>
        <p:spPr>
          <a:xfrm>
            <a:off x="4356460" y="2052135"/>
            <a:ext cx="5019661" cy="719820"/>
          </a:xfrm>
          <a:prstGeom prst="rect">
            <a:avLst/>
          </a:prstGeom>
        </p:spPr>
        <p:style>
          <a:lnRef idx="3">
            <a:schemeClr val="lt1"/>
          </a:lnRef>
          <a:fillRef idx="1">
            <a:schemeClr val="accent2"/>
          </a:fillRef>
          <a:effectRef idx="1">
            <a:schemeClr val="accent2"/>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pt-BR" sz="2000" dirty="0">
                <a:solidFill>
                  <a:schemeClr val="tx1"/>
                </a:solidFill>
                <a:latin typeface="Abadi Extra Light" panose="020B0204020104020204" pitchFamily="34" charset="0"/>
              </a:rPr>
              <a:t>Variação das propriedades físicas dos alcanos de acordo com o aumento da cadeia alquila</a:t>
            </a:r>
          </a:p>
        </p:txBody>
      </p:sp>
    </p:spTree>
    <p:extLst>
      <p:ext uri="{BB962C8B-B14F-4D97-AF65-F5344CB8AC3E}">
        <p14:creationId xmlns:p14="http://schemas.microsoft.com/office/powerpoint/2010/main" val="444541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Alcenos: características, nomenclatura, fórmula - Mundo Educação">
            <a:extLst>
              <a:ext uri="{FF2B5EF4-FFF2-40B4-BE49-F238E27FC236}">
                <a16:creationId xmlns:a16="http://schemas.microsoft.com/office/drawing/2014/main" id="{48E13238-D15C-D4EC-52E8-2A57AD6D2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229" y="288234"/>
            <a:ext cx="6490383" cy="6490383"/>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spTree>
    <p:extLst>
      <p:ext uri="{BB962C8B-B14F-4D97-AF65-F5344CB8AC3E}">
        <p14:creationId xmlns:p14="http://schemas.microsoft.com/office/powerpoint/2010/main" val="36477376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Alcenos: características, nomenclatura, fórmula - Mundo Educação">
            <a:extLst>
              <a:ext uri="{FF2B5EF4-FFF2-40B4-BE49-F238E27FC236}">
                <a16:creationId xmlns:a16="http://schemas.microsoft.com/office/drawing/2014/main" id="{48E13238-D15C-D4EC-52E8-2A57AD6D2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1" y="108540"/>
            <a:ext cx="3932661" cy="3932661"/>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8" name="Picture 2" descr="http://cozinha.moreinfo.com.br/wp-content/uploads/2010/05/oleo.jpg">
            <a:extLst>
              <a:ext uri="{FF2B5EF4-FFF2-40B4-BE49-F238E27FC236}">
                <a16:creationId xmlns:a16="http://schemas.microsoft.com/office/drawing/2014/main" id="{77D00C95-CA70-DE48-374D-817B840C6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514" y="1704304"/>
            <a:ext cx="2690269" cy="20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http://www.coleparmer.com/assets/techinfo/images/Zeus_Chem_Resistance_img_2.jpg">
            <a:extLst>
              <a:ext uri="{FF2B5EF4-FFF2-40B4-BE49-F238E27FC236}">
                <a16:creationId xmlns:a16="http://schemas.microsoft.com/office/drawing/2014/main" id="{F9F0CBDC-732B-3989-FBAF-1999B89A2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65" y="5084430"/>
            <a:ext cx="5218261" cy="1032328"/>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92E90B8B-5831-7006-DEDB-492A3ECBA5EA}"/>
              </a:ext>
            </a:extLst>
          </p:cNvPr>
          <p:cNvSpPr/>
          <p:nvPr/>
        </p:nvSpPr>
        <p:spPr>
          <a:xfrm>
            <a:off x="1433593" y="4394796"/>
            <a:ext cx="2304256" cy="360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Plástico</a:t>
            </a:r>
          </a:p>
        </p:txBody>
      </p:sp>
      <p:pic>
        <p:nvPicPr>
          <p:cNvPr id="13" name="Picture 2" descr="http://4.bp.blogspot.com/-9lU2s1D34F8/TkrohDDTA0I/AAAAAAAAAGo/6EYvhD5WirI/s1600/Monoterpenos.jpg">
            <a:extLst>
              <a:ext uri="{FF2B5EF4-FFF2-40B4-BE49-F238E27FC236}">
                <a16:creationId xmlns:a16="http://schemas.microsoft.com/office/drawing/2014/main" id="{DDB29869-37E7-768C-AE3D-59D23E8333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121" b="50000"/>
          <a:stretch/>
        </p:blipFill>
        <p:spPr bwMode="auto">
          <a:xfrm>
            <a:off x="7525666" y="3936109"/>
            <a:ext cx="3528392" cy="17908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emagrecarapido.net/wp-content/uploads/2013/05/capim-cidreira-edit.jpg">
            <a:extLst>
              <a:ext uri="{FF2B5EF4-FFF2-40B4-BE49-F238E27FC236}">
                <a16:creationId xmlns:a16="http://schemas.microsoft.com/office/drawing/2014/main" id="{56007061-6C87-863B-EBE0-5BDE0214B6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9862" y="1676519"/>
            <a:ext cx="2617605" cy="2044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tângulo 14">
            <a:extLst>
              <a:ext uri="{FF2B5EF4-FFF2-40B4-BE49-F238E27FC236}">
                <a16:creationId xmlns:a16="http://schemas.microsoft.com/office/drawing/2014/main" id="{7AF04901-B23D-251E-B3CB-DA6867D51B70}"/>
              </a:ext>
            </a:extLst>
          </p:cNvPr>
          <p:cNvSpPr/>
          <p:nvPr/>
        </p:nvSpPr>
        <p:spPr>
          <a:xfrm>
            <a:off x="8349821" y="1213859"/>
            <a:ext cx="2304256" cy="360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Óleos essenciais</a:t>
            </a:r>
          </a:p>
        </p:txBody>
      </p:sp>
    </p:spTree>
    <p:extLst>
      <p:ext uri="{BB962C8B-B14F-4D97-AF65-F5344CB8AC3E}">
        <p14:creationId xmlns:p14="http://schemas.microsoft.com/office/powerpoint/2010/main" val="31505797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CDADD"/>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etróleo, Torre, Refinaria, Industrial">
            <a:extLst>
              <a:ext uri="{FF2B5EF4-FFF2-40B4-BE49-F238E27FC236}">
                <a16:creationId xmlns:a16="http://schemas.microsoft.com/office/drawing/2014/main" id="{B744E3C2-8866-31A1-ECAB-33FCD041A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0" t="17850" r="26532" b="2660"/>
          <a:stretch/>
        </p:blipFill>
        <p:spPr bwMode="auto">
          <a:xfrm>
            <a:off x="167149" y="93664"/>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tano – Wikipédia, a enciclopédia livre">
            <a:extLst>
              <a:ext uri="{FF2B5EF4-FFF2-40B4-BE49-F238E27FC236}">
                <a16:creationId xmlns:a16="http://schemas.microsoft.com/office/drawing/2014/main" id="{351960EA-C573-1CB6-AF3B-9B90E0663C8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B0E153-6E91-D1DC-562B-0C8A38F59FEB}"/>
              </a:ext>
            </a:extLst>
          </p:cNvPr>
          <p:cNvSpPr txBox="1"/>
          <p:nvPr/>
        </p:nvSpPr>
        <p:spPr>
          <a:xfrm>
            <a:off x="3143463" y="1249404"/>
            <a:ext cx="5471652" cy="1015663"/>
          </a:xfrm>
          <a:prstGeom prst="rect">
            <a:avLst/>
          </a:prstGeom>
          <a:noFill/>
        </p:spPr>
        <p:txBody>
          <a:bodyPr wrap="square" rtlCol="0">
            <a:spAutoFit/>
          </a:bodyPr>
          <a:lstStyle/>
          <a:p>
            <a:r>
              <a:rPr lang="pt-BR" sz="6000" b="1" dirty="0">
                <a:latin typeface="Agency FB" panose="020B0503020202020204" pitchFamily="34" charset="0"/>
              </a:rPr>
              <a:t>HIDROCARBONETOS</a:t>
            </a:r>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3275064" y="2246371"/>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F565F7BA-730B-9971-8462-934CFF9B878B}"/>
              </a:ext>
            </a:extLst>
          </p:cNvPr>
          <p:cNvSpPr txBox="1"/>
          <p:nvPr/>
        </p:nvSpPr>
        <p:spPr>
          <a:xfrm>
            <a:off x="6206281" y="2814071"/>
            <a:ext cx="5340051" cy="646331"/>
          </a:xfrm>
          <a:prstGeom prst="rect">
            <a:avLst/>
          </a:prstGeom>
          <a:solidFill>
            <a:schemeClr val="accent2"/>
          </a:solidFill>
        </p:spPr>
        <p:txBody>
          <a:bodyPr wrap="square">
            <a:spAutoFit/>
          </a:bodyPr>
          <a:lstStyle/>
          <a:p>
            <a:pPr algn="just"/>
            <a:r>
              <a:rPr lang="pt-BR" sz="1800" b="0" i="0" u="none" strike="noStrike" baseline="0" dirty="0">
                <a:solidFill>
                  <a:srgbClr val="00007C"/>
                </a:solidFill>
                <a:latin typeface="Abadi" panose="020B0604020104020204" pitchFamily="34" charset="0"/>
              </a:rPr>
              <a:t>São compostos orgânicos formados exclusivamente </a:t>
            </a:r>
          </a:p>
          <a:p>
            <a:pPr algn="just"/>
            <a:r>
              <a:rPr lang="pt-BR" sz="1800" b="0" i="0" u="none" strike="noStrike" baseline="0" dirty="0">
                <a:solidFill>
                  <a:srgbClr val="00007C"/>
                </a:solidFill>
                <a:latin typeface="Abadi" panose="020B0604020104020204" pitchFamily="34" charset="0"/>
              </a:rPr>
              <a:t>por átomos de carbono e de hidrogênio. </a:t>
            </a:r>
            <a:endParaRPr lang="pt-BR" dirty="0">
              <a:latin typeface="Abadi" panose="020B0604020104020204" pitchFamily="34" charset="0"/>
            </a:endParaRPr>
          </a:p>
        </p:txBody>
      </p:sp>
      <p:sp>
        <p:nvSpPr>
          <p:cNvPr id="8" name="CaixaDeTexto 7">
            <a:extLst>
              <a:ext uri="{FF2B5EF4-FFF2-40B4-BE49-F238E27FC236}">
                <a16:creationId xmlns:a16="http://schemas.microsoft.com/office/drawing/2014/main" id="{FC8EABDC-09A0-DB9E-09D1-DE69F57F1917}"/>
              </a:ext>
            </a:extLst>
          </p:cNvPr>
          <p:cNvSpPr txBox="1"/>
          <p:nvPr/>
        </p:nvSpPr>
        <p:spPr>
          <a:xfrm>
            <a:off x="304801" y="3946603"/>
            <a:ext cx="6350717" cy="646331"/>
          </a:xfrm>
          <a:prstGeom prst="rect">
            <a:avLst/>
          </a:prstGeom>
          <a:noFill/>
          <a:ln w="28575">
            <a:solidFill>
              <a:srgbClr val="F29A79"/>
            </a:solidFill>
          </a:ln>
        </p:spPr>
        <p:txBody>
          <a:bodyPr wrap="square">
            <a:spAutoFit/>
          </a:bodyPr>
          <a:lstStyle/>
          <a:p>
            <a:pPr algn="l"/>
            <a:r>
              <a:rPr lang="pt-BR" sz="1800" b="0" i="0" u="none" strike="noStrike" baseline="0" dirty="0">
                <a:latin typeface="Abadi Extra Light" panose="020B0204020104020204" pitchFamily="34" charset="0"/>
              </a:rPr>
              <a:t>No petróleo existem hidrocarbonetos cujas moléculas possuem de um até</a:t>
            </a:r>
            <a:r>
              <a:rPr lang="pt-BR" dirty="0">
                <a:latin typeface="Abadi Extra Light" panose="020B0204020104020204" pitchFamily="34" charset="0"/>
              </a:rPr>
              <a:t> </a:t>
            </a:r>
            <a:r>
              <a:rPr lang="pt-BR" sz="1800" b="0" i="0" u="none" strike="noStrike" baseline="0" dirty="0">
                <a:latin typeface="Abadi Extra Light" panose="020B0204020104020204" pitchFamily="34" charset="0"/>
              </a:rPr>
              <a:t>mais de trinta átomos de carbono. Alguns exemplos são:</a:t>
            </a:r>
            <a:endParaRPr lang="pt-BR" dirty="0">
              <a:latin typeface="Abadi Extra Light" panose="020B0204020104020204" pitchFamily="34" charset="0"/>
            </a:endParaRPr>
          </a:p>
        </p:txBody>
      </p:sp>
      <p:pic>
        <p:nvPicPr>
          <p:cNvPr id="10" name="Imagem 9">
            <a:extLst>
              <a:ext uri="{FF2B5EF4-FFF2-40B4-BE49-F238E27FC236}">
                <a16:creationId xmlns:a16="http://schemas.microsoft.com/office/drawing/2014/main" id="{8F843EFB-A94C-74ED-2D70-CF75C347BD07}"/>
              </a:ext>
            </a:extLst>
          </p:cNvPr>
          <p:cNvPicPr>
            <a:picLocks noChangeAspect="1"/>
          </p:cNvPicPr>
          <p:nvPr/>
        </p:nvPicPr>
        <p:blipFill>
          <a:blip r:embed="rId4"/>
          <a:stretch>
            <a:fillRect/>
          </a:stretch>
        </p:blipFill>
        <p:spPr>
          <a:xfrm>
            <a:off x="834541" y="4903685"/>
            <a:ext cx="4359018" cy="1409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47842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sp>
        <p:nvSpPr>
          <p:cNvPr id="7" name="CaixaDeTexto 6">
            <a:extLst>
              <a:ext uri="{FF2B5EF4-FFF2-40B4-BE49-F238E27FC236}">
                <a16:creationId xmlns:a16="http://schemas.microsoft.com/office/drawing/2014/main" id="{3ECE223A-487C-D87F-1464-EFE37C05AEE0}"/>
              </a:ext>
            </a:extLst>
          </p:cNvPr>
          <p:cNvSpPr txBox="1"/>
          <p:nvPr/>
        </p:nvSpPr>
        <p:spPr>
          <a:xfrm>
            <a:off x="4322212" y="1356672"/>
            <a:ext cx="6591594" cy="923330"/>
          </a:xfrm>
          <a:prstGeom prst="rect">
            <a:avLst/>
          </a:prstGeom>
          <a:solidFill>
            <a:srgbClr val="FFC000"/>
          </a:solidFill>
          <a:ln>
            <a:solidFill>
              <a:schemeClr val="accent1"/>
            </a:solidFill>
          </a:ln>
        </p:spPr>
        <p:txBody>
          <a:bodyPr wrap="square">
            <a:spAutoFit/>
          </a:bodyPr>
          <a:lstStyle/>
          <a:p>
            <a:pPr algn="just"/>
            <a:r>
              <a:rPr lang="pt-BR" dirty="0"/>
              <a:t>São hidrocarbonetos insaturados que possuem ao menos uma ligação dupla. Eles são usados principalmente no setor industrial para a fabricação de polímeros. Representação de um alceno.</a:t>
            </a:r>
          </a:p>
        </p:txBody>
      </p:sp>
      <p:pic>
        <p:nvPicPr>
          <p:cNvPr id="2" name="Picture 4" descr="Alcenos: características, nomenclatura, fórmula - Mundo Educação">
            <a:extLst>
              <a:ext uri="{FF2B5EF4-FFF2-40B4-BE49-F238E27FC236}">
                <a16:creationId xmlns:a16="http://schemas.microsoft.com/office/drawing/2014/main" id="{DAF03576-7ACD-0E98-1ABD-761E07023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1" y="108540"/>
            <a:ext cx="3932661" cy="393266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C58C1831-53DD-DA64-4F37-226FFA7EE620}"/>
              </a:ext>
            </a:extLst>
          </p:cNvPr>
          <p:cNvPicPr>
            <a:picLocks noChangeAspect="1"/>
          </p:cNvPicPr>
          <p:nvPr/>
        </p:nvPicPr>
        <p:blipFill>
          <a:blip r:embed="rId3"/>
          <a:stretch>
            <a:fillRect/>
          </a:stretch>
        </p:blipFill>
        <p:spPr>
          <a:xfrm>
            <a:off x="788660" y="4382708"/>
            <a:ext cx="3063505" cy="1066892"/>
          </a:xfrm>
          <a:prstGeom prst="rect">
            <a:avLst/>
          </a:prstGeom>
        </p:spPr>
      </p:pic>
      <p:pic>
        <p:nvPicPr>
          <p:cNvPr id="12" name="Imagem 11">
            <a:extLst>
              <a:ext uri="{FF2B5EF4-FFF2-40B4-BE49-F238E27FC236}">
                <a16:creationId xmlns:a16="http://schemas.microsoft.com/office/drawing/2014/main" id="{F7FE95F4-8724-EDC1-86ED-EAAE20C0CC8A}"/>
              </a:ext>
            </a:extLst>
          </p:cNvPr>
          <p:cNvPicPr>
            <a:picLocks noChangeAspect="1"/>
          </p:cNvPicPr>
          <p:nvPr/>
        </p:nvPicPr>
        <p:blipFill>
          <a:blip r:embed="rId4"/>
          <a:stretch>
            <a:fillRect/>
          </a:stretch>
        </p:blipFill>
        <p:spPr>
          <a:xfrm>
            <a:off x="4184560" y="2440126"/>
            <a:ext cx="7722907" cy="2176118"/>
          </a:xfrm>
          <a:prstGeom prst="rect">
            <a:avLst/>
          </a:prstGeom>
        </p:spPr>
      </p:pic>
      <p:pic>
        <p:nvPicPr>
          <p:cNvPr id="14" name="Imagem 13">
            <a:extLst>
              <a:ext uri="{FF2B5EF4-FFF2-40B4-BE49-F238E27FC236}">
                <a16:creationId xmlns:a16="http://schemas.microsoft.com/office/drawing/2014/main" id="{D98B529F-CCA5-A200-4A84-00F717E8ACF7}"/>
              </a:ext>
            </a:extLst>
          </p:cNvPr>
          <p:cNvPicPr>
            <a:picLocks noChangeAspect="1"/>
          </p:cNvPicPr>
          <p:nvPr/>
        </p:nvPicPr>
        <p:blipFill>
          <a:blip r:embed="rId5"/>
          <a:stretch>
            <a:fillRect/>
          </a:stretch>
        </p:blipFill>
        <p:spPr>
          <a:xfrm>
            <a:off x="4639301" y="5009442"/>
            <a:ext cx="4595047" cy="1160181"/>
          </a:xfrm>
          <a:prstGeom prst="rect">
            <a:avLst/>
          </a:prstGeom>
        </p:spPr>
      </p:pic>
    </p:spTree>
    <p:extLst>
      <p:ext uri="{BB962C8B-B14F-4D97-AF65-F5344CB8AC3E}">
        <p14:creationId xmlns:p14="http://schemas.microsoft.com/office/powerpoint/2010/main" val="16950618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2052" name="Picture 4" descr="006 estudo dos alcinos | PPT">
            <a:extLst>
              <a:ext uri="{FF2B5EF4-FFF2-40B4-BE49-F238E27FC236}">
                <a16:creationId xmlns:a16="http://schemas.microsoft.com/office/drawing/2014/main" id="{3891427B-36CC-9CB3-934E-53F153971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3" t="23871" r="28897" b="54915"/>
          <a:stretch/>
        </p:blipFill>
        <p:spPr bwMode="auto">
          <a:xfrm>
            <a:off x="1812822" y="3033215"/>
            <a:ext cx="2546555" cy="833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lcinos: o que são, propriedades, nomenclatura - Brasil Escola">
            <a:extLst>
              <a:ext uri="{FF2B5EF4-FFF2-40B4-BE49-F238E27FC236}">
                <a16:creationId xmlns:a16="http://schemas.microsoft.com/office/drawing/2014/main" id="{AF938CC0-3A45-55A9-B37B-D4870925F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177"/>
          <a:stretch/>
        </p:blipFill>
        <p:spPr bwMode="auto">
          <a:xfrm>
            <a:off x="213851" y="1831348"/>
            <a:ext cx="5715000" cy="1327817"/>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3BF58C0-F4AC-7759-5248-B93EF74E26B9}"/>
              </a:ext>
            </a:extLst>
          </p:cNvPr>
          <p:cNvSpPr txBox="1"/>
          <p:nvPr/>
        </p:nvSpPr>
        <p:spPr>
          <a:xfrm>
            <a:off x="1812822" y="1123462"/>
            <a:ext cx="2517058"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ALCINO</a:t>
            </a:r>
          </a:p>
        </p:txBody>
      </p:sp>
      <p:pic>
        <p:nvPicPr>
          <p:cNvPr id="6" name="Imagem 5">
            <a:extLst>
              <a:ext uri="{FF2B5EF4-FFF2-40B4-BE49-F238E27FC236}">
                <a16:creationId xmlns:a16="http://schemas.microsoft.com/office/drawing/2014/main" id="{7341328F-FDF1-F874-8279-96800FCE673F}"/>
              </a:ext>
            </a:extLst>
          </p:cNvPr>
          <p:cNvPicPr>
            <a:picLocks noChangeAspect="1"/>
          </p:cNvPicPr>
          <p:nvPr/>
        </p:nvPicPr>
        <p:blipFill>
          <a:blip r:embed="rId4"/>
          <a:stretch>
            <a:fillRect/>
          </a:stretch>
        </p:blipFill>
        <p:spPr>
          <a:xfrm>
            <a:off x="7478106" y="1537971"/>
            <a:ext cx="3863662" cy="2131454"/>
          </a:xfrm>
          <a:prstGeom prst="rect">
            <a:avLst/>
          </a:prstGeom>
          <a:ln>
            <a:noFill/>
          </a:ln>
          <a:effectLst>
            <a:outerShdw blurRad="292100" dist="139700" dir="2700000" algn="tl" rotWithShape="0">
              <a:srgbClr val="333333">
                <a:alpha val="65000"/>
              </a:srgbClr>
            </a:outerShdw>
          </a:effectLst>
        </p:spPr>
      </p:pic>
      <p:pic>
        <p:nvPicPr>
          <p:cNvPr id="8" name="Imagem 7">
            <a:extLst>
              <a:ext uri="{FF2B5EF4-FFF2-40B4-BE49-F238E27FC236}">
                <a16:creationId xmlns:a16="http://schemas.microsoft.com/office/drawing/2014/main" id="{5492507F-373F-7A85-09B3-4297DC961E87}"/>
              </a:ext>
            </a:extLst>
          </p:cNvPr>
          <p:cNvPicPr>
            <a:picLocks noChangeAspect="1"/>
          </p:cNvPicPr>
          <p:nvPr/>
        </p:nvPicPr>
        <p:blipFill>
          <a:blip r:embed="rId5"/>
          <a:stretch>
            <a:fillRect/>
          </a:stretch>
        </p:blipFill>
        <p:spPr>
          <a:xfrm>
            <a:off x="8729216" y="4630229"/>
            <a:ext cx="1545465" cy="392806"/>
          </a:xfrm>
          <a:prstGeom prst="rect">
            <a:avLst/>
          </a:prstGeom>
        </p:spPr>
      </p:pic>
      <p:pic>
        <p:nvPicPr>
          <p:cNvPr id="10" name="Picture 2" descr="http://www.brasilescola.com/upload/e/filme%20pvc(1).jpg">
            <a:extLst>
              <a:ext uri="{FF2B5EF4-FFF2-40B4-BE49-F238E27FC236}">
                <a16:creationId xmlns:a16="http://schemas.microsoft.com/office/drawing/2014/main" id="{8AFC11FF-8420-65EF-DB16-195D209C8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776" y="4010929"/>
            <a:ext cx="2016224" cy="231987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34F5560A-B484-9796-F6C7-C256541ECA6B}"/>
              </a:ext>
            </a:extLst>
          </p:cNvPr>
          <p:cNvSpPr txBox="1"/>
          <p:nvPr/>
        </p:nvSpPr>
        <p:spPr>
          <a:xfrm>
            <a:off x="7909290" y="5203573"/>
            <a:ext cx="3777110" cy="646331"/>
          </a:xfrm>
          <a:prstGeom prst="rect">
            <a:avLst/>
          </a:prstGeom>
          <a:noFill/>
        </p:spPr>
        <p:txBody>
          <a:bodyPr wrap="square">
            <a:spAutoFit/>
          </a:bodyPr>
          <a:lstStyle/>
          <a:p>
            <a:pPr algn="ctr"/>
            <a:r>
              <a:rPr lang="pt-BR" sz="1800" b="0" i="0" u="none" strike="noStrike" baseline="0" dirty="0">
                <a:latin typeface="Abadi Extra Light" panose="020B0204020104020204" pitchFamily="34" charset="0"/>
              </a:rPr>
              <a:t>Modelo molecular do etino.</a:t>
            </a:r>
          </a:p>
          <a:p>
            <a:pPr algn="ctr"/>
            <a:r>
              <a:rPr lang="pt-BR" sz="1800" b="0" i="0" u="none" strike="noStrike" baseline="0" dirty="0">
                <a:latin typeface="Abadi Extra Light" panose="020B0204020104020204" pitchFamily="34" charset="0"/>
              </a:rPr>
              <a:t>(Cores fantasiosas, fora de proporção.)</a:t>
            </a:r>
            <a:endParaRPr lang="pt-BR" dirty="0">
              <a:latin typeface="Abadi Extra Light" panose="020B0204020104020204" pitchFamily="34" charset="0"/>
            </a:endParaRPr>
          </a:p>
        </p:txBody>
      </p:sp>
      <p:sp>
        <p:nvSpPr>
          <p:cNvPr id="14" name="CaixaDeTexto 13">
            <a:extLst>
              <a:ext uri="{FF2B5EF4-FFF2-40B4-BE49-F238E27FC236}">
                <a16:creationId xmlns:a16="http://schemas.microsoft.com/office/drawing/2014/main" id="{0CAFBB4C-F0DD-21A7-08DC-27F839E93B83}"/>
              </a:ext>
            </a:extLst>
          </p:cNvPr>
          <p:cNvSpPr txBox="1"/>
          <p:nvPr/>
        </p:nvSpPr>
        <p:spPr>
          <a:xfrm>
            <a:off x="7692814" y="3711620"/>
            <a:ext cx="3618270" cy="646331"/>
          </a:xfrm>
          <a:prstGeom prst="rect">
            <a:avLst/>
          </a:prstGeom>
          <a:noFill/>
        </p:spPr>
        <p:txBody>
          <a:bodyPr wrap="square">
            <a:spAutoFit/>
          </a:bodyPr>
          <a:lstStyle/>
          <a:p>
            <a:pPr algn="ctr"/>
            <a:r>
              <a:rPr lang="pt-BR" sz="1800" b="0" i="0" u="none" strike="noStrike" baseline="0" dirty="0">
                <a:latin typeface="Abadi Extra Light" panose="020B0204020104020204" pitchFamily="34" charset="0"/>
              </a:rPr>
              <a:t>Soldador utilizando um maçarico</a:t>
            </a:r>
          </a:p>
          <a:p>
            <a:pPr algn="ctr"/>
            <a:r>
              <a:rPr lang="pt-BR" sz="1800" b="0" i="0" u="none" strike="noStrike" baseline="0" dirty="0">
                <a:latin typeface="Abadi Extra Light" panose="020B0204020104020204" pitchFamily="34" charset="0"/>
              </a:rPr>
              <a:t>de oxiacetileno.</a:t>
            </a:r>
            <a:endParaRPr lang="pt-BR" dirty="0">
              <a:latin typeface="Abadi Extra Light" panose="020B0204020104020204" pitchFamily="34" charset="0"/>
            </a:endParaRPr>
          </a:p>
        </p:txBody>
      </p:sp>
    </p:spTree>
    <p:extLst>
      <p:ext uri="{BB962C8B-B14F-4D97-AF65-F5344CB8AC3E}">
        <p14:creationId xmlns:p14="http://schemas.microsoft.com/office/powerpoint/2010/main" val="11423110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61D4771-D1B3-399B-0187-92E0285624B3}"/>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2052" name="Picture 4" descr="006 estudo dos alcinos | PPT">
            <a:extLst>
              <a:ext uri="{FF2B5EF4-FFF2-40B4-BE49-F238E27FC236}">
                <a16:creationId xmlns:a16="http://schemas.microsoft.com/office/drawing/2014/main" id="{3891427B-36CC-9CB3-934E-53F153971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3" t="23871" r="28897" b="54915"/>
          <a:stretch/>
        </p:blipFill>
        <p:spPr bwMode="auto">
          <a:xfrm>
            <a:off x="656354" y="2062976"/>
            <a:ext cx="2546555" cy="833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lcinos: o que são, propriedades, nomenclatura - Brasil Escola">
            <a:extLst>
              <a:ext uri="{FF2B5EF4-FFF2-40B4-BE49-F238E27FC236}">
                <a16:creationId xmlns:a16="http://schemas.microsoft.com/office/drawing/2014/main" id="{AF938CC0-3A45-55A9-B37B-D4870925F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177"/>
          <a:stretch/>
        </p:blipFill>
        <p:spPr bwMode="auto">
          <a:xfrm>
            <a:off x="135193" y="1160932"/>
            <a:ext cx="3588878" cy="83383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3BF58C0-F4AC-7759-5248-B93EF74E26B9}"/>
              </a:ext>
            </a:extLst>
          </p:cNvPr>
          <p:cNvSpPr txBox="1"/>
          <p:nvPr/>
        </p:nvSpPr>
        <p:spPr>
          <a:xfrm>
            <a:off x="569041" y="433382"/>
            <a:ext cx="2517058"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ALCINO</a:t>
            </a:r>
          </a:p>
        </p:txBody>
      </p:sp>
      <p:pic>
        <p:nvPicPr>
          <p:cNvPr id="7" name="Imagem 6">
            <a:extLst>
              <a:ext uri="{FF2B5EF4-FFF2-40B4-BE49-F238E27FC236}">
                <a16:creationId xmlns:a16="http://schemas.microsoft.com/office/drawing/2014/main" id="{C3BF6DAF-CF1E-7C17-60EB-79115FCD901E}"/>
              </a:ext>
            </a:extLst>
          </p:cNvPr>
          <p:cNvPicPr>
            <a:picLocks noChangeAspect="1"/>
          </p:cNvPicPr>
          <p:nvPr/>
        </p:nvPicPr>
        <p:blipFill>
          <a:blip r:embed="rId4"/>
          <a:stretch>
            <a:fillRect/>
          </a:stretch>
        </p:blipFill>
        <p:spPr>
          <a:xfrm>
            <a:off x="475635" y="4040126"/>
            <a:ext cx="11240729" cy="1847791"/>
          </a:xfrm>
          <a:prstGeom prst="rect">
            <a:avLst/>
          </a:prstGeom>
        </p:spPr>
      </p:pic>
      <p:sp>
        <p:nvSpPr>
          <p:cNvPr id="13" name="CaixaDeTexto 12">
            <a:extLst>
              <a:ext uri="{FF2B5EF4-FFF2-40B4-BE49-F238E27FC236}">
                <a16:creationId xmlns:a16="http://schemas.microsoft.com/office/drawing/2014/main" id="{57B390FD-7572-42E2-E12B-8230026FE21B}"/>
              </a:ext>
            </a:extLst>
          </p:cNvPr>
          <p:cNvSpPr txBox="1"/>
          <p:nvPr/>
        </p:nvSpPr>
        <p:spPr>
          <a:xfrm>
            <a:off x="5894440" y="1394603"/>
            <a:ext cx="6135328" cy="1200329"/>
          </a:xfrm>
          <a:prstGeom prst="rect">
            <a:avLst/>
          </a:prstGeom>
          <a:solidFill>
            <a:srgbClr val="FFC000"/>
          </a:solidFill>
        </p:spPr>
        <p:txBody>
          <a:bodyPr wrap="square">
            <a:spAutoFit/>
          </a:bodyPr>
          <a:lstStyle/>
          <a:p>
            <a:pPr algn="just"/>
            <a:r>
              <a:rPr lang="pt-BR" dirty="0">
                <a:latin typeface="Abadi Extra Light" panose="020B0204020104020204" pitchFamily="34" charset="0"/>
              </a:rPr>
              <a:t>possuem a presença de uma ligação tripla entre carbonos. Entre os hidrocarbonetos acíclicos, são os de maior caráter polar, além de serem os mais reativos por conta da maior presença de elétrons π.</a:t>
            </a:r>
          </a:p>
        </p:txBody>
      </p:sp>
    </p:spTree>
    <p:extLst>
      <p:ext uri="{BB962C8B-B14F-4D97-AF65-F5344CB8AC3E}">
        <p14:creationId xmlns:p14="http://schemas.microsoft.com/office/powerpoint/2010/main" val="37023674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2" descr="Hidrocarbonetos - Classificações, tipos, nomenclatura e características">
            <a:extLst>
              <a:ext uri="{FF2B5EF4-FFF2-40B4-BE49-F238E27FC236}">
                <a16:creationId xmlns:a16="http://schemas.microsoft.com/office/drawing/2014/main" id="{11693F3C-4DF3-3321-C745-39F05921D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32" y="1474839"/>
            <a:ext cx="3529781" cy="2250235"/>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85D6F6D9-CCBF-34AC-F0FF-F2E9EB680E09}"/>
              </a:ext>
            </a:extLst>
          </p:cNvPr>
          <p:cNvSpPr txBox="1"/>
          <p:nvPr/>
        </p:nvSpPr>
        <p:spPr>
          <a:xfrm>
            <a:off x="569041" y="433382"/>
            <a:ext cx="3275372"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ALCADIENO</a:t>
            </a:r>
          </a:p>
        </p:txBody>
      </p:sp>
      <p:sp>
        <p:nvSpPr>
          <p:cNvPr id="12" name="Retângulo 11">
            <a:extLst>
              <a:ext uri="{FF2B5EF4-FFF2-40B4-BE49-F238E27FC236}">
                <a16:creationId xmlns:a16="http://schemas.microsoft.com/office/drawing/2014/main" id="{37CA922E-31D8-242A-FA31-971ECB66A46D}"/>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746E83AC-2478-A6EE-ABEF-9BAC457759BA}"/>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14" name="Picture 4" descr="006 estudo dos alcinos | PPT">
            <a:extLst>
              <a:ext uri="{FF2B5EF4-FFF2-40B4-BE49-F238E27FC236}">
                <a16:creationId xmlns:a16="http://schemas.microsoft.com/office/drawing/2014/main" id="{5CFA2D27-4BC3-46F0-ABCA-5241EAB63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13" t="23871" r="28897" b="54915"/>
          <a:stretch/>
        </p:blipFill>
        <p:spPr bwMode="auto">
          <a:xfrm>
            <a:off x="569041" y="4058645"/>
            <a:ext cx="2546555" cy="833836"/>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E7612B3A-4A1D-254A-A496-4F91DDF3A338}"/>
              </a:ext>
            </a:extLst>
          </p:cNvPr>
          <p:cNvSpPr txBox="1"/>
          <p:nvPr/>
        </p:nvSpPr>
        <p:spPr>
          <a:xfrm>
            <a:off x="5742040" y="1474839"/>
            <a:ext cx="6135328" cy="1200329"/>
          </a:xfrm>
          <a:prstGeom prst="rect">
            <a:avLst/>
          </a:prstGeom>
          <a:solidFill>
            <a:srgbClr val="FFC000"/>
          </a:solidFill>
        </p:spPr>
        <p:txBody>
          <a:bodyPr wrap="square">
            <a:spAutoFit/>
          </a:bodyPr>
          <a:lstStyle/>
          <a:p>
            <a:pPr algn="just"/>
            <a:r>
              <a:rPr lang="pt-BR" dirty="0">
                <a:latin typeface="Abadi Extra Light" panose="020B0204020104020204" pitchFamily="34" charset="0"/>
              </a:rPr>
              <a:t>Os </a:t>
            </a:r>
            <a:r>
              <a:rPr lang="pt-BR" dirty="0" err="1">
                <a:latin typeface="Abadi Extra Light" panose="020B0204020104020204" pitchFamily="34" charset="0"/>
              </a:rPr>
              <a:t>alcadienos</a:t>
            </a:r>
            <a:r>
              <a:rPr lang="pt-BR" dirty="0">
                <a:latin typeface="Abadi Extra Light" panose="020B0204020104020204" pitchFamily="34" charset="0"/>
              </a:rPr>
              <a:t>, também conhecidos como “</a:t>
            </a:r>
            <a:r>
              <a:rPr lang="pt-BR" dirty="0" err="1">
                <a:latin typeface="Abadi Extra Light" panose="020B0204020104020204" pitchFamily="34" charset="0"/>
              </a:rPr>
              <a:t>dienos</a:t>
            </a:r>
            <a:r>
              <a:rPr lang="pt-BR" dirty="0">
                <a:latin typeface="Abadi Extra Light" panose="020B0204020104020204" pitchFamily="34" charset="0"/>
              </a:rPr>
              <a:t>”, são classificações de hidrocarbonetos – elementos formados apenas por moléculas de carbono e hidrogênio, com estrutura de cadeia aberta, composta por duas ligações duplas de átomos de carbono.</a:t>
            </a:r>
          </a:p>
        </p:txBody>
      </p:sp>
      <p:pic>
        <p:nvPicPr>
          <p:cNvPr id="5122" name="Picture 2" descr="Alcadienos ou dienos. Função orgânica dos alcadienos ou dienos">
            <a:extLst>
              <a:ext uri="{FF2B5EF4-FFF2-40B4-BE49-F238E27FC236}">
                <a16:creationId xmlns:a16="http://schemas.microsoft.com/office/drawing/2014/main" id="{D5A6F164-D147-9426-A45C-8F7E8D13A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3011683"/>
            <a:ext cx="2228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lcadienos. Função orgânica dos alcadienos - Manual da Química">
            <a:extLst>
              <a:ext uri="{FF2B5EF4-FFF2-40B4-BE49-F238E27FC236}">
                <a16:creationId xmlns:a16="http://schemas.microsoft.com/office/drawing/2014/main" id="{CCA06F86-582C-0FF2-4FF1-48090C6D2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5574" y="3194672"/>
            <a:ext cx="30480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0957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2" descr="Hidrocarbonetos - Classificações, tipos, nomenclatura e características">
            <a:extLst>
              <a:ext uri="{FF2B5EF4-FFF2-40B4-BE49-F238E27FC236}">
                <a16:creationId xmlns:a16="http://schemas.microsoft.com/office/drawing/2014/main" id="{11693F3C-4DF3-3321-C745-39F05921D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33" y="1474840"/>
            <a:ext cx="2438400" cy="155448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85D6F6D9-CCBF-34AC-F0FF-F2E9EB680E09}"/>
              </a:ext>
            </a:extLst>
          </p:cNvPr>
          <p:cNvSpPr txBox="1"/>
          <p:nvPr/>
        </p:nvSpPr>
        <p:spPr>
          <a:xfrm>
            <a:off x="569041" y="433382"/>
            <a:ext cx="3275372"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ALCADIENO</a:t>
            </a:r>
          </a:p>
        </p:txBody>
      </p:sp>
      <p:sp>
        <p:nvSpPr>
          <p:cNvPr id="12" name="Retângulo 11">
            <a:extLst>
              <a:ext uri="{FF2B5EF4-FFF2-40B4-BE49-F238E27FC236}">
                <a16:creationId xmlns:a16="http://schemas.microsoft.com/office/drawing/2014/main" id="{37CA922E-31D8-242A-FA31-971ECB66A46D}"/>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746E83AC-2478-A6EE-ABEF-9BAC457759BA}"/>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14" name="Picture 4" descr="006 estudo dos alcinos | PPT">
            <a:extLst>
              <a:ext uri="{FF2B5EF4-FFF2-40B4-BE49-F238E27FC236}">
                <a16:creationId xmlns:a16="http://schemas.microsoft.com/office/drawing/2014/main" id="{5CFA2D27-4BC3-46F0-ABCA-5241EAB63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13" t="23871" r="28897" b="54915"/>
          <a:stretch/>
        </p:blipFill>
        <p:spPr bwMode="auto">
          <a:xfrm>
            <a:off x="334057" y="3213232"/>
            <a:ext cx="1879596" cy="615449"/>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E7612B3A-4A1D-254A-A496-4F91DDF3A338}"/>
              </a:ext>
            </a:extLst>
          </p:cNvPr>
          <p:cNvSpPr txBox="1"/>
          <p:nvPr/>
        </p:nvSpPr>
        <p:spPr>
          <a:xfrm>
            <a:off x="5899355" y="1444287"/>
            <a:ext cx="6135328" cy="1200329"/>
          </a:xfrm>
          <a:prstGeom prst="rect">
            <a:avLst/>
          </a:prstGeom>
          <a:solidFill>
            <a:srgbClr val="FFC000"/>
          </a:solidFill>
        </p:spPr>
        <p:txBody>
          <a:bodyPr wrap="square">
            <a:spAutoFit/>
          </a:bodyPr>
          <a:lstStyle/>
          <a:p>
            <a:pPr algn="just"/>
            <a:r>
              <a:rPr lang="pt-BR" dirty="0">
                <a:latin typeface="Abadi Extra Light" panose="020B0204020104020204" pitchFamily="34" charset="0"/>
              </a:rPr>
              <a:t>Os </a:t>
            </a:r>
            <a:r>
              <a:rPr lang="pt-BR" dirty="0" err="1">
                <a:latin typeface="Abadi Extra Light" panose="020B0204020104020204" pitchFamily="34" charset="0"/>
              </a:rPr>
              <a:t>alcadienos</a:t>
            </a:r>
            <a:r>
              <a:rPr lang="pt-BR" dirty="0">
                <a:latin typeface="Abadi Extra Light" panose="020B0204020104020204" pitchFamily="34" charset="0"/>
              </a:rPr>
              <a:t>, também conhecidos como “</a:t>
            </a:r>
            <a:r>
              <a:rPr lang="pt-BR" dirty="0" err="1">
                <a:latin typeface="Abadi Extra Light" panose="020B0204020104020204" pitchFamily="34" charset="0"/>
              </a:rPr>
              <a:t>dienos</a:t>
            </a:r>
            <a:r>
              <a:rPr lang="pt-BR" dirty="0">
                <a:latin typeface="Abadi Extra Light" panose="020B0204020104020204" pitchFamily="34" charset="0"/>
              </a:rPr>
              <a:t>”, são classificações de hidrocarbonetos – elementos formados apenas por moléculas de carbono e hidrogênio, com estrutura de cadeia aberta, composta por duas ligações duplas de átomos de carbono.</a:t>
            </a:r>
          </a:p>
        </p:txBody>
      </p:sp>
      <p:pic>
        <p:nvPicPr>
          <p:cNvPr id="3" name="Imagem 2">
            <a:extLst>
              <a:ext uri="{FF2B5EF4-FFF2-40B4-BE49-F238E27FC236}">
                <a16:creationId xmlns:a16="http://schemas.microsoft.com/office/drawing/2014/main" id="{1EEFEEB7-26C9-451A-0BED-A7C3C8152C1C}"/>
              </a:ext>
            </a:extLst>
          </p:cNvPr>
          <p:cNvPicPr>
            <a:picLocks noChangeAspect="1"/>
          </p:cNvPicPr>
          <p:nvPr/>
        </p:nvPicPr>
        <p:blipFill>
          <a:blip r:embed="rId4"/>
          <a:stretch>
            <a:fillRect/>
          </a:stretch>
        </p:blipFill>
        <p:spPr>
          <a:xfrm>
            <a:off x="451549" y="4462017"/>
            <a:ext cx="11288902" cy="1842286"/>
          </a:xfrm>
          <a:prstGeom prst="rect">
            <a:avLst/>
          </a:prstGeom>
        </p:spPr>
      </p:pic>
    </p:spTree>
    <p:extLst>
      <p:ext uri="{BB962C8B-B14F-4D97-AF65-F5344CB8AC3E}">
        <p14:creationId xmlns:p14="http://schemas.microsoft.com/office/powerpoint/2010/main" val="18515833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2" descr="Hidrocarbonetos - Classificações, tipos, nomenclatura e características">
            <a:extLst>
              <a:ext uri="{FF2B5EF4-FFF2-40B4-BE49-F238E27FC236}">
                <a16:creationId xmlns:a16="http://schemas.microsoft.com/office/drawing/2014/main" id="{11693F3C-4DF3-3321-C745-39F05921D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33" y="1474840"/>
            <a:ext cx="2438400" cy="155448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85D6F6D9-CCBF-34AC-F0FF-F2E9EB680E09}"/>
              </a:ext>
            </a:extLst>
          </p:cNvPr>
          <p:cNvSpPr txBox="1"/>
          <p:nvPr/>
        </p:nvSpPr>
        <p:spPr>
          <a:xfrm>
            <a:off x="569041" y="433382"/>
            <a:ext cx="3275372"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ALCADIENO</a:t>
            </a:r>
          </a:p>
        </p:txBody>
      </p:sp>
      <p:sp>
        <p:nvSpPr>
          <p:cNvPr id="12" name="Retângulo 11">
            <a:extLst>
              <a:ext uri="{FF2B5EF4-FFF2-40B4-BE49-F238E27FC236}">
                <a16:creationId xmlns:a16="http://schemas.microsoft.com/office/drawing/2014/main" id="{37CA922E-31D8-242A-FA31-971ECB66A46D}"/>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746E83AC-2478-A6EE-ABEF-9BAC457759BA}"/>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14" name="Picture 4" descr="006 estudo dos alcinos | PPT">
            <a:extLst>
              <a:ext uri="{FF2B5EF4-FFF2-40B4-BE49-F238E27FC236}">
                <a16:creationId xmlns:a16="http://schemas.microsoft.com/office/drawing/2014/main" id="{5CFA2D27-4BC3-46F0-ABCA-5241EAB63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13" t="23871" r="28897" b="54915"/>
          <a:stretch/>
        </p:blipFill>
        <p:spPr bwMode="auto">
          <a:xfrm>
            <a:off x="334057" y="3213232"/>
            <a:ext cx="1879596" cy="615449"/>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E7612B3A-4A1D-254A-A496-4F91DDF3A338}"/>
              </a:ext>
            </a:extLst>
          </p:cNvPr>
          <p:cNvSpPr txBox="1"/>
          <p:nvPr/>
        </p:nvSpPr>
        <p:spPr>
          <a:xfrm>
            <a:off x="5772139" y="1494505"/>
            <a:ext cx="6135328" cy="1200329"/>
          </a:xfrm>
          <a:prstGeom prst="rect">
            <a:avLst/>
          </a:prstGeom>
          <a:solidFill>
            <a:srgbClr val="FFC000"/>
          </a:solidFill>
        </p:spPr>
        <p:txBody>
          <a:bodyPr wrap="square">
            <a:spAutoFit/>
          </a:bodyPr>
          <a:lstStyle/>
          <a:p>
            <a:pPr algn="just"/>
            <a:r>
              <a:rPr lang="pt-BR" dirty="0">
                <a:latin typeface="Abadi Extra Light" panose="020B0204020104020204" pitchFamily="34" charset="0"/>
              </a:rPr>
              <a:t>Os </a:t>
            </a:r>
            <a:r>
              <a:rPr lang="pt-BR" dirty="0" err="1">
                <a:latin typeface="Abadi Extra Light" panose="020B0204020104020204" pitchFamily="34" charset="0"/>
              </a:rPr>
              <a:t>alcadienos</a:t>
            </a:r>
            <a:r>
              <a:rPr lang="pt-BR" dirty="0">
                <a:latin typeface="Abadi Extra Light" panose="020B0204020104020204" pitchFamily="34" charset="0"/>
              </a:rPr>
              <a:t>, também conhecidos como “</a:t>
            </a:r>
            <a:r>
              <a:rPr lang="pt-BR" dirty="0" err="1">
                <a:latin typeface="Abadi Extra Light" panose="020B0204020104020204" pitchFamily="34" charset="0"/>
              </a:rPr>
              <a:t>dienos</a:t>
            </a:r>
            <a:r>
              <a:rPr lang="pt-BR" dirty="0">
                <a:latin typeface="Abadi Extra Light" panose="020B0204020104020204" pitchFamily="34" charset="0"/>
              </a:rPr>
              <a:t>”, são classificações de hidrocarbonetos – elementos formados apenas por moléculas de carbono e hidrogênio, com estrutura de cadeia aberta, composta por duas ligações duplas de átomos de carbono.</a:t>
            </a:r>
          </a:p>
        </p:txBody>
      </p:sp>
      <p:pic>
        <p:nvPicPr>
          <p:cNvPr id="4" name="Imagem 3">
            <a:extLst>
              <a:ext uri="{FF2B5EF4-FFF2-40B4-BE49-F238E27FC236}">
                <a16:creationId xmlns:a16="http://schemas.microsoft.com/office/drawing/2014/main" id="{53C1393F-83F1-ED87-0A68-EC38C8266875}"/>
              </a:ext>
            </a:extLst>
          </p:cNvPr>
          <p:cNvPicPr>
            <a:picLocks noChangeAspect="1"/>
          </p:cNvPicPr>
          <p:nvPr/>
        </p:nvPicPr>
        <p:blipFill>
          <a:blip r:embed="rId4"/>
          <a:stretch>
            <a:fillRect/>
          </a:stretch>
        </p:blipFill>
        <p:spPr>
          <a:xfrm>
            <a:off x="2573448" y="4275127"/>
            <a:ext cx="8314669" cy="1889698"/>
          </a:xfrm>
          <a:prstGeom prst="rect">
            <a:avLst/>
          </a:prstGeom>
        </p:spPr>
      </p:pic>
    </p:spTree>
    <p:extLst>
      <p:ext uri="{BB962C8B-B14F-4D97-AF65-F5344CB8AC3E}">
        <p14:creationId xmlns:p14="http://schemas.microsoft.com/office/powerpoint/2010/main" val="1761885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F413145-0E8B-DD83-F9A0-5D35C2F3B117}"/>
              </a:ext>
            </a:extLst>
          </p:cNvPr>
          <p:cNvSpPr txBox="1"/>
          <p:nvPr/>
        </p:nvSpPr>
        <p:spPr>
          <a:xfrm>
            <a:off x="5811467" y="1443841"/>
            <a:ext cx="6096000" cy="1754326"/>
          </a:xfrm>
          <a:prstGeom prst="rect">
            <a:avLst/>
          </a:prstGeom>
          <a:solidFill>
            <a:schemeClr val="accent2"/>
          </a:solidFill>
        </p:spPr>
        <p:txBody>
          <a:bodyPr wrap="square">
            <a:spAutoFit/>
          </a:bodyPr>
          <a:lstStyle/>
          <a:p>
            <a:pPr algn="just"/>
            <a:r>
              <a:rPr lang="pt-BR" dirty="0">
                <a:latin typeface="Abadi Extra Light" panose="020B0204020104020204" pitchFamily="34" charset="0"/>
              </a:rPr>
              <a:t>Os ciclanos, também denominados </a:t>
            </a:r>
            <a:r>
              <a:rPr lang="pt-BR" dirty="0" err="1">
                <a:latin typeface="Abadi Extra Light" panose="020B0204020104020204" pitchFamily="34" charset="0"/>
              </a:rPr>
              <a:t>cicloalcanos</a:t>
            </a:r>
            <a:r>
              <a:rPr lang="pt-BR" dirty="0">
                <a:latin typeface="Abadi Extra Light" panose="020B0204020104020204" pitchFamily="34" charset="0"/>
              </a:rPr>
              <a:t> ou cicloparafinas, são hidrocarbonetos cíclicos com ligações simples entre carbonos. Representam o composto que resulta da retirada de dois átomos de hidrogênio de um alcano para formar um ciclo, que corresponde a uma cadeia fechada com átomos de carbono e hidrogênio.</a:t>
            </a:r>
          </a:p>
        </p:txBody>
      </p:sp>
      <p:sp>
        <p:nvSpPr>
          <p:cNvPr id="4" name="CaixaDeTexto 3">
            <a:extLst>
              <a:ext uri="{FF2B5EF4-FFF2-40B4-BE49-F238E27FC236}">
                <a16:creationId xmlns:a16="http://schemas.microsoft.com/office/drawing/2014/main" id="{5FBFAF7B-A57C-C274-A2F6-9BC9C83C1F12}"/>
              </a:ext>
            </a:extLst>
          </p:cNvPr>
          <p:cNvSpPr txBox="1"/>
          <p:nvPr/>
        </p:nvSpPr>
        <p:spPr>
          <a:xfrm>
            <a:off x="569041" y="433382"/>
            <a:ext cx="3275372"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CICLANO</a:t>
            </a:r>
          </a:p>
        </p:txBody>
      </p:sp>
      <p:pic>
        <p:nvPicPr>
          <p:cNvPr id="5" name="Picture 4" descr="006 estudo dos alcinos | PPT">
            <a:extLst>
              <a:ext uri="{FF2B5EF4-FFF2-40B4-BE49-F238E27FC236}">
                <a16:creationId xmlns:a16="http://schemas.microsoft.com/office/drawing/2014/main" id="{4FBF840A-CB1A-0C79-FBB2-910674ACE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3" t="23871" r="40412" b="54915"/>
          <a:stretch/>
        </p:blipFill>
        <p:spPr bwMode="auto">
          <a:xfrm>
            <a:off x="1116879" y="4094348"/>
            <a:ext cx="1943047" cy="833836"/>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AC8EF3BD-3D6A-4CEB-6B98-29AC45A1BA78}"/>
              </a:ext>
            </a:extLst>
          </p:cNvPr>
          <p:cNvSpPr txBox="1"/>
          <p:nvPr/>
        </p:nvSpPr>
        <p:spPr>
          <a:xfrm>
            <a:off x="5811467" y="3398781"/>
            <a:ext cx="6094324" cy="923330"/>
          </a:xfrm>
          <a:prstGeom prst="rect">
            <a:avLst/>
          </a:prstGeom>
          <a:solidFill>
            <a:srgbClr val="FFC000"/>
          </a:solidFill>
        </p:spPr>
        <p:txBody>
          <a:bodyPr wrap="square">
            <a:spAutoFit/>
          </a:bodyPr>
          <a:lstStyle/>
          <a:p>
            <a:pPr algn="just"/>
            <a:r>
              <a:rPr lang="pt-BR" dirty="0">
                <a:latin typeface="Abadi Extra Light" panose="020B0204020104020204" pitchFamily="34" charset="0"/>
              </a:rPr>
              <a:t>Os ciclanos são obtidos a partir do petróleo e na indústria química são transformados em produtos para cabelo, solventes, removedores de tinta, vernizes e o náilon.</a:t>
            </a:r>
          </a:p>
        </p:txBody>
      </p:sp>
      <p:pic>
        <p:nvPicPr>
          <p:cNvPr id="8" name="Picture 2" descr="Cicloalcanos. Função orgânica dos cicloalcanos ou ciclanos">
            <a:extLst>
              <a:ext uri="{FF2B5EF4-FFF2-40B4-BE49-F238E27FC236}">
                <a16:creationId xmlns:a16="http://schemas.microsoft.com/office/drawing/2014/main" id="{B37FFBD9-51F4-1A59-66E1-E15D13E83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978"/>
          <a:stretch/>
        </p:blipFill>
        <p:spPr bwMode="auto">
          <a:xfrm>
            <a:off x="123025" y="1536575"/>
            <a:ext cx="3926923" cy="18924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38E88FC5-224B-4AC9-BE0A-6BFCA719D7FD}"/>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84448243-C00A-7437-61C3-5777CE98694E}"/>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sp>
        <p:nvSpPr>
          <p:cNvPr id="10" name="CaixaDeTexto 9">
            <a:extLst>
              <a:ext uri="{FF2B5EF4-FFF2-40B4-BE49-F238E27FC236}">
                <a16:creationId xmlns:a16="http://schemas.microsoft.com/office/drawing/2014/main" id="{B950968F-099D-7232-931F-B46AC4D49826}"/>
              </a:ext>
            </a:extLst>
          </p:cNvPr>
          <p:cNvSpPr txBox="1"/>
          <p:nvPr/>
        </p:nvSpPr>
        <p:spPr>
          <a:xfrm>
            <a:off x="5790965" y="4662667"/>
            <a:ext cx="6135328" cy="923330"/>
          </a:xfrm>
          <a:prstGeom prst="rect">
            <a:avLst/>
          </a:prstGeom>
          <a:noFill/>
          <a:ln>
            <a:solidFill>
              <a:srgbClr val="FFC000"/>
            </a:solidFill>
          </a:ln>
        </p:spPr>
        <p:txBody>
          <a:bodyPr wrap="square">
            <a:spAutoFit/>
          </a:bodyPr>
          <a:lstStyle/>
          <a:p>
            <a:pPr algn="just"/>
            <a:r>
              <a:rPr lang="pt-BR" dirty="0">
                <a:latin typeface="Abadi Extra Light" panose="020B0204020104020204" pitchFamily="34" charset="0"/>
              </a:rPr>
              <a:t> </a:t>
            </a:r>
            <a:r>
              <a:rPr lang="pt-BR" dirty="0" err="1">
                <a:latin typeface="Abadi Extra Light" panose="020B0204020104020204" pitchFamily="34" charset="0"/>
              </a:rPr>
              <a:t>Ciclopropano</a:t>
            </a:r>
            <a:r>
              <a:rPr lang="pt-BR" dirty="0">
                <a:latin typeface="Abadi Extra Light" panose="020B0204020104020204" pitchFamily="34" charset="0"/>
              </a:rPr>
              <a:t> (C3H6) – muito aplicado à Medicina em anestesias gerais por inalação. </a:t>
            </a:r>
            <a:r>
              <a:rPr lang="pt-BR" dirty="0" err="1">
                <a:latin typeface="Abadi Extra Light" panose="020B0204020104020204" pitchFamily="34" charset="0"/>
              </a:rPr>
              <a:t>Ciclopentanto</a:t>
            </a:r>
            <a:r>
              <a:rPr lang="pt-BR" dirty="0">
                <a:latin typeface="Abadi Extra Light" panose="020B0204020104020204" pitchFamily="34" charset="0"/>
              </a:rPr>
              <a:t> (C5H10) – importante agente anestésico, assim como o </a:t>
            </a:r>
            <a:r>
              <a:rPr lang="pt-BR" dirty="0" err="1">
                <a:latin typeface="Abadi Extra Light" panose="020B0204020104020204" pitchFamily="34" charset="0"/>
              </a:rPr>
              <a:t>ciclopropano</a:t>
            </a:r>
            <a:r>
              <a:rPr lang="pt-BR" dirty="0">
                <a:latin typeface="Abadi Extra Light" panose="020B0204020104020204" pitchFamily="34" charset="0"/>
              </a:rPr>
              <a:t>.</a:t>
            </a:r>
          </a:p>
        </p:txBody>
      </p:sp>
    </p:spTree>
    <p:extLst>
      <p:ext uri="{BB962C8B-B14F-4D97-AF65-F5344CB8AC3E}">
        <p14:creationId xmlns:p14="http://schemas.microsoft.com/office/powerpoint/2010/main" val="10253142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FBFAF7B-A57C-C274-A2F6-9BC9C83C1F12}"/>
              </a:ext>
            </a:extLst>
          </p:cNvPr>
          <p:cNvSpPr txBox="1"/>
          <p:nvPr/>
        </p:nvSpPr>
        <p:spPr>
          <a:xfrm>
            <a:off x="569041" y="433382"/>
            <a:ext cx="3275372"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CICLANO</a:t>
            </a:r>
          </a:p>
        </p:txBody>
      </p:sp>
      <p:pic>
        <p:nvPicPr>
          <p:cNvPr id="5" name="Picture 4" descr="006 estudo dos alcinos | PPT">
            <a:extLst>
              <a:ext uri="{FF2B5EF4-FFF2-40B4-BE49-F238E27FC236}">
                <a16:creationId xmlns:a16="http://schemas.microsoft.com/office/drawing/2014/main" id="{4FBF840A-CB1A-0C79-FBB2-910674ACE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3" t="23871" r="40412" b="54915"/>
          <a:stretch/>
        </p:blipFill>
        <p:spPr bwMode="auto">
          <a:xfrm>
            <a:off x="1114962" y="3504207"/>
            <a:ext cx="1943047" cy="83383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10EDA8AB-359D-A7AA-B178-EB73DC390A95}"/>
              </a:ext>
            </a:extLst>
          </p:cNvPr>
          <p:cNvPicPr>
            <a:picLocks noChangeAspect="1"/>
          </p:cNvPicPr>
          <p:nvPr/>
        </p:nvPicPr>
        <p:blipFill>
          <a:blip r:embed="rId3"/>
          <a:stretch>
            <a:fillRect/>
          </a:stretch>
        </p:blipFill>
        <p:spPr>
          <a:xfrm>
            <a:off x="4007181" y="2167439"/>
            <a:ext cx="7643055" cy="3720478"/>
          </a:xfrm>
          <a:prstGeom prst="rect">
            <a:avLst/>
          </a:prstGeom>
        </p:spPr>
      </p:pic>
      <p:pic>
        <p:nvPicPr>
          <p:cNvPr id="2050" name="Picture 2" descr="Cicloalcanos. Função orgânica dos cicloalcanos ou ciclanos">
            <a:extLst>
              <a:ext uri="{FF2B5EF4-FFF2-40B4-BE49-F238E27FC236}">
                <a16:creationId xmlns:a16="http://schemas.microsoft.com/office/drawing/2014/main" id="{BF2C8216-3FA0-323E-7383-4ED1FEC919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978"/>
          <a:stretch/>
        </p:blipFill>
        <p:spPr bwMode="auto">
          <a:xfrm>
            <a:off x="123025" y="1536575"/>
            <a:ext cx="3926923" cy="18924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BC13B883-4D71-5C42-C4B3-2893269B9A61}"/>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7C8F2C17-EA66-3A2A-F42C-7D518B40D8F4}"/>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spTree>
    <p:extLst>
      <p:ext uri="{BB962C8B-B14F-4D97-AF65-F5344CB8AC3E}">
        <p14:creationId xmlns:p14="http://schemas.microsoft.com/office/powerpoint/2010/main" val="32955902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FBFAF7B-A57C-C274-A2F6-9BC9C83C1F12}"/>
              </a:ext>
            </a:extLst>
          </p:cNvPr>
          <p:cNvSpPr txBox="1"/>
          <p:nvPr/>
        </p:nvSpPr>
        <p:spPr>
          <a:xfrm>
            <a:off x="569041" y="433382"/>
            <a:ext cx="3275372"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CICLENO</a:t>
            </a:r>
          </a:p>
        </p:txBody>
      </p:sp>
      <p:pic>
        <p:nvPicPr>
          <p:cNvPr id="5" name="Picture 4" descr="006 estudo dos alcinos | PPT">
            <a:extLst>
              <a:ext uri="{FF2B5EF4-FFF2-40B4-BE49-F238E27FC236}">
                <a16:creationId xmlns:a16="http://schemas.microsoft.com/office/drawing/2014/main" id="{4FBF840A-CB1A-0C79-FBB2-910674ACE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3" t="23871" r="33474" b="54915"/>
          <a:stretch/>
        </p:blipFill>
        <p:spPr bwMode="auto">
          <a:xfrm>
            <a:off x="1114962" y="3504207"/>
            <a:ext cx="2306664" cy="8338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icloalceno – Wikipédia, a enciclopédia livre">
            <a:extLst>
              <a:ext uri="{FF2B5EF4-FFF2-40B4-BE49-F238E27FC236}">
                <a16:creationId xmlns:a16="http://schemas.microsoft.com/office/drawing/2014/main" id="{694FAE13-9D0F-7502-8F45-60E808FBC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293" y="1489785"/>
            <a:ext cx="1669333" cy="175719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81FC3052-73D5-31A3-91E9-3E135BD46F72}"/>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5285C5AB-410B-4ABD-A88C-D3D6C19668AF}"/>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sp>
        <p:nvSpPr>
          <p:cNvPr id="9" name="CaixaDeTexto 8">
            <a:extLst>
              <a:ext uri="{FF2B5EF4-FFF2-40B4-BE49-F238E27FC236}">
                <a16:creationId xmlns:a16="http://schemas.microsoft.com/office/drawing/2014/main" id="{8F776376-24A3-EFF0-C1F1-90962CF73E49}"/>
              </a:ext>
            </a:extLst>
          </p:cNvPr>
          <p:cNvSpPr txBox="1"/>
          <p:nvPr/>
        </p:nvSpPr>
        <p:spPr>
          <a:xfrm>
            <a:off x="6730783" y="1246026"/>
            <a:ext cx="5326334" cy="923330"/>
          </a:xfrm>
          <a:prstGeom prst="rect">
            <a:avLst/>
          </a:prstGeom>
          <a:solidFill>
            <a:schemeClr val="accent2"/>
          </a:solidFill>
        </p:spPr>
        <p:txBody>
          <a:bodyPr wrap="square">
            <a:spAutoFit/>
          </a:bodyPr>
          <a:lstStyle/>
          <a:p>
            <a:pPr algn="just"/>
            <a:r>
              <a:rPr lang="pt-BR" dirty="0">
                <a:latin typeface="Abadi Extra Light" panose="020B0204020104020204" pitchFamily="34" charset="0"/>
              </a:rPr>
              <a:t>Os </a:t>
            </a:r>
            <a:r>
              <a:rPr lang="pt-BR" dirty="0" err="1">
                <a:latin typeface="Abadi Extra Light" panose="020B0204020104020204" pitchFamily="34" charset="0"/>
              </a:rPr>
              <a:t>ciclenos</a:t>
            </a:r>
            <a:r>
              <a:rPr lang="pt-BR" dirty="0">
                <a:latin typeface="Abadi Extra Light" panose="020B0204020104020204" pitchFamily="34" charset="0"/>
              </a:rPr>
              <a:t> são hidrocarbonetos que apresentam cadeias fechadas e insaturadas (apresentam apenas uma dupla ligação).</a:t>
            </a:r>
          </a:p>
        </p:txBody>
      </p:sp>
      <p:pic>
        <p:nvPicPr>
          <p:cNvPr id="1026" name="Picture 2" descr="Os biocombustíveis apresentam na sua composição ciclenos">
            <a:extLst>
              <a:ext uri="{FF2B5EF4-FFF2-40B4-BE49-F238E27FC236}">
                <a16:creationId xmlns:a16="http://schemas.microsoft.com/office/drawing/2014/main" id="{05C73E65-9545-7F9A-D5E7-16DF479B5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562" y="2460047"/>
            <a:ext cx="4676775" cy="428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C0048E25-15A7-B7F4-FDFA-F856DBD97B89}"/>
              </a:ext>
            </a:extLst>
          </p:cNvPr>
          <p:cNvSpPr txBox="1"/>
          <p:nvPr/>
        </p:nvSpPr>
        <p:spPr>
          <a:xfrm>
            <a:off x="3952083" y="3876378"/>
            <a:ext cx="2778700" cy="923330"/>
          </a:xfrm>
          <a:prstGeom prst="rect">
            <a:avLst/>
          </a:prstGeom>
          <a:solidFill>
            <a:srgbClr val="FFC000"/>
          </a:solidFill>
        </p:spPr>
        <p:txBody>
          <a:bodyPr wrap="square">
            <a:spAutoFit/>
          </a:bodyPr>
          <a:lstStyle/>
          <a:p>
            <a:pPr algn="just"/>
            <a:r>
              <a:rPr lang="pt-BR" dirty="0">
                <a:latin typeface="Abadi Extra Light" panose="020B0204020104020204" pitchFamily="34" charset="0"/>
              </a:rPr>
              <a:t>Os biocombustíveis apresentam na sua composição </a:t>
            </a:r>
            <a:r>
              <a:rPr lang="pt-BR" dirty="0" err="1">
                <a:latin typeface="Abadi Extra Light" panose="020B0204020104020204" pitchFamily="34" charset="0"/>
              </a:rPr>
              <a:t>ciclenos</a:t>
            </a:r>
            <a:r>
              <a:rPr lang="pt-BR" dirty="0">
                <a:latin typeface="Abadi Extra Light" panose="020B0204020104020204" pitchFamily="34" charset="0"/>
              </a:rPr>
              <a:t>.</a:t>
            </a:r>
          </a:p>
        </p:txBody>
      </p:sp>
    </p:spTree>
    <p:extLst>
      <p:ext uri="{BB962C8B-B14F-4D97-AF65-F5344CB8AC3E}">
        <p14:creationId xmlns:p14="http://schemas.microsoft.com/office/powerpoint/2010/main" val="25809353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FBFAF7B-A57C-C274-A2F6-9BC9C83C1F12}"/>
              </a:ext>
            </a:extLst>
          </p:cNvPr>
          <p:cNvSpPr txBox="1"/>
          <p:nvPr/>
        </p:nvSpPr>
        <p:spPr>
          <a:xfrm>
            <a:off x="569041" y="433382"/>
            <a:ext cx="3275372"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CICLENO</a:t>
            </a:r>
          </a:p>
        </p:txBody>
      </p:sp>
      <p:pic>
        <p:nvPicPr>
          <p:cNvPr id="5" name="Picture 4" descr="006 estudo dos alcinos | PPT">
            <a:extLst>
              <a:ext uri="{FF2B5EF4-FFF2-40B4-BE49-F238E27FC236}">
                <a16:creationId xmlns:a16="http://schemas.microsoft.com/office/drawing/2014/main" id="{4FBF840A-CB1A-0C79-FBB2-910674ACE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3" t="23871" r="33474" b="54915"/>
          <a:stretch/>
        </p:blipFill>
        <p:spPr bwMode="auto">
          <a:xfrm>
            <a:off x="1114962" y="3504207"/>
            <a:ext cx="2306664" cy="8338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icloalceno – Wikipédia, a enciclopédia livre">
            <a:extLst>
              <a:ext uri="{FF2B5EF4-FFF2-40B4-BE49-F238E27FC236}">
                <a16:creationId xmlns:a16="http://schemas.microsoft.com/office/drawing/2014/main" id="{694FAE13-9D0F-7502-8F45-60E808FBC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293" y="1489785"/>
            <a:ext cx="1669333" cy="175719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B4869EFE-047A-6548-DB90-FBF92F502A31}"/>
              </a:ext>
            </a:extLst>
          </p:cNvPr>
          <p:cNvPicPr>
            <a:picLocks noChangeAspect="1"/>
          </p:cNvPicPr>
          <p:nvPr/>
        </p:nvPicPr>
        <p:blipFill>
          <a:blip r:embed="rId4"/>
          <a:stretch>
            <a:fillRect/>
          </a:stretch>
        </p:blipFill>
        <p:spPr>
          <a:xfrm>
            <a:off x="4006869" y="1954195"/>
            <a:ext cx="8161153" cy="4259791"/>
          </a:xfrm>
          <a:prstGeom prst="rect">
            <a:avLst/>
          </a:prstGeom>
        </p:spPr>
      </p:pic>
      <p:sp>
        <p:nvSpPr>
          <p:cNvPr id="2" name="Retângulo 1">
            <a:extLst>
              <a:ext uri="{FF2B5EF4-FFF2-40B4-BE49-F238E27FC236}">
                <a16:creationId xmlns:a16="http://schemas.microsoft.com/office/drawing/2014/main" id="{81FC3052-73D5-31A3-91E9-3E135BD46F72}"/>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5285C5AB-410B-4ABD-A88C-D3D6C19668AF}"/>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spTree>
    <p:extLst>
      <p:ext uri="{BB962C8B-B14F-4D97-AF65-F5344CB8AC3E}">
        <p14:creationId xmlns:p14="http://schemas.microsoft.com/office/powerpoint/2010/main" val="2706881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CDADD"/>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etróleo, Torre, Refinaria, Industrial">
            <a:extLst>
              <a:ext uri="{FF2B5EF4-FFF2-40B4-BE49-F238E27FC236}">
                <a16:creationId xmlns:a16="http://schemas.microsoft.com/office/drawing/2014/main" id="{B744E3C2-8866-31A1-ECAB-33FCD041A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0" t="17850" r="26532" b="2660"/>
          <a:stretch/>
        </p:blipFill>
        <p:spPr bwMode="auto">
          <a:xfrm>
            <a:off x="167149" y="93664"/>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tano – Wikipédia, a enciclopédia livre">
            <a:extLst>
              <a:ext uri="{FF2B5EF4-FFF2-40B4-BE49-F238E27FC236}">
                <a16:creationId xmlns:a16="http://schemas.microsoft.com/office/drawing/2014/main" id="{351960EA-C573-1CB6-AF3B-9B90E0663C8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B0E153-6E91-D1DC-562B-0C8A38F59FEB}"/>
              </a:ext>
            </a:extLst>
          </p:cNvPr>
          <p:cNvSpPr txBox="1"/>
          <p:nvPr/>
        </p:nvSpPr>
        <p:spPr>
          <a:xfrm>
            <a:off x="2866104" y="532210"/>
            <a:ext cx="5471652" cy="1015663"/>
          </a:xfrm>
          <a:prstGeom prst="rect">
            <a:avLst/>
          </a:prstGeom>
          <a:noFill/>
        </p:spPr>
        <p:txBody>
          <a:bodyPr wrap="square" rtlCol="0">
            <a:spAutoFit/>
          </a:bodyPr>
          <a:lstStyle/>
          <a:p>
            <a:r>
              <a:rPr lang="pt-BR" sz="6000" b="1" dirty="0">
                <a:latin typeface="Agency FB" panose="020B0503020202020204" pitchFamily="34" charset="0"/>
              </a:rPr>
              <a:t>HIDROCARBONETOS</a:t>
            </a:r>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2980096" y="1440702"/>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8341D78-809C-8EEA-9B09-2BAA8258032F}"/>
              </a:ext>
            </a:extLst>
          </p:cNvPr>
          <p:cNvSpPr txBox="1"/>
          <p:nvPr/>
        </p:nvSpPr>
        <p:spPr>
          <a:xfrm>
            <a:off x="167149" y="3524342"/>
            <a:ext cx="3788279" cy="646331"/>
          </a:xfrm>
          <a:prstGeom prst="rect">
            <a:avLst/>
          </a:prstGeom>
          <a:solidFill>
            <a:schemeClr val="accent2"/>
          </a:solidFill>
        </p:spPr>
        <p:txBody>
          <a:bodyPr wrap="square">
            <a:spAutoFit/>
          </a:bodyPr>
          <a:lstStyle/>
          <a:p>
            <a:r>
              <a:rPr lang="pt-BR" sz="1800" b="0" i="0" u="none" strike="noStrike" baseline="0" dirty="0">
                <a:solidFill>
                  <a:srgbClr val="00007C"/>
                </a:solidFill>
                <a:latin typeface="Abadi Extra Light" panose="020B0204020104020204" pitchFamily="34" charset="0"/>
              </a:rPr>
              <a:t>Podem ser obtidos a partir da destilação fracionada do petróleo. </a:t>
            </a:r>
            <a:endParaRPr lang="pt-BR" dirty="0">
              <a:latin typeface="Abadi Extra Light" panose="020B0204020104020204" pitchFamily="34" charset="0"/>
            </a:endParaRPr>
          </a:p>
        </p:txBody>
      </p:sp>
      <p:pic>
        <p:nvPicPr>
          <p:cNvPr id="6" name="Imagem 5">
            <a:extLst>
              <a:ext uri="{FF2B5EF4-FFF2-40B4-BE49-F238E27FC236}">
                <a16:creationId xmlns:a16="http://schemas.microsoft.com/office/drawing/2014/main" id="{CD792E81-D1DD-D94F-6382-27125E033E88}"/>
              </a:ext>
            </a:extLst>
          </p:cNvPr>
          <p:cNvPicPr>
            <a:picLocks noChangeAspect="1"/>
          </p:cNvPicPr>
          <p:nvPr/>
        </p:nvPicPr>
        <p:blipFill>
          <a:blip r:embed="rId4"/>
          <a:stretch>
            <a:fillRect/>
          </a:stretch>
        </p:blipFill>
        <p:spPr>
          <a:xfrm>
            <a:off x="4126541" y="1706103"/>
            <a:ext cx="7026249" cy="4282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92153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FBFAF7B-A57C-C274-A2F6-9BC9C83C1F12}"/>
              </a:ext>
            </a:extLst>
          </p:cNvPr>
          <p:cNvSpPr txBox="1"/>
          <p:nvPr/>
        </p:nvSpPr>
        <p:spPr>
          <a:xfrm>
            <a:off x="569041" y="433382"/>
            <a:ext cx="3275372"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CICLENO</a:t>
            </a:r>
          </a:p>
        </p:txBody>
      </p:sp>
      <p:pic>
        <p:nvPicPr>
          <p:cNvPr id="5" name="Picture 4" descr="006 estudo dos alcinos | PPT">
            <a:extLst>
              <a:ext uri="{FF2B5EF4-FFF2-40B4-BE49-F238E27FC236}">
                <a16:creationId xmlns:a16="http://schemas.microsoft.com/office/drawing/2014/main" id="{4FBF840A-CB1A-0C79-FBB2-910674ACE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3" t="23871" r="33474" b="54915"/>
          <a:stretch/>
        </p:blipFill>
        <p:spPr bwMode="auto">
          <a:xfrm>
            <a:off x="1114962" y="3504207"/>
            <a:ext cx="2306664" cy="8338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icloalceno – Wikipédia, a enciclopédia livre">
            <a:extLst>
              <a:ext uri="{FF2B5EF4-FFF2-40B4-BE49-F238E27FC236}">
                <a16:creationId xmlns:a16="http://schemas.microsoft.com/office/drawing/2014/main" id="{694FAE13-9D0F-7502-8F45-60E808FBC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293" y="1489785"/>
            <a:ext cx="1669333" cy="175719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F7D44F51-1BFC-063D-B463-E53CDFD79195}"/>
              </a:ext>
            </a:extLst>
          </p:cNvPr>
          <p:cNvPicPr>
            <a:picLocks noChangeAspect="1"/>
          </p:cNvPicPr>
          <p:nvPr/>
        </p:nvPicPr>
        <p:blipFill>
          <a:blip r:embed="rId4"/>
          <a:stretch>
            <a:fillRect/>
          </a:stretch>
        </p:blipFill>
        <p:spPr>
          <a:xfrm>
            <a:off x="3955435" y="1705995"/>
            <a:ext cx="8192922" cy="3446009"/>
          </a:xfrm>
          <a:prstGeom prst="rect">
            <a:avLst/>
          </a:prstGeom>
        </p:spPr>
      </p:pic>
      <p:sp>
        <p:nvSpPr>
          <p:cNvPr id="2" name="Retângulo 1">
            <a:extLst>
              <a:ext uri="{FF2B5EF4-FFF2-40B4-BE49-F238E27FC236}">
                <a16:creationId xmlns:a16="http://schemas.microsoft.com/office/drawing/2014/main" id="{067B014A-817B-C935-9C88-5BAC83757808}"/>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060348B7-CD57-A6D2-8CC2-C750B810A85C}"/>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spTree>
    <p:extLst>
      <p:ext uri="{BB962C8B-B14F-4D97-AF65-F5344CB8AC3E}">
        <p14:creationId xmlns:p14="http://schemas.microsoft.com/office/powerpoint/2010/main" val="42331385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E7F0F2D-D174-8708-0313-E8F9A22920E8}"/>
              </a:ext>
            </a:extLst>
          </p:cNvPr>
          <p:cNvSpPr txBox="1"/>
          <p:nvPr/>
        </p:nvSpPr>
        <p:spPr>
          <a:xfrm>
            <a:off x="5348748" y="2159950"/>
            <a:ext cx="6096000" cy="1477328"/>
          </a:xfrm>
          <a:prstGeom prst="rect">
            <a:avLst/>
          </a:prstGeom>
          <a:solidFill>
            <a:srgbClr val="FFC000"/>
          </a:solidFill>
        </p:spPr>
        <p:txBody>
          <a:bodyPr wrap="square">
            <a:spAutoFit/>
          </a:bodyPr>
          <a:lstStyle/>
          <a:p>
            <a:pPr algn="just"/>
            <a:r>
              <a:rPr lang="pt-BR" dirty="0">
                <a:latin typeface="Abadi Extra Light" panose="020B0204020104020204" pitchFamily="34" charset="0"/>
              </a:rPr>
              <a:t>Os hidrocarbonetos aromáticos são compostos que possuem pelo menos um anel benzênico. Eles são encontrados principalmente na hulha e costumam ser tóxicos. Dizemos que essas ligações são ressonantes ou realizam ressonância, pois é possível mudar os elétrons das ligações π sem mudar a posição dos átomos.</a:t>
            </a:r>
          </a:p>
        </p:txBody>
      </p:sp>
      <p:sp>
        <p:nvSpPr>
          <p:cNvPr id="4" name="CaixaDeTexto 3">
            <a:extLst>
              <a:ext uri="{FF2B5EF4-FFF2-40B4-BE49-F238E27FC236}">
                <a16:creationId xmlns:a16="http://schemas.microsoft.com/office/drawing/2014/main" id="{5FB0CD4F-E93F-532F-B3BF-2902CFC5E79E}"/>
              </a:ext>
            </a:extLst>
          </p:cNvPr>
          <p:cNvSpPr txBox="1"/>
          <p:nvPr/>
        </p:nvSpPr>
        <p:spPr>
          <a:xfrm>
            <a:off x="401892" y="1180633"/>
            <a:ext cx="3924301" cy="707886"/>
          </a:xfrm>
          <a:prstGeom prst="rect">
            <a:avLst/>
          </a:prstGeom>
          <a:solidFill>
            <a:srgbClr val="FFFF00"/>
          </a:solidFill>
        </p:spPr>
        <p:txBody>
          <a:bodyPr wrap="square" rtlCol="0">
            <a:spAutoFit/>
          </a:bodyPr>
          <a:lstStyle/>
          <a:p>
            <a:pPr algn="ctr"/>
            <a:r>
              <a:rPr lang="pt-BR" sz="4000" b="1" dirty="0">
                <a:latin typeface="Arial" panose="020B0604020202020204" pitchFamily="34" charset="0"/>
                <a:cs typeface="Arial" panose="020B0604020202020204" pitchFamily="34" charset="0"/>
              </a:rPr>
              <a:t>AROMÁTICOS</a:t>
            </a:r>
          </a:p>
        </p:txBody>
      </p:sp>
      <p:sp>
        <p:nvSpPr>
          <p:cNvPr id="5" name="Retângulo 4">
            <a:extLst>
              <a:ext uri="{FF2B5EF4-FFF2-40B4-BE49-F238E27FC236}">
                <a16:creationId xmlns:a16="http://schemas.microsoft.com/office/drawing/2014/main" id="{F12F3FB9-B116-B1A6-F9A6-AFBAA0BFF8DA}"/>
              </a:ext>
            </a:extLst>
          </p:cNvPr>
          <p:cNvSpPr/>
          <p:nvPr/>
        </p:nvSpPr>
        <p:spPr>
          <a:xfrm>
            <a:off x="6844775" y="97008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6E96DF75-1302-57EF-B56C-EF35961DB440}"/>
              </a:ext>
            </a:extLst>
          </p:cNvPr>
          <p:cNvSpPr txBox="1"/>
          <p:nvPr/>
        </p:nvSpPr>
        <p:spPr>
          <a:xfrm>
            <a:off x="6730783" y="401337"/>
            <a:ext cx="5542332" cy="553998"/>
          </a:xfrm>
          <a:prstGeom prst="rect">
            <a:avLst/>
          </a:prstGeom>
          <a:noFill/>
        </p:spPr>
        <p:txBody>
          <a:bodyPr wrap="square">
            <a:spAutoFit/>
          </a:bodyPr>
          <a:lstStyle/>
          <a:p>
            <a:r>
              <a:rPr lang="pt-BR" sz="3000" b="1" i="0" u="none" strike="noStrike" baseline="0" dirty="0">
                <a:latin typeface="Agency FB" panose="020B0503020202020204" pitchFamily="34" charset="0"/>
              </a:rPr>
              <a:t>NOMENCLATURA DE HIDROCARBONETOS</a:t>
            </a:r>
            <a:endParaRPr lang="pt-BR" sz="3000" dirty="0">
              <a:latin typeface="Agency FB" panose="020B0503020202020204" pitchFamily="34" charset="0"/>
            </a:endParaRPr>
          </a:p>
        </p:txBody>
      </p:sp>
      <p:pic>
        <p:nvPicPr>
          <p:cNvPr id="2050" name="Picture 2" descr="O que são hidrocarbonetos aromáticos - Clube da Química">
            <a:extLst>
              <a:ext uri="{FF2B5EF4-FFF2-40B4-BE49-F238E27FC236}">
                <a16:creationId xmlns:a16="http://schemas.microsoft.com/office/drawing/2014/main" id="{34704ADE-BC70-0613-6699-C0F40139C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32" y="2159950"/>
            <a:ext cx="3103795" cy="351741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D1DAE4E-970A-6B75-6A1C-3E76E2AFE02D}"/>
              </a:ext>
            </a:extLst>
          </p:cNvPr>
          <p:cNvSpPr txBox="1"/>
          <p:nvPr/>
        </p:nvSpPr>
        <p:spPr>
          <a:xfrm>
            <a:off x="4159046" y="5093561"/>
            <a:ext cx="6135328" cy="923330"/>
          </a:xfrm>
          <a:prstGeom prst="rect">
            <a:avLst/>
          </a:prstGeom>
          <a:solidFill>
            <a:srgbClr val="F9ED9C"/>
          </a:solidFill>
        </p:spPr>
        <p:txBody>
          <a:bodyPr wrap="square">
            <a:spAutoFit/>
          </a:bodyPr>
          <a:lstStyle/>
          <a:p>
            <a:pPr algn="just"/>
            <a:r>
              <a:rPr lang="pt-BR" dirty="0">
                <a:latin typeface="Abadi Extra Light" panose="020B0204020104020204" pitchFamily="34" charset="0"/>
              </a:rPr>
              <a:t>Assim, temos que a estrutura básica de um hidrocarboneto aromático apresenta uma fórmula molecular igual a C6H6. A </a:t>
            </a:r>
            <a:r>
              <a:rPr lang="pt-BR" dirty="0" err="1">
                <a:latin typeface="Abadi Extra Light" panose="020B0204020104020204" pitchFamily="34" charset="0"/>
              </a:rPr>
              <a:t>nomeclatura</a:t>
            </a:r>
            <a:r>
              <a:rPr lang="pt-BR" dirty="0">
                <a:latin typeface="Abadi Extra Light" panose="020B0204020104020204" pitchFamily="34" charset="0"/>
              </a:rPr>
              <a:t> </a:t>
            </a:r>
            <a:r>
              <a:rPr lang="pt-BR" dirty="0" err="1">
                <a:latin typeface="Abadi Extra Light" panose="020B0204020104020204" pitchFamily="34" charset="0"/>
              </a:rPr>
              <a:t>Iupac</a:t>
            </a:r>
            <a:r>
              <a:rPr lang="pt-BR" dirty="0">
                <a:latin typeface="Abadi Extra Light" panose="020B0204020104020204" pitchFamily="34" charset="0"/>
              </a:rPr>
              <a:t> (oficial) dada a ela é benzeno.</a:t>
            </a:r>
          </a:p>
        </p:txBody>
      </p:sp>
    </p:spTree>
    <p:extLst>
      <p:ext uri="{BB962C8B-B14F-4D97-AF65-F5344CB8AC3E}">
        <p14:creationId xmlns:p14="http://schemas.microsoft.com/office/powerpoint/2010/main" val="30342818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5DE3EF5-C8F1-0284-30A2-D201D41FE23D}"/>
              </a:ext>
            </a:extLst>
          </p:cNvPr>
          <p:cNvPicPr>
            <a:picLocks noChangeAspect="1"/>
          </p:cNvPicPr>
          <p:nvPr/>
        </p:nvPicPr>
        <p:blipFill>
          <a:blip r:embed="rId2"/>
          <a:stretch>
            <a:fillRect/>
          </a:stretch>
        </p:blipFill>
        <p:spPr>
          <a:xfrm>
            <a:off x="1665667" y="1764612"/>
            <a:ext cx="8860665" cy="4449651"/>
          </a:xfrm>
          <a:prstGeom prst="rect">
            <a:avLst/>
          </a:prstGeom>
        </p:spPr>
      </p:pic>
      <p:sp>
        <p:nvSpPr>
          <p:cNvPr id="5" name="Retângulo 4">
            <a:extLst>
              <a:ext uri="{FF2B5EF4-FFF2-40B4-BE49-F238E27FC236}">
                <a16:creationId xmlns:a16="http://schemas.microsoft.com/office/drawing/2014/main" id="{D400A508-2F34-58B0-9825-F74E1B38D09A}"/>
              </a:ext>
            </a:extLst>
          </p:cNvPr>
          <p:cNvSpPr/>
          <p:nvPr/>
        </p:nvSpPr>
        <p:spPr>
          <a:xfrm>
            <a:off x="2911869" y="1070817"/>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4AA4EEAA-9CEF-1CB5-06CE-909FDF7C29C6}"/>
              </a:ext>
            </a:extLst>
          </p:cNvPr>
          <p:cNvSpPr txBox="1"/>
          <p:nvPr/>
        </p:nvSpPr>
        <p:spPr>
          <a:xfrm>
            <a:off x="2749177" y="0"/>
            <a:ext cx="5388077" cy="1015663"/>
          </a:xfrm>
          <a:prstGeom prst="rect">
            <a:avLst/>
          </a:prstGeom>
          <a:noFill/>
        </p:spPr>
        <p:txBody>
          <a:bodyPr wrap="square">
            <a:spAutoFit/>
          </a:bodyPr>
          <a:lstStyle/>
          <a:p>
            <a:pPr algn="ctr"/>
            <a:r>
              <a:rPr lang="pt-BR" sz="3000" b="1" i="0" u="none" strike="noStrike" baseline="0" dirty="0">
                <a:latin typeface="Agency FB" panose="020B0503020202020204" pitchFamily="34" charset="0"/>
              </a:rPr>
              <a:t>PONTO DE FUSÃO E EBULIÇÃO DOS HIDROCARBONETOS</a:t>
            </a:r>
            <a:endParaRPr lang="pt-BR" sz="3000" dirty="0">
              <a:latin typeface="Agency FB" panose="020B0503020202020204" pitchFamily="34" charset="0"/>
            </a:endParaRPr>
          </a:p>
        </p:txBody>
      </p:sp>
    </p:spTree>
    <p:extLst>
      <p:ext uri="{BB962C8B-B14F-4D97-AF65-F5344CB8AC3E}">
        <p14:creationId xmlns:p14="http://schemas.microsoft.com/office/powerpoint/2010/main" val="24614725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FBE8868-B2BC-86EF-03E1-C65130173418}"/>
              </a:ext>
            </a:extLst>
          </p:cNvPr>
          <p:cNvPicPr>
            <a:picLocks noChangeAspect="1"/>
          </p:cNvPicPr>
          <p:nvPr/>
        </p:nvPicPr>
        <p:blipFill>
          <a:blip r:embed="rId2"/>
          <a:stretch>
            <a:fillRect/>
          </a:stretch>
        </p:blipFill>
        <p:spPr>
          <a:xfrm>
            <a:off x="225087" y="892107"/>
            <a:ext cx="11741825" cy="5073785"/>
          </a:xfrm>
          <a:prstGeom prst="rect">
            <a:avLst/>
          </a:prstGeom>
        </p:spPr>
      </p:pic>
      <p:sp>
        <p:nvSpPr>
          <p:cNvPr id="5" name="Retângulo 4">
            <a:extLst>
              <a:ext uri="{FF2B5EF4-FFF2-40B4-BE49-F238E27FC236}">
                <a16:creationId xmlns:a16="http://schemas.microsoft.com/office/drawing/2014/main" id="{D400A508-2F34-58B0-9825-F74E1B38D09A}"/>
              </a:ext>
            </a:extLst>
          </p:cNvPr>
          <p:cNvSpPr/>
          <p:nvPr/>
        </p:nvSpPr>
        <p:spPr>
          <a:xfrm>
            <a:off x="99845" y="107400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4AA4EEAA-9CEF-1CB5-06CE-909FDF7C29C6}"/>
              </a:ext>
            </a:extLst>
          </p:cNvPr>
          <p:cNvSpPr txBox="1"/>
          <p:nvPr/>
        </p:nvSpPr>
        <p:spPr>
          <a:xfrm>
            <a:off x="733106" y="429057"/>
            <a:ext cx="3534095" cy="553998"/>
          </a:xfrm>
          <a:prstGeom prst="rect">
            <a:avLst/>
          </a:prstGeom>
          <a:noFill/>
        </p:spPr>
        <p:txBody>
          <a:bodyPr wrap="square">
            <a:spAutoFit/>
          </a:bodyPr>
          <a:lstStyle/>
          <a:p>
            <a:pPr algn="ctr"/>
            <a:r>
              <a:rPr lang="pt-BR" sz="3000" b="1" i="0" u="none" strike="noStrike" baseline="0" dirty="0">
                <a:latin typeface="Agency FB" panose="020B0503020202020204" pitchFamily="34" charset="0"/>
              </a:rPr>
              <a:t>HIDROCARBONETOS</a:t>
            </a:r>
            <a:endParaRPr lang="pt-BR" sz="3000" dirty="0">
              <a:latin typeface="Agency FB" panose="020B0503020202020204" pitchFamily="34" charset="0"/>
            </a:endParaRPr>
          </a:p>
        </p:txBody>
      </p:sp>
    </p:spTree>
    <p:extLst>
      <p:ext uri="{BB962C8B-B14F-4D97-AF65-F5344CB8AC3E}">
        <p14:creationId xmlns:p14="http://schemas.microsoft.com/office/powerpoint/2010/main" val="3175455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D400A508-2F34-58B0-9825-F74E1B38D09A}"/>
              </a:ext>
            </a:extLst>
          </p:cNvPr>
          <p:cNvSpPr/>
          <p:nvPr/>
        </p:nvSpPr>
        <p:spPr>
          <a:xfrm>
            <a:off x="99845" y="1074003"/>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4AA4EEAA-9CEF-1CB5-06CE-909FDF7C29C6}"/>
              </a:ext>
            </a:extLst>
          </p:cNvPr>
          <p:cNvSpPr txBox="1"/>
          <p:nvPr/>
        </p:nvSpPr>
        <p:spPr>
          <a:xfrm>
            <a:off x="733106" y="429057"/>
            <a:ext cx="3534095" cy="553998"/>
          </a:xfrm>
          <a:prstGeom prst="rect">
            <a:avLst/>
          </a:prstGeom>
          <a:noFill/>
        </p:spPr>
        <p:txBody>
          <a:bodyPr wrap="square">
            <a:spAutoFit/>
          </a:bodyPr>
          <a:lstStyle/>
          <a:p>
            <a:pPr algn="ctr"/>
            <a:r>
              <a:rPr lang="pt-BR" sz="3000" b="1" i="0" u="none" strike="noStrike" baseline="0" dirty="0">
                <a:latin typeface="Agency FB" panose="020B0503020202020204" pitchFamily="34" charset="0"/>
              </a:rPr>
              <a:t>HIDROCARBONETOS</a:t>
            </a:r>
            <a:endParaRPr lang="pt-BR" sz="3000" dirty="0">
              <a:latin typeface="Agency FB" panose="020B0503020202020204" pitchFamily="34" charset="0"/>
            </a:endParaRPr>
          </a:p>
        </p:txBody>
      </p:sp>
      <p:pic>
        <p:nvPicPr>
          <p:cNvPr id="2" name="Imagem 1">
            <a:extLst>
              <a:ext uri="{FF2B5EF4-FFF2-40B4-BE49-F238E27FC236}">
                <a16:creationId xmlns:a16="http://schemas.microsoft.com/office/drawing/2014/main" id="{B3A37480-5C18-D562-EF0F-8256F8DF224F}"/>
              </a:ext>
            </a:extLst>
          </p:cNvPr>
          <p:cNvPicPr>
            <a:picLocks noChangeAspect="1"/>
          </p:cNvPicPr>
          <p:nvPr/>
        </p:nvPicPr>
        <p:blipFill>
          <a:blip r:embed="rId2"/>
          <a:stretch>
            <a:fillRect/>
          </a:stretch>
        </p:blipFill>
        <p:spPr>
          <a:xfrm>
            <a:off x="2375584" y="1381120"/>
            <a:ext cx="7440832" cy="5181359"/>
          </a:xfrm>
          <a:prstGeom prst="rect">
            <a:avLst/>
          </a:prstGeom>
        </p:spPr>
      </p:pic>
    </p:spTree>
    <p:extLst>
      <p:ext uri="{BB962C8B-B14F-4D97-AF65-F5344CB8AC3E}">
        <p14:creationId xmlns:p14="http://schemas.microsoft.com/office/powerpoint/2010/main" val="14157819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ADF4666-81E5-0863-1734-1E302F3A059A}"/>
              </a:ext>
            </a:extLst>
          </p:cNvPr>
          <p:cNvSpPr txBox="1"/>
          <p:nvPr/>
        </p:nvSpPr>
        <p:spPr>
          <a:xfrm>
            <a:off x="6096000" y="1849905"/>
            <a:ext cx="5388077" cy="1938992"/>
          </a:xfrm>
          <a:prstGeom prst="rect">
            <a:avLst/>
          </a:prstGeom>
          <a:noFill/>
        </p:spPr>
        <p:txBody>
          <a:bodyPr wrap="square">
            <a:spAutoFit/>
          </a:bodyPr>
          <a:lstStyle/>
          <a:p>
            <a:pPr algn="ctr"/>
            <a:r>
              <a:rPr lang="pt-BR" sz="6000" b="1" i="0" u="none" strike="noStrike" baseline="0" dirty="0">
                <a:latin typeface="Agency FB" panose="020B0503020202020204" pitchFamily="34" charset="0"/>
              </a:rPr>
              <a:t>HIDROCARBONETOS RAMIFICADOS</a:t>
            </a:r>
            <a:endParaRPr lang="pt-BR" sz="6000" dirty="0">
              <a:latin typeface="Agency FB" panose="020B0503020202020204" pitchFamily="34" charset="0"/>
            </a:endParaRPr>
          </a:p>
        </p:txBody>
      </p:sp>
      <p:pic>
        <p:nvPicPr>
          <p:cNvPr id="3074" name="Picture 2" descr="Nomenclatura de hidrocarbonetos ramificados - Mundo Educação">
            <a:extLst>
              <a:ext uri="{FF2B5EF4-FFF2-40B4-BE49-F238E27FC236}">
                <a16:creationId xmlns:a16="http://schemas.microsoft.com/office/drawing/2014/main" id="{360F133A-3DF8-569D-8E34-6C39B51747F5}"/>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466" y="408500"/>
            <a:ext cx="5592592" cy="450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5379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ADF4666-81E5-0863-1734-1E302F3A059A}"/>
              </a:ext>
            </a:extLst>
          </p:cNvPr>
          <p:cNvSpPr txBox="1"/>
          <p:nvPr/>
        </p:nvSpPr>
        <p:spPr>
          <a:xfrm>
            <a:off x="4581832" y="408500"/>
            <a:ext cx="5388077" cy="1938992"/>
          </a:xfrm>
          <a:prstGeom prst="rect">
            <a:avLst/>
          </a:prstGeom>
          <a:noFill/>
        </p:spPr>
        <p:txBody>
          <a:bodyPr wrap="square">
            <a:spAutoFit/>
          </a:bodyPr>
          <a:lstStyle/>
          <a:p>
            <a:pPr algn="ctr"/>
            <a:r>
              <a:rPr lang="pt-BR" sz="6000" b="1" i="0" u="none" strike="noStrike" baseline="0" dirty="0">
                <a:latin typeface="Agency FB" panose="020B0503020202020204" pitchFamily="34" charset="0"/>
              </a:rPr>
              <a:t>HIDROCARBONETOS RAMIFICADOS</a:t>
            </a:r>
            <a:endParaRPr lang="pt-BR" sz="6000" dirty="0">
              <a:latin typeface="Agency FB" panose="020B0503020202020204" pitchFamily="34" charset="0"/>
            </a:endParaRPr>
          </a:p>
        </p:txBody>
      </p:sp>
      <p:pic>
        <p:nvPicPr>
          <p:cNvPr id="3074" name="Picture 2" descr="Nomenclatura de hidrocarbonetos ramificados - Mundo Educação">
            <a:extLst>
              <a:ext uri="{FF2B5EF4-FFF2-40B4-BE49-F238E27FC236}">
                <a16:creationId xmlns:a16="http://schemas.microsoft.com/office/drawing/2014/main" id="{360F133A-3DF8-569D-8E34-6C39B51747F5}"/>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466" y="408500"/>
            <a:ext cx="2892528" cy="23313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E2EE73C5-1CBD-C1C3-4110-362E9BF74E30}"/>
              </a:ext>
            </a:extLst>
          </p:cNvPr>
          <p:cNvPicPr>
            <a:picLocks noChangeAspect="1"/>
          </p:cNvPicPr>
          <p:nvPr/>
        </p:nvPicPr>
        <p:blipFill>
          <a:blip r:embed="rId3"/>
          <a:stretch>
            <a:fillRect/>
          </a:stretch>
        </p:blipFill>
        <p:spPr>
          <a:xfrm>
            <a:off x="5579933" y="2889057"/>
            <a:ext cx="5928602" cy="1343943"/>
          </a:xfrm>
          <a:prstGeom prst="rect">
            <a:avLst/>
          </a:prstGeom>
        </p:spPr>
      </p:pic>
      <p:pic>
        <p:nvPicPr>
          <p:cNvPr id="5" name="Imagem 4">
            <a:extLst>
              <a:ext uri="{FF2B5EF4-FFF2-40B4-BE49-F238E27FC236}">
                <a16:creationId xmlns:a16="http://schemas.microsoft.com/office/drawing/2014/main" id="{8683A10E-CB5C-DC66-AC24-2A8A5D73436A}"/>
              </a:ext>
            </a:extLst>
          </p:cNvPr>
          <p:cNvPicPr>
            <a:picLocks noChangeAspect="1"/>
          </p:cNvPicPr>
          <p:nvPr/>
        </p:nvPicPr>
        <p:blipFill>
          <a:blip r:embed="rId4"/>
          <a:stretch>
            <a:fillRect/>
          </a:stretch>
        </p:blipFill>
        <p:spPr>
          <a:xfrm>
            <a:off x="628296" y="2889057"/>
            <a:ext cx="2950477" cy="786794"/>
          </a:xfrm>
          <a:prstGeom prst="rect">
            <a:avLst/>
          </a:prstGeom>
          <a:ln>
            <a:noFill/>
          </a:ln>
          <a:effectLst>
            <a:outerShdw blurRad="292100" dist="139700" dir="2700000" algn="tl" rotWithShape="0">
              <a:srgbClr val="333333">
                <a:alpha val="65000"/>
              </a:srgbClr>
            </a:outerShdw>
          </a:effectLst>
        </p:spPr>
      </p:pic>
      <p:pic>
        <p:nvPicPr>
          <p:cNvPr id="8" name="Imagem 7">
            <a:extLst>
              <a:ext uri="{FF2B5EF4-FFF2-40B4-BE49-F238E27FC236}">
                <a16:creationId xmlns:a16="http://schemas.microsoft.com/office/drawing/2014/main" id="{46CA78E4-EB02-5FD6-8090-F9BA606482EF}"/>
              </a:ext>
            </a:extLst>
          </p:cNvPr>
          <p:cNvPicPr>
            <a:picLocks noChangeAspect="1"/>
          </p:cNvPicPr>
          <p:nvPr/>
        </p:nvPicPr>
        <p:blipFill>
          <a:blip r:embed="rId5"/>
          <a:stretch>
            <a:fillRect/>
          </a:stretch>
        </p:blipFill>
        <p:spPr>
          <a:xfrm>
            <a:off x="125975" y="3825031"/>
            <a:ext cx="3955123" cy="1265030"/>
          </a:xfrm>
          <a:prstGeom prst="rect">
            <a:avLst/>
          </a:prstGeom>
          <a:ln>
            <a:noFill/>
          </a:ln>
          <a:effectLst>
            <a:outerShdw blurRad="292100" dist="139700" dir="2700000" algn="tl" rotWithShape="0">
              <a:srgbClr val="333333">
                <a:alpha val="65000"/>
              </a:srgbClr>
            </a:outerShdw>
          </a:effectLst>
        </p:spPr>
      </p:pic>
      <p:pic>
        <p:nvPicPr>
          <p:cNvPr id="10" name="Imagem 9">
            <a:extLst>
              <a:ext uri="{FF2B5EF4-FFF2-40B4-BE49-F238E27FC236}">
                <a16:creationId xmlns:a16="http://schemas.microsoft.com/office/drawing/2014/main" id="{CE8140DC-5650-BA88-C09D-4F086934526C}"/>
              </a:ext>
            </a:extLst>
          </p:cNvPr>
          <p:cNvPicPr>
            <a:picLocks noChangeAspect="1"/>
          </p:cNvPicPr>
          <p:nvPr/>
        </p:nvPicPr>
        <p:blipFill>
          <a:blip r:embed="rId6"/>
          <a:stretch>
            <a:fillRect/>
          </a:stretch>
        </p:blipFill>
        <p:spPr>
          <a:xfrm>
            <a:off x="4902604" y="4703408"/>
            <a:ext cx="7163421" cy="1600339"/>
          </a:xfrm>
          <a:prstGeom prst="rect">
            <a:avLst/>
          </a:prstGeom>
          <a:ln>
            <a:noFill/>
          </a:ln>
          <a:effectLst>
            <a:outerShdw blurRad="292100" dist="139700" dir="2700000" algn="tl" rotWithShape="0">
              <a:srgbClr val="333333">
                <a:alpha val="65000"/>
              </a:srgbClr>
            </a:outerShdw>
          </a:effectLst>
        </p:spPr>
      </p:pic>
      <p:pic>
        <p:nvPicPr>
          <p:cNvPr id="12" name="Imagem 11">
            <a:extLst>
              <a:ext uri="{FF2B5EF4-FFF2-40B4-BE49-F238E27FC236}">
                <a16:creationId xmlns:a16="http://schemas.microsoft.com/office/drawing/2014/main" id="{6EF90204-869D-9CE6-07D7-19C70847A61B}"/>
              </a:ext>
            </a:extLst>
          </p:cNvPr>
          <p:cNvPicPr>
            <a:picLocks noChangeAspect="1"/>
          </p:cNvPicPr>
          <p:nvPr/>
        </p:nvPicPr>
        <p:blipFill>
          <a:blip r:embed="rId7"/>
          <a:stretch>
            <a:fillRect/>
          </a:stretch>
        </p:blipFill>
        <p:spPr>
          <a:xfrm>
            <a:off x="392695" y="5239241"/>
            <a:ext cx="3421677" cy="1257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9053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ADF4666-81E5-0863-1734-1E302F3A059A}"/>
              </a:ext>
            </a:extLst>
          </p:cNvPr>
          <p:cNvSpPr txBox="1"/>
          <p:nvPr/>
        </p:nvSpPr>
        <p:spPr>
          <a:xfrm>
            <a:off x="4581832" y="408500"/>
            <a:ext cx="5388077" cy="1938992"/>
          </a:xfrm>
          <a:prstGeom prst="rect">
            <a:avLst/>
          </a:prstGeom>
          <a:noFill/>
        </p:spPr>
        <p:txBody>
          <a:bodyPr wrap="square">
            <a:spAutoFit/>
          </a:bodyPr>
          <a:lstStyle/>
          <a:p>
            <a:pPr algn="ctr"/>
            <a:r>
              <a:rPr lang="pt-BR" sz="6000" b="1" i="0" u="none" strike="noStrike" baseline="0" dirty="0">
                <a:latin typeface="Agency FB" panose="020B0503020202020204" pitchFamily="34" charset="0"/>
              </a:rPr>
              <a:t>HIDROCARBONETOS RAMIFICADOS</a:t>
            </a:r>
            <a:endParaRPr lang="pt-BR" sz="6000" dirty="0">
              <a:latin typeface="Agency FB" panose="020B0503020202020204" pitchFamily="34" charset="0"/>
            </a:endParaRPr>
          </a:p>
        </p:txBody>
      </p:sp>
      <p:pic>
        <p:nvPicPr>
          <p:cNvPr id="3074" name="Picture 2" descr="Nomenclatura de hidrocarbonetos ramificados - Mundo Educação">
            <a:extLst>
              <a:ext uri="{FF2B5EF4-FFF2-40B4-BE49-F238E27FC236}">
                <a16:creationId xmlns:a16="http://schemas.microsoft.com/office/drawing/2014/main" id="{360F133A-3DF8-569D-8E34-6C39B51747F5}"/>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466" y="408500"/>
            <a:ext cx="2892528" cy="233137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C25534EF-D448-121F-5A83-9BB32C95720E}"/>
              </a:ext>
            </a:extLst>
          </p:cNvPr>
          <p:cNvPicPr>
            <a:picLocks noChangeAspect="1"/>
          </p:cNvPicPr>
          <p:nvPr/>
        </p:nvPicPr>
        <p:blipFill>
          <a:blip r:embed="rId3"/>
          <a:stretch>
            <a:fillRect/>
          </a:stretch>
        </p:blipFill>
        <p:spPr>
          <a:xfrm>
            <a:off x="3348191" y="2347492"/>
            <a:ext cx="7855357" cy="4186693"/>
          </a:xfrm>
          <a:prstGeom prst="rect">
            <a:avLst/>
          </a:prstGeom>
        </p:spPr>
      </p:pic>
    </p:spTree>
    <p:extLst>
      <p:ext uri="{BB962C8B-B14F-4D97-AF65-F5344CB8AC3E}">
        <p14:creationId xmlns:p14="http://schemas.microsoft.com/office/powerpoint/2010/main" val="42389492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ADF4666-81E5-0863-1734-1E302F3A059A}"/>
              </a:ext>
            </a:extLst>
          </p:cNvPr>
          <p:cNvSpPr txBox="1"/>
          <p:nvPr/>
        </p:nvSpPr>
        <p:spPr>
          <a:xfrm>
            <a:off x="4581832" y="408500"/>
            <a:ext cx="5388077" cy="1938992"/>
          </a:xfrm>
          <a:prstGeom prst="rect">
            <a:avLst/>
          </a:prstGeom>
          <a:noFill/>
        </p:spPr>
        <p:txBody>
          <a:bodyPr wrap="square">
            <a:spAutoFit/>
          </a:bodyPr>
          <a:lstStyle/>
          <a:p>
            <a:pPr algn="ctr"/>
            <a:r>
              <a:rPr lang="pt-BR" sz="6000" b="1" i="0" u="none" strike="noStrike" baseline="0" dirty="0">
                <a:latin typeface="Agency FB" panose="020B0503020202020204" pitchFamily="34" charset="0"/>
              </a:rPr>
              <a:t>HIDROCARBONETOS RAMIFICADOS</a:t>
            </a:r>
            <a:endParaRPr lang="pt-BR" sz="6000" dirty="0">
              <a:latin typeface="Agency FB" panose="020B0503020202020204" pitchFamily="34" charset="0"/>
            </a:endParaRPr>
          </a:p>
        </p:txBody>
      </p:sp>
      <p:pic>
        <p:nvPicPr>
          <p:cNvPr id="3074" name="Picture 2" descr="Nomenclatura de hidrocarbonetos ramificados - Mundo Educação">
            <a:extLst>
              <a:ext uri="{FF2B5EF4-FFF2-40B4-BE49-F238E27FC236}">
                <a16:creationId xmlns:a16="http://schemas.microsoft.com/office/drawing/2014/main" id="{360F133A-3DF8-569D-8E34-6C39B51747F5}"/>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466" y="408500"/>
            <a:ext cx="2892528" cy="23313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4792B525-26DE-5A86-14C0-985074EDBF13}"/>
              </a:ext>
            </a:extLst>
          </p:cNvPr>
          <p:cNvPicPr>
            <a:picLocks noChangeAspect="1"/>
          </p:cNvPicPr>
          <p:nvPr/>
        </p:nvPicPr>
        <p:blipFill>
          <a:blip r:embed="rId3"/>
          <a:stretch>
            <a:fillRect/>
          </a:stretch>
        </p:blipFill>
        <p:spPr>
          <a:xfrm>
            <a:off x="4223659" y="2517503"/>
            <a:ext cx="7753875" cy="1287579"/>
          </a:xfrm>
          <a:prstGeom prst="rect">
            <a:avLst/>
          </a:prstGeom>
        </p:spPr>
      </p:pic>
      <p:pic>
        <p:nvPicPr>
          <p:cNvPr id="13" name="Imagem 12">
            <a:extLst>
              <a:ext uri="{FF2B5EF4-FFF2-40B4-BE49-F238E27FC236}">
                <a16:creationId xmlns:a16="http://schemas.microsoft.com/office/drawing/2014/main" id="{C2A8A757-7452-AD93-3BB7-6C21E436780A}"/>
              </a:ext>
            </a:extLst>
          </p:cNvPr>
          <p:cNvPicPr>
            <a:picLocks noChangeAspect="1"/>
          </p:cNvPicPr>
          <p:nvPr/>
        </p:nvPicPr>
        <p:blipFill>
          <a:blip r:embed="rId4"/>
          <a:stretch>
            <a:fillRect/>
          </a:stretch>
        </p:blipFill>
        <p:spPr>
          <a:xfrm>
            <a:off x="214466" y="4226826"/>
            <a:ext cx="3269263" cy="1432684"/>
          </a:xfrm>
          <a:prstGeom prst="rect">
            <a:avLst/>
          </a:prstGeom>
        </p:spPr>
      </p:pic>
      <p:pic>
        <p:nvPicPr>
          <p:cNvPr id="15" name="Imagem 14">
            <a:extLst>
              <a:ext uri="{FF2B5EF4-FFF2-40B4-BE49-F238E27FC236}">
                <a16:creationId xmlns:a16="http://schemas.microsoft.com/office/drawing/2014/main" id="{DBB27943-F10B-E7EC-CF17-EA02B2101735}"/>
              </a:ext>
            </a:extLst>
          </p:cNvPr>
          <p:cNvPicPr>
            <a:picLocks noChangeAspect="1"/>
          </p:cNvPicPr>
          <p:nvPr/>
        </p:nvPicPr>
        <p:blipFill>
          <a:blip r:embed="rId5"/>
          <a:stretch>
            <a:fillRect/>
          </a:stretch>
        </p:blipFill>
        <p:spPr>
          <a:xfrm>
            <a:off x="5567511" y="3975093"/>
            <a:ext cx="5776461" cy="2430991"/>
          </a:xfrm>
          <a:prstGeom prst="rect">
            <a:avLst/>
          </a:prstGeom>
        </p:spPr>
      </p:pic>
      <p:sp>
        <p:nvSpPr>
          <p:cNvPr id="16" name="Retângulo 15">
            <a:extLst>
              <a:ext uri="{FF2B5EF4-FFF2-40B4-BE49-F238E27FC236}">
                <a16:creationId xmlns:a16="http://schemas.microsoft.com/office/drawing/2014/main" id="{FC03DF7C-ED2C-349B-075A-96883C088578}"/>
              </a:ext>
            </a:extLst>
          </p:cNvPr>
          <p:cNvSpPr/>
          <p:nvPr/>
        </p:nvSpPr>
        <p:spPr>
          <a:xfrm>
            <a:off x="5211097" y="3805082"/>
            <a:ext cx="973393" cy="2753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33177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ADF4666-81E5-0863-1734-1E302F3A059A}"/>
              </a:ext>
            </a:extLst>
          </p:cNvPr>
          <p:cNvSpPr txBox="1"/>
          <p:nvPr/>
        </p:nvSpPr>
        <p:spPr>
          <a:xfrm>
            <a:off x="4581832" y="408500"/>
            <a:ext cx="5388077" cy="1169551"/>
          </a:xfrm>
          <a:prstGeom prst="rect">
            <a:avLst/>
          </a:prstGeom>
          <a:noFill/>
        </p:spPr>
        <p:txBody>
          <a:bodyPr wrap="square">
            <a:spAutoFit/>
          </a:bodyPr>
          <a:lstStyle/>
          <a:p>
            <a:pPr algn="ctr"/>
            <a:r>
              <a:rPr lang="pt-BR" sz="3500" b="1" i="0" u="none" strike="noStrike" baseline="0" dirty="0">
                <a:latin typeface="Agency FB" panose="020B0503020202020204" pitchFamily="34" charset="0"/>
              </a:rPr>
              <a:t>NOMENCLATURA DOS HIDROCARBONETOS RAMIFICADOS</a:t>
            </a:r>
            <a:endParaRPr lang="pt-BR" sz="3500" dirty="0">
              <a:latin typeface="Agency FB" panose="020B0503020202020204" pitchFamily="34" charset="0"/>
            </a:endParaRPr>
          </a:p>
        </p:txBody>
      </p:sp>
      <p:pic>
        <p:nvPicPr>
          <p:cNvPr id="3074" name="Picture 2" descr="Nomenclatura de hidrocarbonetos ramificados - Mundo Educação">
            <a:extLst>
              <a:ext uri="{FF2B5EF4-FFF2-40B4-BE49-F238E27FC236}">
                <a16:creationId xmlns:a16="http://schemas.microsoft.com/office/drawing/2014/main" id="{360F133A-3DF8-569D-8E34-6C39B51747F5}"/>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466" y="408500"/>
            <a:ext cx="2892528" cy="2331377"/>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D1D35D7D-1910-5B01-E569-ED936C28851C}"/>
              </a:ext>
            </a:extLst>
          </p:cNvPr>
          <p:cNvSpPr/>
          <p:nvPr/>
        </p:nvSpPr>
        <p:spPr>
          <a:xfrm>
            <a:off x="4744524" y="1517502"/>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508CA3DA-4D22-1C8C-75C0-FDA45A23B7C0}"/>
              </a:ext>
            </a:extLst>
          </p:cNvPr>
          <p:cNvPicPr>
            <a:picLocks noChangeAspect="1"/>
          </p:cNvPicPr>
          <p:nvPr/>
        </p:nvPicPr>
        <p:blipFill>
          <a:blip r:embed="rId3"/>
          <a:stretch>
            <a:fillRect/>
          </a:stretch>
        </p:blipFill>
        <p:spPr>
          <a:xfrm>
            <a:off x="3777159" y="1824184"/>
            <a:ext cx="7732176" cy="4964173"/>
          </a:xfrm>
          <a:prstGeom prst="rect">
            <a:avLst/>
          </a:prstGeom>
        </p:spPr>
      </p:pic>
    </p:spTree>
    <p:extLst>
      <p:ext uri="{BB962C8B-B14F-4D97-AF65-F5344CB8AC3E}">
        <p14:creationId xmlns:p14="http://schemas.microsoft.com/office/powerpoint/2010/main" val="22408957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CDADD"/>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etróleo, Torre, Refinaria, Industrial">
            <a:extLst>
              <a:ext uri="{FF2B5EF4-FFF2-40B4-BE49-F238E27FC236}">
                <a16:creationId xmlns:a16="http://schemas.microsoft.com/office/drawing/2014/main" id="{B744E3C2-8866-31A1-ECAB-33FCD041A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0" t="17850" r="26532" b="2660"/>
          <a:stretch/>
        </p:blipFill>
        <p:spPr bwMode="auto">
          <a:xfrm>
            <a:off x="167149" y="93664"/>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tano – Wikipédia, a enciclopédia livre">
            <a:extLst>
              <a:ext uri="{FF2B5EF4-FFF2-40B4-BE49-F238E27FC236}">
                <a16:creationId xmlns:a16="http://schemas.microsoft.com/office/drawing/2014/main" id="{351960EA-C573-1CB6-AF3B-9B90E0663C8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B0E153-6E91-D1DC-562B-0C8A38F59FEB}"/>
              </a:ext>
            </a:extLst>
          </p:cNvPr>
          <p:cNvSpPr txBox="1"/>
          <p:nvPr/>
        </p:nvSpPr>
        <p:spPr>
          <a:xfrm>
            <a:off x="2866104" y="532210"/>
            <a:ext cx="5471652" cy="1015663"/>
          </a:xfrm>
          <a:prstGeom prst="rect">
            <a:avLst/>
          </a:prstGeom>
          <a:noFill/>
        </p:spPr>
        <p:txBody>
          <a:bodyPr wrap="square" rtlCol="0">
            <a:spAutoFit/>
          </a:bodyPr>
          <a:lstStyle/>
          <a:p>
            <a:r>
              <a:rPr lang="pt-BR" sz="6000" b="1" dirty="0">
                <a:latin typeface="Agency FB" panose="020B0503020202020204" pitchFamily="34" charset="0"/>
              </a:rPr>
              <a:t>HIDROCARBONETOS</a:t>
            </a:r>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2980096" y="1440702"/>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ABFB7EAA-78CE-1EF2-3D9F-E0D813B946CB}"/>
              </a:ext>
            </a:extLst>
          </p:cNvPr>
          <p:cNvSpPr txBox="1"/>
          <p:nvPr/>
        </p:nvSpPr>
        <p:spPr>
          <a:xfrm>
            <a:off x="299116" y="2920688"/>
            <a:ext cx="4843923" cy="2031325"/>
          </a:xfrm>
          <a:prstGeom prst="rect">
            <a:avLst/>
          </a:prstGeom>
          <a:solidFill>
            <a:schemeClr val="accent2"/>
          </a:solidFill>
        </p:spPr>
        <p:txBody>
          <a:bodyPr wrap="square">
            <a:spAutoFit/>
          </a:bodyPr>
          <a:lstStyle/>
          <a:p>
            <a:pPr algn="just"/>
            <a:r>
              <a:rPr lang="pt-BR" sz="1800" b="0" i="0" u="none" strike="noStrike" baseline="0" dirty="0">
                <a:latin typeface="Abadi Extra Light" panose="020B0204020104020204" pitchFamily="34" charset="0"/>
              </a:rPr>
              <a:t>Muitos combustíveis de uso diário são misturas de hidro carbonetos derivados do petróleo: </a:t>
            </a:r>
            <a:r>
              <a:rPr lang="pt-BR" sz="1800" b="1" i="0" u="none" strike="noStrike" baseline="0" dirty="0">
                <a:latin typeface="Abadi Extra Light" panose="020B0204020104020204" pitchFamily="34" charset="0"/>
              </a:rPr>
              <a:t>gás de cozinha</a:t>
            </a:r>
            <a:r>
              <a:rPr lang="pt-BR" sz="1800" b="0" i="0" u="none" strike="noStrike" baseline="0" dirty="0">
                <a:latin typeface="Abadi Extra Light" panose="020B0204020104020204" pitchFamily="34" charset="0"/>
              </a:rPr>
              <a:t>, </a:t>
            </a:r>
            <a:r>
              <a:rPr lang="pt-BR" sz="1800" b="1" i="0" u="none" strike="noStrike" baseline="0" dirty="0">
                <a:latin typeface="Abadi Extra Light" panose="020B0204020104020204" pitchFamily="34" charset="0"/>
              </a:rPr>
              <a:t>gasolina</a:t>
            </a:r>
            <a:r>
              <a:rPr lang="pt-BR" sz="1800" b="0" i="0" u="none" strike="noStrike" baseline="0" dirty="0">
                <a:latin typeface="Abadi Extra Light" panose="020B0204020104020204" pitchFamily="34" charset="0"/>
              </a:rPr>
              <a:t>, </a:t>
            </a:r>
            <a:r>
              <a:rPr lang="pt-BR" sz="1800" b="1" i="0" u="none" strike="noStrike" baseline="0" dirty="0">
                <a:latin typeface="Abadi Extra Light" panose="020B0204020104020204" pitchFamily="34" charset="0"/>
              </a:rPr>
              <a:t>querosene </a:t>
            </a:r>
            <a:r>
              <a:rPr lang="pt-BR" sz="1800" b="0" i="0" u="none" strike="noStrike" baseline="0" dirty="0">
                <a:latin typeface="Abadi Extra Light" panose="020B0204020104020204" pitchFamily="34" charset="0"/>
              </a:rPr>
              <a:t>e </a:t>
            </a:r>
            <a:r>
              <a:rPr lang="pt-BR" sz="1800" b="1" i="0" u="none" strike="noStrike" baseline="0" dirty="0">
                <a:latin typeface="Abadi Extra Light" panose="020B0204020104020204" pitchFamily="34" charset="0"/>
              </a:rPr>
              <a:t>óleo </a:t>
            </a:r>
            <a:r>
              <a:rPr lang="pt-BR" sz="1800" b="1" i="1" u="none" strike="noStrike" baseline="0" dirty="0">
                <a:latin typeface="Abadi Extra Light" panose="020B0204020104020204" pitchFamily="34" charset="0"/>
              </a:rPr>
              <a:t>die sel</a:t>
            </a:r>
            <a:r>
              <a:rPr lang="pt-BR" sz="1800" b="0" i="0" u="none" strike="noStrike" baseline="0" dirty="0">
                <a:latin typeface="Abadi Extra Light" panose="020B0204020104020204" pitchFamily="34" charset="0"/>
              </a:rPr>
              <a:t>.</a:t>
            </a:r>
          </a:p>
          <a:p>
            <a:pPr algn="just"/>
            <a:r>
              <a:rPr lang="pt-BR" sz="1800" b="0" i="0" u="none" strike="noStrike" baseline="0" dirty="0">
                <a:latin typeface="Abadi Extra Light" panose="020B0204020104020204" pitchFamily="34" charset="0"/>
              </a:rPr>
              <a:t>A queima desses combustíveis representa, no momento, uma das maiore</a:t>
            </a:r>
            <a:r>
              <a:rPr lang="pt-BR" dirty="0">
                <a:latin typeface="Abadi Extra Light" panose="020B0204020104020204" pitchFamily="34" charset="0"/>
              </a:rPr>
              <a:t>s </a:t>
            </a:r>
            <a:r>
              <a:rPr lang="pt-BR" sz="1800" b="0" i="0" u="none" strike="noStrike" baseline="0" dirty="0">
                <a:latin typeface="Abadi Extra Light" panose="020B0204020104020204" pitchFamily="34" charset="0"/>
              </a:rPr>
              <a:t>fontes de energia para a humanidade. Trata-se de uma </a:t>
            </a:r>
            <a:r>
              <a:rPr lang="pt-BR" sz="1800" b="1" i="0" u="none" strike="noStrike" baseline="0" dirty="0">
                <a:latin typeface="Abadi Extra Light" panose="020B0204020104020204" pitchFamily="34" charset="0"/>
              </a:rPr>
              <a:t>fonte não renovável de energia</a:t>
            </a:r>
            <a:r>
              <a:rPr lang="pt-BR" sz="1800" b="0" i="0" u="none" strike="noStrike" baseline="0" dirty="0">
                <a:latin typeface="Abadi Extra Light" panose="020B0204020104020204" pitchFamily="34" charset="0"/>
              </a:rPr>
              <a:t>.</a:t>
            </a:r>
            <a:endParaRPr lang="pt-BR" dirty="0">
              <a:latin typeface="Abadi Extra Light" panose="020B0204020104020204" pitchFamily="34" charset="0"/>
            </a:endParaRPr>
          </a:p>
        </p:txBody>
      </p:sp>
      <p:pic>
        <p:nvPicPr>
          <p:cNvPr id="8" name="Imagem 7">
            <a:extLst>
              <a:ext uri="{FF2B5EF4-FFF2-40B4-BE49-F238E27FC236}">
                <a16:creationId xmlns:a16="http://schemas.microsoft.com/office/drawing/2014/main" id="{31CA5580-812F-CC04-322B-E15D83AF4EC7}"/>
              </a:ext>
            </a:extLst>
          </p:cNvPr>
          <p:cNvPicPr>
            <a:picLocks noChangeAspect="1"/>
          </p:cNvPicPr>
          <p:nvPr/>
        </p:nvPicPr>
        <p:blipFill>
          <a:blip r:embed="rId4"/>
          <a:stretch>
            <a:fillRect/>
          </a:stretch>
        </p:blipFill>
        <p:spPr>
          <a:xfrm>
            <a:off x="5275006" y="2070098"/>
            <a:ext cx="6176200" cy="3778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34776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ADF4666-81E5-0863-1734-1E302F3A059A}"/>
              </a:ext>
            </a:extLst>
          </p:cNvPr>
          <p:cNvSpPr txBox="1"/>
          <p:nvPr/>
        </p:nvSpPr>
        <p:spPr>
          <a:xfrm>
            <a:off x="5891366" y="192190"/>
            <a:ext cx="6086168" cy="1169551"/>
          </a:xfrm>
          <a:prstGeom prst="rect">
            <a:avLst/>
          </a:prstGeom>
          <a:noFill/>
        </p:spPr>
        <p:txBody>
          <a:bodyPr wrap="square">
            <a:spAutoFit/>
          </a:bodyPr>
          <a:lstStyle/>
          <a:p>
            <a:pPr algn="ctr"/>
            <a:r>
              <a:rPr lang="pt-BR" sz="3500" b="1" i="0" u="none" strike="noStrike" baseline="0" dirty="0">
                <a:latin typeface="Agency FB" panose="020B0503020202020204" pitchFamily="34" charset="0"/>
              </a:rPr>
              <a:t>NOMENCLATURA DOS HIDROCARBONETOS DE CADEIA MISTA</a:t>
            </a:r>
            <a:endParaRPr lang="pt-BR" sz="3500" dirty="0">
              <a:latin typeface="Agency FB" panose="020B0503020202020204" pitchFamily="34" charset="0"/>
            </a:endParaRPr>
          </a:p>
        </p:txBody>
      </p:sp>
      <p:pic>
        <p:nvPicPr>
          <p:cNvPr id="3074" name="Picture 2" descr="Nomenclatura de hidrocarbonetos ramificados - Mundo Educação">
            <a:extLst>
              <a:ext uri="{FF2B5EF4-FFF2-40B4-BE49-F238E27FC236}">
                <a16:creationId xmlns:a16="http://schemas.microsoft.com/office/drawing/2014/main" id="{360F133A-3DF8-569D-8E34-6C39B51747F5}"/>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466" y="408500"/>
            <a:ext cx="2892528" cy="2331377"/>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D1D35D7D-1910-5B01-E569-ED936C28851C}"/>
              </a:ext>
            </a:extLst>
          </p:cNvPr>
          <p:cNvSpPr/>
          <p:nvPr/>
        </p:nvSpPr>
        <p:spPr>
          <a:xfrm>
            <a:off x="6174273" y="1361741"/>
            <a:ext cx="5520354" cy="114380"/>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FB10FE40-EAEC-3A4C-8C8F-3662316381E7}"/>
              </a:ext>
            </a:extLst>
          </p:cNvPr>
          <p:cNvPicPr>
            <a:picLocks noChangeAspect="1"/>
          </p:cNvPicPr>
          <p:nvPr/>
        </p:nvPicPr>
        <p:blipFill>
          <a:blip r:embed="rId3"/>
          <a:stretch>
            <a:fillRect/>
          </a:stretch>
        </p:blipFill>
        <p:spPr>
          <a:xfrm>
            <a:off x="4503174" y="2053400"/>
            <a:ext cx="6985298" cy="3535373"/>
          </a:xfrm>
          <a:prstGeom prst="rect">
            <a:avLst/>
          </a:prstGeom>
        </p:spPr>
      </p:pic>
    </p:spTree>
    <p:extLst>
      <p:ext uri="{BB962C8B-B14F-4D97-AF65-F5344CB8AC3E}">
        <p14:creationId xmlns:p14="http://schemas.microsoft.com/office/powerpoint/2010/main" val="26670159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ADF4666-81E5-0863-1734-1E302F3A059A}"/>
              </a:ext>
            </a:extLst>
          </p:cNvPr>
          <p:cNvSpPr txBox="1"/>
          <p:nvPr/>
        </p:nvSpPr>
        <p:spPr>
          <a:xfrm>
            <a:off x="5891366" y="329842"/>
            <a:ext cx="6086168" cy="630942"/>
          </a:xfrm>
          <a:prstGeom prst="rect">
            <a:avLst/>
          </a:prstGeom>
          <a:noFill/>
        </p:spPr>
        <p:txBody>
          <a:bodyPr wrap="square">
            <a:spAutoFit/>
          </a:bodyPr>
          <a:lstStyle/>
          <a:p>
            <a:pPr algn="ctr"/>
            <a:r>
              <a:rPr lang="pt-BR" sz="3500" b="1" i="0" u="none" strike="noStrike" baseline="0" dirty="0">
                <a:latin typeface="Agency FB" panose="020B0503020202020204" pitchFamily="34" charset="0"/>
              </a:rPr>
              <a:t>PREFIXOS NOS AROMÁTICOS</a:t>
            </a:r>
            <a:endParaRPr lang="pt-BR" sz="3500" dirty="0">
              <a:latin typeface="Agency FB" panose="020B0503020202020204" pitchFamily="34" charset="0"/>
            </a:endParaRPr>
          </a:p>
        </p:txBody>
      </p:sp>
      <p:pic>
        <p:nvPicPr>
          <p:cNvPr id="3074" name="Picture 2" descr="Nomenclatura de hidrocarbonetos ramificados - Mundo Educação">
            <a:extLst>
              <a:ext uri="{FF2B5EF4-FFF2-40B4-BE49-F238E27FC236}">
                <a16:creationId xmlns:a16="http://schemas.microsoft.com/office/drawing/2014/main" id="{360F133A-3DF8-569D-8E34-6C39B51747F5}"/>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466" y="408500"/>
            <a:ext cx="2892528" cy="2331377"/>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D1D35D7D-1910-5B01-E569-ED936C28851C}"/>
              </a:ext>
            </a:extLst>
          </p:cNvPr>
          <p:cNvSpPr/>
          <p:nvPr/>
        </p:nvSpPr>
        <p:spPr>
          <a:xfrm>
            <a:off x="6833418" y="960784"/>
            <a:ext cx="4257369" cy="81436"/>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A5A8834D-28DF-9C8D-A5DC-02AC59B16257}"/>
              </a:ext>
            </a:extLst>
          </p:cNvPr>
          <p:cNvPicPr>
            <a:picLocks noChangeAspect="1"/>
          </p:cNvPicPr>
          <p:nvPr/>
        </p:nvPicPr>
        <p:blipFill>
          <a:blip r:embed="rId3"/>
          <a:stretch>
            <a:fillRect/>
          </a:stretch>
        </p:blipFill>
        <p:spPr>
          <a:xfrm>
            <a:off x="4976469" y="1426185"/>
            <a:ext cx="7136631" cy="1755838"/>
          </a:xfrm>
          <a:prstGeom prst="rect">
            <a:avLst/>
          </a:prstGeom>
        </p:spPr>
      </p:pic>
      <p:pic>
        <p:nvPicPr>
          <p:cNvPr id="8" name="Imagem 7">
            <a:extLst>
              <a:ext uri="{FF2B5EF4-FFF2-40B4-BE49-F238E27FC236}">
                <a16:creationId xmlns:a16="http://schemas.microsoft.com/office/drawing/2014/main" id="{F13C259A-2CDE-2F97-13D0-0C2DB60ABEAB}"/>
              </a:ext>
            </a:extLst>
          </p:cNvPr>
          <p:cNvPicPr>
            <a:picLocks noChangeAspect="1"/>
          </p:cNvPicPr>
          <p:nvPr/>
        </p:nvPicPr>
        <p:blipFill>
          <a:blip r:embed="rId4"/>
          <a:stretch>
            <a:fillRect/>
          </a:stretch>
        </p:blipFill>
        <p:spPr>
          <a:xfrm>
            <a:off x="305048" y="3551520"/>
            <a:ext cx="6536238" cy="2976638"/>
          </a:xfrm>
          <a:prstGeom prst="rect">
            <a:avLst/>
          </a:prstGeom>
        </p:spPr>
      </p:pic>
    </p:spTree>
    <p:extLst>
      <p:ext uri="{BB962C8B-B14F-4D97-AF65-F5344CB8AC3E}">
        <p14:creationId xmlns:p14="http://schemas.microsoft.com/office/powerpoint/2010/main" val="4354799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CDADD"/>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etróleo, Torre, Refinaria, Industrial">
            <a:extLst>
              <a:ext uri="{FF2B5EF4-FFF2-40B4-BE49-F238E27FC236}">
                <a16:creationId xmlns:a16="http://schemas.microsoft.com/office/drawing/2014/main" id="{B744E3C2-8866-31A1-ECAB-33FCD041A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0" t="17850" r="26532" b="2660"/>
          <a:stretch/>
        </p:blipFill>
        <p:spPr bwMode="auto">
          <a:xfrm>
            <a:off x="167149" y="93664"/>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tano – Wikipédia, a enciclopédia livre">
            <a:extLst>
              <a:ext uri="{FF2B5EF4-FFF2-40B4-BE49-F238E27FC236}">
                <a16:creationId xmlns:a16="http://schemas.microsoft.com/office/drawing/2014/main" id="{351960EA-C573-1CB6-AF3B-9B90E0663C8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B0E153-6E91-D1DC-562B-0C8A38F59FEB}"/>
              </a:ext>
            </a:extLst>
          </p:cNvPr>
          <p:cNvSpPr txBox="1"/>
          <p:nvPr/>
        </p:nvSpPr>
        <p:spPr>
          <a:xfrm>
            <a:off x="2866104" y="532210"/>
            <a:ext cx="5471652" cy="1015663"/>
          </a:xfrm>
          <a:prstGeom prst="rect">
            <a:avLst/>
          </a:prstGeom>
          <a:noFill/>
        </p:spPr>
        <p:txBody>
          <a:bodyPr wrap="square" rtlCol="0">
            <a:spAutoFit/>
          </a:bodyPr>
          <a:lstStyle/>
          <a:p>
            <a:r>
              <a:rPr lang="pt-BR" sz="6000" b="1" dirty="0">
                <a:latin typeface="Agency FB" panose="020B0503020202020204" pitchFamily="34" charset="0"/>
              </a:rPr>
              <a:t>HIDROCARBONETOS</a:t>
            </a:r>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2980096" y="1440702"/>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8341D78-809C-8EEA-9B09-2BAA8258032F}"/>
              </a:ext>
            </a:extLst>
          </p:cNvPr>
          <p:cNvSpPr txBox="1"/>
          <p:nvPr/>
        </p:nvSpPr>
        <p:spPr>
          <a:xfrm>
            <a:off x="167149" y="3524342"/>
            <a:ext cx="3788279" cy="646331"/>
          </a:xfrm>
          <a:prstGeom prst="rect">
            <a:avLst/>
          </a:prstGeom>
          <a:solidFill>
            <a:schemeClr val="accent2"/>
          </a:solidFill>
        </p:spPr>
        <p:txBody>
          <a:bodyPr wrap="square">
            <a:spAutoFit/>
          </a:bodyPr>
          <a:lstStyle/>
          <a:p>
            <a:r>
              <a:rPr lang="pt-BR" sz="1800" b="0" i="0" u="none" strike="noStrike" baseline="0" dirty="0">
                <a:solidFill>
                  <a:srgbClr val="00007C"/>
                </a:solidFill>
                <a:latin typeface="Abadi Extra Light" panose="020B0204020104020204" pitchFamily="34" charset="0"/>
              </a:rPr>
              <a:t>Podem ser obtidos a partir da destilação fracionada do petróleo. </a:t>
            </a:r>
            <a:endParaRPr lang="pt-BR" dirty="0">
              <a:latin typeface="Abadi Extra Light" panose="020B0204020104020204" pitchFamily="34" charset="0"/>
            </a:endParaRPr>
          </a:p>
        </p:txBody>
      </p:sp>
      <p:pic>
        <p:nvPicPr>
          <p:cNvPr id="6" name="Imagem 5">
            <a:extLst>
              <a:ext uri="{FF2B5EF4-FFF2-40B4-BE49-F238E27FC236}">
                <a16:creationId xmlns:a16="http://schemas.microsoft.com/office/drawing/2014/main" id="{CD792E81-D1DD-D94F-6382-27125E033E88}"/>
              </a:ext>
            </a:extLst>
          </p:cNvPr>
          <p:cNvPicPr>
            <a:picLocks noChangeAspect="1"/>
          </p:cNvPicPr>
          <p:nvPr/>
        </p:nvPicPr>
        <p:blipFill>
          <a:blip r:embed="rId4"/>
          <a:stretch>
            <a:fillRect/>
          </a:stretch>
        </p:blipFill>
        <p:spPr>
          <a:xfrm>
            <a:off x="4126541" y="1706103"/>
            <a:ext cx="7026249" cy="4282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88163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CDADD"/>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etróleo, Torre, Refinaria, Industrial">
            <a:extLst>
              <a:ext uri="{FF2B5EF4-FFF2-40B4-BE49-F238E27FC236}">
                <a16:creationId xmlns:a16="http://schemas.microsoft.com/office/drawing/2014/main" id="{B744E3C2-8866-31A1-ECAB-33FCD041A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0" t="17850" r="26532" b="2660"/>
          <a:stretch/>
        </p:blipFill>
        <p:spPr bwMode="auto">
          <a:xfrm>
            <a:off x="167149" y="93664"/>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tano – Wikipédia, a enciclopédia livre">
            <a:extLst>
              <a:ext uri="{FF2B5EF4-FFF2-40B4-BE49-F238E27FC236}">
                <a16:creationId xmlns:a16="http://schemas.microsoft.com/office/drawing/2014/main" id="{351960EA-C573-1CB6-AF3B-9B90E0663C8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B0E153-6E91-D1DC-562B-0C8A38F59FEB}"/>
              </a:ext>
            </a:extLst>
          </p:cNvPr>
          <p:cNvSpPr txBox="1"/>
          <p:nvPr/>
        </p:nvSpPr>
        <p:spPr>
          <a:xfrm>
            <a:off x="2866104" y="532210"/>
            <a:ext cx="5471652" cy="1015663"/>
          </a:xfrm>
          <a:prstGeom prst="rect">
            <a:avLst/>
          </a:prstGeom>
          <a:noFill/>
        </p:spPr>
        <p:txBody>
          <a:bodyPr wrap="square" rtlCol="0">
            <a:spAutoFit/>
          </a:bodyPr>
          <a:lstStyle/>
          <a:p>
            <a:r>
              <a:rPr lang="pt-BR" sz="6000" b="1" dirty="0">
                <a:latin typeface="Agency FB" panose="020B0503020202020204" pitchFamily="34" charset="0"/>
              </a:rPr>
              <a:t>HIDROCARBONETOS</a:t>
            </a:r>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2980096" y="1440702"/>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8341D78-809C-8EEA-9B09-2BAA8258032F}"/>
              </a:ext>
            </a:extLst>
          </p:cNvPr>
          <p:cNvSpPr txBox="1"/>
          <p:nvPr/>
        </p:nvSpPr>
        <p:spPr>
          <a:xfrm>
            <a:off x="4001730" y="1895417"/>
            <a:ext cx="2812947" cy="369332"/>
          </a:xfrm>
          <a:prstGeom prst="rect">
            <a:avLst/>
          </a:prstGeom>
          <a:solidFill>
            <a:schemeClr val="accent2"/>
          </a:solidFill>
        </p:spPr>
        <p:txBody>
          <a:bodyPr wrap="square">
            <a:spAutoFit/>
          </a:bodyPr>
          <a:lstStyle/>
          <a:p>
            <a:r>
              <a:rPr lang="pt-BR" sz="1800" b="1" i="0" u="none" strike="noStrike" baseline="0" dirty="0">
                <a:solidFill>
                  <a:srgbClr val="00007C"/>
                </a:solidFill>
                <a:latin typeface="Abadi Extra Light" panose="020B0204020104020204" pitchFamily="34" charset="0"/>
              </a:rPr>
              <a:t>Algumas frações do petróleo</a:t>
            </a:r>
            <a:endParaRPr lang="pt-BR" b="1" dirty="0">
              <a:latin typeface="Abadi Extra Light" panose="020B0204020104020204" pitchFamily="34" charset="0"/>
            </a:endParaRPr>
          </a:p>
        </p:txBody>
      </p:sp>
      <p:sp>
        <p:nvSpPr>
          <p:cNvPr id="8" name="CaixaDeTexto 7">
            <a:extLst>
              <a:ext uri="{FF2B5EF4-FFF2-40B4-BE49-F238E27FC236}">
                <a16:creationId xmlns:a16="http://schemas.microsoft.com/office/drawing/2014/main" id="{7F2FECBD-F1EB-4CB5-9EE6-6291D6ECE877}"/>
              </a:ext>
            </a:extLst>
          </p:cNvPr>
          <p:cNvSpPr txBox="1"/>
          <p:nvPr/>
        </p:nvSpPr>
        <p:spPr>
          <a:xfrm>
            <a:off x="426370" y="5025455"/>
            <a:ext cx="3722843" cy="923330"/>
          </a:xfrm>
          <a:prstGeom prst="rect">
            <a:avLst/>
          </a:prstGeom>
          <a:noFill/>
        </p:spPr>
        <p:txBody>
          <a:bodyPr wrap="square">
            <a:spAutoFit/>
          </a:bodyPr>
          <a:lstStyle/>
          <a:p>
            <a:pPr algn="l"/>
            <a:r>
              <a:rPr lang="pt-BR" sz="1800" b="1" i="0" u="none" strike="noStrike" baseline="0" dirty="0">
                <a:solidFill>
                  <a:srgbClr val="000000"/>
                </a:solidFill>
                <a:latin typeface="+mj-lt"/>
                <a:cs typeface="Times New Roman" panose="02020603050405020304" pitchFamily="18" charset="0"/>
              </a:rPr>
              <a:t>Gasolina</a:t>
            </a:r>
            <a:r>
              <a:rPr lang="pt-BR" sz="1800" b="0" i="0" u="none" strike="noStrike" baseline="0" dirty="0">
                <a:solidFill>
                  <a:srgbClr val="000000"/>
                </a:solidFill>
                <a:latin typeface="+mj-lt"/>
                <a:cs typeface="Times New Roman" panose="02020603050405020304" pitchFamily="18" charset="0"/>
              </a:rPr>
              <a:t>. Como existem diferentes variedades, corantes costumam ser adicionados a ela.</a:t>
            </a:r>
            <a:endParaRPr lang="pt-BR" dirty="0">
              <a:latin typeface="+mj-lt"/>
              <a:cs typeface="Times New Roman" panose="02020603050405020304" pitchFamily="18" charset="0"/>
            </a:endParaRPr>
          </a:p>
        </p:txBody>
      </p:sp>
      <p:pic>
        <p:nvPicPr>
          <p:cNvPr id="9" name="Imagem 8">
            <a:extLst>
              <a:ext uri="{FF2B5EF4-FFF2-40B4-BE49-F238E27FC236}">
                <a16:creationId xmlns:a16="http://schemas.microsoft.com/office/drawing/2014/main" id="{38744F94-4F6D-BC26-0BD4-BBC6B9ECDE3C}"/>
              </a:ext>
            </a:extLst>
          </p:cNvPr>
          <p:cNvPicPr>
            <a:picLocks noChangeAspect="1"/>
          </p:cNvPicPr>
          <p:nvPr/>
        </p:nvPicPr>
        <p:blipFill>
          <a:blip r:embed="rId4"/>
          <a:stretch>
            <a:fillRect/>
          </a:stretch>
        </p:blipFill>
        <p:spPr>
          <a:xfrm>
            <a:off x="426370" y="2606093"/>
            <a:ext cx="3575360" cy="2174205"/>
          </a:xfrm>
          <a:prstGeom prst="rect">
            <a:avLst/>
          </a:prstGeom>
          <a:ln>
            <a:noFill/>
          </a:ln>
          <a:effectLst>
            <a:outerShdw blurRad="292100" dist="139700" dir="2700000" algn="tl" rotWithShape="0">
              <a:srgbClr val="333333">
                <a:alpha val="65000"/>
              </a:srgbClr>
            </a:outerShdw>
          </a:effectLst>
        </p:spPr>
      </p:pic>
      <p:sp>
        <p:nvSpPr>
          <p:cNvPr id="11" name="CaixaDeTexto 10">
            <a:extLst>
              <a:ext uri="{FF2B5EF4-FFF2-40B4-BE49-F238E27FC236}">
                <a16:creationId xmlns:a16="http://schemas.microsoft.com/office/drawing/2014/main" id="{BA6253E5-69E0-0453-46D7-FAA54B7B3F7A}"/>
              </a:ext>
            </a:extLst>
          </p:cNvPr>
          <p:cNvSpPr txBox="1"/>
          <p:nvPr/>
        </p:nvSpPr>
        <p:spPr>
          <a:xfrm>
            <a:off x="4426576" y="5047966"/>
            <a:ext cx="3722843" cy="369332"/>
          </a:xfrm>
          <a:prstGeom prst="rect">
            <a:avLst/>
          </a:prstGeom>
          <a:noFill/>
        </p:spPr>
        <p:txBody>
          <a:bodyPr wrap="square">
            <a:spAutoFit/>
          </a:bodyPr>
          <a:lstStyle/>
          <a:p>
            <a:r>
              <a:rPr lang="pt-BR" sz="1800" b="1" i="0" u="none" strike="noStrike" baseline="0" dirty="0">
                <a:latin typeface="Times New Roman" panose="02020603050405020304" pitchFamily="18" charset="0"/>
                <a:cs typeface="Times New Roman" panose="02020603050405020304" pitchFamily="18" charset="0"/>
              </a:rPr>
              <a:t>Querosene</a:t>
            </a:r>
            <a:r>
              <a:rPr lang="pt-BR" sz="1800" b="0" i="0" u="none" strike="noStrike" baseline="0" dirty="0">
                <a:latin typeface="Times New Roman" panose="02020603050405020304" pitchFamily="18" charset="0"/>
                <a:cs typeface="Times New Roman" panose="02020603050405020304" pitchFamily="18" charset="0"/>
              </a:rPr>
              <a:t>. Solvente e combustível.</a:t>
            </a:r>
            <a:endParaRPr lang="pt-BR" dirty="0">
              <a:latin typeface="Times New Roman" panose="02020603050405020304" pitchFamily="18" charset="0"/>
              <a:cs typeface="Times New Roman" panose="02020603050405020304" pitchFamily="18" charset="0"/>
            </a:endParaRPr>
          </a:p>
        </p:txBody>
      </p:sp>
      <p:pic>
        <p:nvPicPr>
          <p:cNvPr id="12" name="Imagem 11">
            <a:extLst>
              <a:ext uri="{FF2B5EF4-FFF2-40B4-BE49-F238E27FC236}">
                <a16:creationId xmlns:a16="http://schemas.microsoft.com/office/drawing/2014/main" id="{7EE45ECB-E5BE-A471-77A3-6E5E937F05CA}"/>
              </a:ext>
            </a:extLst>
          </p:cNvPr>
          <p:cNvPicPr>
            <a:picLocks noChangeAspect="1"/>
          </p:cNvPicPr>
          <p:nvPr/>
        </p:nvPicPr>
        <p:blipFill>
          <a:blip r:embed="rId5"/>
          <a:stretch>
            <a:fillRect/>
          </a:stretch>
        </p:blipFill>
        <p:spPr>
          <a:xfrm>
            <a:off x="4426575" y="2594663"/>
            <a:ext cx="3594257" cy="2174204"/>
          </a:xfrm>
          <a:prstGeom prst="rect">
            <a:avLst/>
          </a:prstGeom>
          <a:ln>
            <a:noFill/>
          </a:ln>
          <a:effectLst>
            <a:outerShdw blurRad="292100" dist="139700" dir="2700000" algn="tl" rotWithShape="0">
              <a:srgbClr val="333333">
                <a:alpha val="65000"/>
              </a:srgbClr>
            </a:outerShdw>
          </a:effectLst>
        </p:spPr>
      </p:pic>
      <p:sp>
        <p:nvSpPr>
          <p:cNvPr id="14" name="CaixaDeTexto 13">
            <a:extLst>
              <a:ext uri="{FF2B5EF4-FFF2-40B4-BE49-F238E27FC236}">
                <a16:creationId xmlns:a16="http://schemas.microsoft.com/office/drawing/2014/main" id="{0508339B-5D3C-50F4-272E-3A1127A90BDB}"/>
              </a:ext>
            </a:extLst>
          </p:cNvPr>
          <p:cNvSpPr txBox="1"/>
          <p:nvPr/>
        </p:nvSpPr>
        <p:spPr>
          <a:xfrm>
            <a:off x="8337757" y="5025455"/>
            <a:ext cx="3594258" cy="646331"/>
          </a:xfrm>
          <a:prstGeom prst="rect">
            <a:avLst/>
          </a:prstGeom>
          <a:noFill/>
        </p:spPr>
        <p:txBody>
          <a:bodyPr wrap="square">
            <a:spAutoFit/>
          </a:bodyPr>
          <a:lstStyle/>
          <a:p>
            <a:pPr algn="l"/>
            <a:r>
              <a:rPr lang="pt-BR" sz="1800" b="1" i="0" u="none" strike="noStrike" baseline="0" dirty="0">
                <a:solidFill>
                  <a:srgbClr val="000000"/>
                </a:solidFill>
                <a:latin typeface="Times New Roman" panose="02020603050405020304" pitchFamily="18" charset="0"/>
                <a:cs typeface="Times New Roman" panose="02020603050405020304" pitchFamily="18" charset="0"/>
              </a:rPr>
              <a:t>Combustível de aviação</a:t>
            </a:r>
            <a:r>
              <a:rPr lang="pt-BR" sz="1800" b="0" i="0" u="none" strike="noStrike" baseline="0" dirty="0">
                <a:solidFill>
                  <a:srgbClr val="000000"/>
                </a:solidFill>
                <a:latin typeface="Times New Roman" panose="02020603050405020304" pitchFamily="18" charset="0"/>
                <a:cs typeface="Times New Roman" panose="02020603050405020304" pitchFamily="18" charset="0"/>
              </a:rPr>
              <a:t>. Uma fração próxima do querosene</a:t>
            </a:r>
            <a:endParaRPr lang="pt-BR" dirty="0">
              <a:latin typeface="Times New Roman" panose="02020603050405020304" pitchFamily="18" charset="0"/>
              <a:cs typeface="Times New Roman" panose="02020603050405020304" pitchFamily="18" charset="0"/>
            </a:endParaRPr>
          </a:p>
        </p:txBody>
      </p:sp>
      <p:pic>
        <p:nvPicPr>
          <p:cNvPr id="15" name="Imagem 14">
            <a:extLst>
              <a:ext uri="{FF2B5EF4-FFF2-40B4-BE49-F238E27FC236}">
                <a16:creationId xmlns:a16="http://schemas.microsoft.com/office/drawing/2014/main" id="{C515F192-6DF8-3B89-80EA-740DF66920AA}"/>
              </a:ext>
            </a:extLst>
          </p:cNvPr>
          <p:cNvPicPr>
            <a:picLocks noChangeAspect="1"/>
          </p:cNvPicPr>
          <p:nvPr/>
        </p:nvPicPr>
        <p:blipFill>
          <a:blip r:embed="rId6"/>
          <a:stretch>
            <a:fillRect/>
          </a:stretch>
        </p:blipFill>
        <p:spPr>
          <a:xfrm>
            <a:off x="8337756" y="2614115"/>
            <a:ext cx="3594258" cy="2166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9268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CDADD"/>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etróleo, Torre, Refinaria, Industrial">
            <a:extLst>
              <a:ext uri="{FF2B5EF4-FFF2-40B4-BE49-F238E27FC236}">
                <a16:creationId xmlns:a16="http://schemas.microsoft.com/office/drawing/2014/main" id="{B744E3C2-8866-31A1-ECAB-33FCD041A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0" t="17850" r="26532" b="2660"/>
          <a:stretch/>
        </p:blipFill>
        <p:spPr bwMode="auto">
          <a:xfrm>
            <a:off x="167149" y="93664"/>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tano – Wikipédia, a enciclopédia livre">
            <a:extLst>
              <a:ext uri="{FF2B5EF4-FFF2-40B4-BE49-F238E27FC236}">
                <a16:creationId xmlns:a16="http://schemas.microsoft.com/office/drawing/2014/main" id="{351960EA-C573-1CB6-AF3B-9B90E0663C8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B0E153-6E91-D1DC-562B-0C8A38F59FEB}"/>
              </a:ext>
            </a:extLst>
          </p:cNvPr>
          <p:cNvSpPr txBox="1"/>
          <p:nvPr/>
        </p:nvSpPr>
        <p:spPr>
          <a:xfrm>
            <a:off x="2866104" y="532210"/>
            <a:ext cx="5471652" cy="1015663"/>
          </a:xfrm>
          <a:prstGeom prst="rect">
            <a:avLst/>
          </a:prstGeom>
          <a:noFill/>
        </p:spPr>
        <p:txBody>
          <a:bodyPr wrap="square" rtlCol="0">
            <a:spAutoFit/>
          </a:bodyPr>
          <a:lstStyle/>
          <a:p>
            <a:r>
              <a:rPr lang="pt-BR" sz="6000" b="1" dirty="0">
                <a:latin typeface="Agency FB" panose="020B0503020202020204" pitchFamily="34" charset="0"/>
              </a:rPr>
              <a:t>HIDROCARBONETOS</a:t>
            </a:r>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2980096" y="1440702"/>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8341D78-809C-8EEA-9B09-2BAA8258032F}"/>
              </a:ext>
            </a:extLst>
          </p:cNvPr>
          <p:cNvSpPr txBox="1"/>
          <p:nvPr/>
        </p:nvSpPr>
        <p:spPr>
          <a:xfrm>
            <a:off x="4001730" y="1895417"/>
            <a:ext cx="2812947" cy="369332"/>
          </a:xfrm>
          <a:prstGeom prst="rect">
            <a:avLst/>
          </a:prstGeom>
          <a:solidFill>
            <a:schemeClr val="accent2"/>
          </a:solidFill>
        </p:spPr>
        <p:txBody>
          <a:bodyPr wrap="square">
            <a:spAutoFit/>
          </a:bodyPr>
          <a:lstStyle/>
          <a:p>
            <a:r>
              <a:rPr lang="pt-BR" sz="1800" b="1" i="0" u="none" strike="noStrike" baseline="0" dirty="0">
                <a:solidFill>
                  <a:srgbClr val="00007C"/>
                </a:solidFill>
                <a:latin typeface="Abadi Extra Light" panose="020B0204020104020204" pitchFamily="34" charset="0"/>
              </a:rPr>
              <a:t>Algumas frações do petróleo</a:t>
            </a:r>
            <a:endParaRPr lang="pt-BR" b="1" dirty="0">
              <a:latin typeface="Abadi Extra Light" panose="020B0204020104020204" pitchFamily="34" charset="0"/>
            </a:endParaRPr>
          </a:p>
        </p:txBody>
      </p:sp>
      <p:sp>
        <p:nvSpPr>
          <p:cNvPr id="6" name="CaixaDeTexto 5">
            <a:extLst>
              <a:ext uri="{FF2B5EF4-FFF2-40B4-BE49-F238E27FC236}">
                <a16:creationId xmlns:a16="http://schemas.microsoft.com/office/drawing/2014/main" id="{025965DB-C518-9EF3-C0E6-239538AB354D}"/>
              </a:ext>
            </a:extLst>
          </p:cNvPr>
          <p:cNvSpPr txBox="1"/>
          <p:nvPr/>
        </p:nvSpPr>
        <p:spPr>
          <a:xfrm>
            <a:off x="167149" y="4643891"/>
            <a:ext cx="2964427" cy="923330"/>
          </a:xfrm>
          <a:prstGeom prst="rect">
            <a:avLst/>
          </a:prstGeom>
          <a:noFill/>
        </p:spPr>
        <p:txBody>
          <a:bodyPr wrap="square">
            <a:spAutoFit/>
          </a:bodyPr>
          <a:lstStyle/>
          <a:p>
            <a:pPr algn="l"/>
            <a:r>
              <a:rPr lang="pt-BR" sz="1800" b="1" i="1" u="none" strike="noStrike" baseline="0" dirty="0">
                <a:solidFill>
                  <a:srgbClr val="000000"/>
                </a:solidFill>
                <a:latin typeface="Times New Roman" panose="02020603050405020304" pitchFamily="18" charset="0"/>
                <a:cs typeface="Times New Roman" panose="02020603050405020304" pitchFamily="18" charset="0"/>
              </a:rPr>
              <a:t>Diesel</a:t>
            </a:r>
            <a:r>
              <a:rPr lang="pt-BR" sz="1800" b="0" i="0" u="none" strike="noStrike" baseline="0" dirty="0">
                <a:solidFill>
                  <a:srgbClr val="000000"/>
                </a:solidFill>
                <a:latin typeface="Times New Roman" panose="02020603050405020304" pitchFamily="18" charset="0"/>
                <a:cs typeface="Times New Roman" panose="02020603050405020304" pitchFamily="18" charset="0"/>
              </a:rPr>
              <a:t>. Combustível em motores de ônibus, caminhões e alguns utilitários.</a:t>
            </a:r>
            <a:endParaRPr lang="pt-BR" dirty="0">
              <a:latin typeface="Times New Roman" panose="02020603050405020304" pitchFamily="18" charset="0"/>
              <a:cs typeface="Times New Roman" panose="02020603050405020304" pitchFamily="18" charset="0"/>
            </a:endParaRPr>
          </a:p>
        </p:txBody>
      </p:sp>
      <p:pic>
        <p:nvPicPr>
          <p:cNvPr id="10" name="Imagem 9">
            <a:extLst>
              <a:ext uri="{FF2B5EF4-FFF2-40B4-BE49-F238E27FC236}">
                <a16:creationId xmlns:a16="http://schemas.microsoft.com/office/drawing/2014/main" id="{6294D4BF-EAE7-027E-81D1-5FDB589CD509}"/>
              </a:ext>
            </a:extLst>
          </p:cNvPr>
          <p:cNvPicPr>
            <a:picLocks noChangeAspect="1"/>
          </p:cNvPicPr>
          <p:nvPr/>
        </p:nvPicPr>
        <p:blipFill>
          <a:blip r:embed="rId4"/>
          <a:stretch>
            <a:fillRect/>
          </a:stretch>
        </p:blipFill>
        <p:spPr>
          <a:xfrm>
            <a:off x="124101" y="2703921"/>
            <a:ext cx="2884868" cy="1745087"/>
          </a:xfrm>
          <a:prstGeom prst="rect">
            <a:avLst/>
          </a:prstGeom>
          <a:ln>
            <a:noFill/>
          </a:ln>
          <a:effectLst>
            <a:outerShdw blurRad="292100" dist="139700" dir="2700000" algn="tl" rotWithShape="0">
              <a:srgbClr val="333333">
                <a:alpha val="65000"/>
              </a:srgbClr>
            </a:outerShdw>
          </a:effectLst>
        </p:spPr>
      </p:pic>
      <p:sp>
        <p:nvSpPr>
          <p:cNvPr id="16" name="CaixaDeTexto 15">
            <a:extLst>
              <a:ext uri="{FF2B5EF4-FFF2-40B4-BE49-F238E27FC236}">
                <a16:creationId xmlns:a16="http://schemas.microsoft.com/office/drawing/2014/main" id="{CBD17639-ABC7-8874-C403-D184A878D639}"/>
              </a:ext>
            </a:extLst>
          </p:cNvPr>
          <p:cNvSpPr txBox="1"/>
          <p:nvPr/>
        </p:nvSpPr>
        <p:spPr>
          <a:xfrm>
            <a:off x="3131576" y="4626293"/>
            <a:ext cx="3330666" cy="923330"/>
          </a:xfrm>
          <a:prstGeom prst="rect">
            <a:avLst/>
          </a:prstGeom>
          <a:noFill/>
        </p:spPr>
        <p:txBody>
          <a:bodyPr wrap="square">
            <a:spAutoFit/>
          </a:bodyPr>
          <a:lstStyle/>
          <a:p>
            <a:pPr algn="l"/>
            <a:r>
              <a:rPr lang="pt-BR" sz="1800" b="1" i="0" u="none" strike="noStrike" baseline="0" dirty="0">
                <a:latin typeface="Times New Roman" panose="02020603050405020304" pitchFamily="18" charset="0"/>
                <a:cs typeface="Times New Roman" panose="02020603050405020304" pitchFamily="18" charset="0"/>
              </a:rPr>
              <a:t>Óleo lubrificante médio</a:t>
            </a:r>
            <a:r>
              <a:rPr lang="pt-BR" sz="1800" b="0" i="0" u="none" strike="noStrike" baseline="0" dirty="0">
                <a:latin typeface="Times New Roman" panose="02020603050405020304" pitchFamily="18" charset="0"/>
                <a:cs typeface="Times New Roman" panose="02020603050405020304" pitchFamily="18" charset="0"/>
              </a:rPr>
              <a:t>. Pode ser usado, por exemplo, em motores.</a:t>
            </a:r>
            <a:endParaRPr lang="pt-BR" dirty="0">
              <a:latin typeface="Times New Roman" panose="02020603050405020304" pitchFamily="18" charset="0"/>
              <a:cs typeface="Times New Roman" panose="02020603050405020304" pitchFamily="18" charset="0"/>
            </a:endParaRPr>
          </a:p>
        </p:txBody>
      </p:sp>
      <p:pic>
        <p:nvPicPr>
          <p:cNvPr id="17" name="Imagem 16">
            <a:extLst>
              <a:ext uri="{FF2B5EF4-FFF2-40B4-BE49-F238E27FC236}">
                <a16:creationId xmlns:a16="http://schemas.microsoft.com/office/drawing/2014/main" id="{E2DB1B32-9DC2-FBF2-FAE8-D96C7B587ACF}"/>
              </a:ext>
            </a:extLst>
          </p:cNvPr>
          <p:cNvPicPr>
            <a:picLocks noChangeAspect="1"/>
          </p:cNvPicPr>
          <p:nvPr/>
        </p:nvPicPr>
        <p:blipFill>
          <a:blip r:embed="rId5"/>
          <a:stretch>
            <a:fillRect/>
          </a:stretch>
        </p:blipFill>
        <p:spPr>
          <a:xfrm>
            <a:off x="3157364" y="2703921"/>
            <a:ext cx="2884868" cy="1738648"/>
          </a:xfrm>
          <a:prstGeom prst="rect">
            <a:avLst/>
          </a:prstGeom>
          <a:ln>
            <a:noFill/>
          </a:ln>
          <a:effectLst>
            <a:outerShdw blurRad="292100" dist="139700" dir="2700000" algn="tl" rotWithShape="0">
              <a:srgbClr val="333333">
                <a:alpha val="65000"/>
              </a:srgbClr>
            </a:outerShdw>
          </a:effectLst>
        </p:spPr>
      </p:pic>
      <p:sp>
        <p:nvSpPr>
          <p:cNvPr id="19" name="CaixaDeTexto 18">
            <a:extLst>
              <a:ext uri="{FF2B5EF4-FFF2-40B4-BE49-F238E27FC236}">
                <a16:creationId xmlns:a16="http://schemas.microsoft.com/office/drawing/2014/main" id="{31A19E75-BBC9-A4C7-408D-2C1B75BD34FF}"/>
              </a:ext>
            </a:extLst>
          </p:cNvPr>
          <p:cNvSpPr txBox="1"/>
          <p:nvPr/>
        </p:nvSpPr>
        <p:spPr>
          <a:xfrm>
            <a:off x="6175558" y="4626293"/>
            <a:ext cx="2884868" cy="1200329"/>
          </a:xfrm>
          <a:prstGeom prst="rect">
            <a:avLst/>
          </a:prstGeom>
          <a:noFill/>
        </p:spPr>
        <p:txBody>
          <a:bodyPr wrap="square">
            <a:spAutoFit/>
          </a:bodyPr>
          <a:lstStyle/>
          <a:p>
            <a:pPr algn="l"/>
            <a:r>
              <a:rPr lang="pt-BR" sz="1800" b="1" i="0" u="none" strike="noStrike" baseline="0" dirty="0">
                <a:latin typeface="Times New Roman" panose="02020603050405020304" pitchFamily="18" charset="0"/>
                <a:cs typeface="Times New Roman" panose="02020603050405020304" pitchFamily="18" charset="0"/>
              </a:rPr>
              <a:t>Óleo lubrificante pesado</a:t>
            </a:r>
            <a:r>
              <a:rPr lang="pt-BR" sz="1800" b="0" i="0" u="none" strike="noStrike" baseline="0" dirty="0">
                <a:latin typeface="Times New Roman" panose="02020603050405020304" pitchFamily="18" charset="0"/>
                <a:cs typeface="Times New Roman" panose="02020603050405020304" pitchFamily="18" charset="0"/>
              </a:rPr>
              <a:t>. É mais viscoso e serve para</a:t>
            </a:r>
          </a:p>
          <a:p>
            <a:pPr algn="l"/>
            <a:r>
              <a:rPr lang="pt-BR" sz="1800" b="0" i="0" u="none" strike="noStrike" baseline="0" dirty="0">
                <a:latin typeface="Times New Roman" panose="02020603050405020304" pitchFamily="18" charset="0"/>
                <a:cs typeface="Times New Roman" panose="02020603050405020304" pitchFamily="18" charset="0"/>
              </a:rPr>
              <a:t>engrenagens e juntas móveis de máquinas pesadas.</a:t>
            </a:r>
            <a:endParaRPr lang="pt-BR" dirty="0">
              <a:latin typeface="Times New Roman" panose="02020603050405020304" pitchFamily="18" charset="0"/>
              <a:cs typeface="Times New Roman" panose="02020603050405020304" pitchFamily="18" charset="0"/>
            </a:endParaRPr>
          </a:p>
        </p:txBody>
      </p:sp>
      <p:pic>
        <p:nvPicPr>
          <p:cNvPr id="20" name="Imagem 19">
            <a:extLst>
              <a:ext uri="{FF2B5EF4-FFF2-40B4-BE49-F238E27FC236}">
                <a16:creationId xmlns:a16="http://schemas.microsoft.com/office/drawing/2014/main" id="{9FFB903A-480D-1C6F-D769-9753C3048FAE}"/>
              </a:ext>
            </a:extLst>
          </p:cNvPr>
          <p:cNvPicPr>
            <a:picLocks noChangeAspect="1"/>
          </p:cNvPicPr>
          <p:nvPr/>
        </p:nvPicPr>
        <p:blipFill>
          <a:blip r:embed="rId6"/>
          <a:stretch>
            <a:fillRect/>
          </a:stretch>
        </p:blipFill>
        <p:spPr>
          <a:xfrm>
            <a:off x="6190627" y="2712642"/>
            <a:ext cx="2884868" cy="1745087"/>
          </a:xfrm>
          <a:prstGeom prst="rect">
            <a:avLst/>
          </a:prstGeom>
          <a:ln>
            <a:noFill/>
          </a:ln>
          <a:effectLst>
            <a:outerShdw blurRad="292100" dist="139700" dir="2700000" algn="tl" rotWithShape="0">
              <a:srgbClr val="333333">
                <a:alpha val="65000"/>
              </a:srgbClr>
            </a:outerShdw>
          </a:effectLst>
        </p:spPr>
      </p:pic>
      <p:pic>
        <p:nvPicPr>
          <p:cNvPr id="21" name="Imagem 20">
            <a:extLst>
              <a:ext uri="{FF2B5EF4-FFF2-40B4-BE49-F238E27FC236}">
                <a16:creationId xmlns:a16="http://schemas.microsoft.com/office/drawing/2014/main" id="{DB21A952-9FEB-DB50-7E13-2B402B2E2D2E}"/>
              </a:ext>
            </a:extLst>
          </p:cNvPr>
          <p:cNvPicPr>
            <a:picLocks noChangeAspect="1"/>
          </p:cNvPicPr>
          <p:nvPr/>
        </p:nvPicPr>
        <p:blipFill>
          <a:blip r:embed="rId7"/>
          <a:stretch>
            <a:fillRect/>
          </a:stretch>
        </p:blipFill>
        <p:spPr>
          <a:xfrm>
            <a:off x="9222809" y="2690202"/>
            <a:ext cx="2884868" cy="1738648"/>
          </a:xfrm>
          <a:prstGeom prst="rect">
            <a:avLst/>
          </a:prstGeom>
          <a:ln>
            <a:noFill/>
          </a:ln>
          <a:effectLst>
            <a:outerShdw blurRad="292100" dist="139700" dir="2700000" algn="tl" rotWithShape="0">
              <a:srgbClr val="333333">
                <a:alpha val="65000"/>
              </a:srgbClr>
            </a:outerShdw>
          </a:effectLst>
        </p:spPr>
      </p:pic>
      <p:sp>
        <p:nvSpPr>
          <p:cNvPr id="23" name="CaixaDeTexto 22">
            <a:extLst>
              <a:ext uri="{FF2B5EF4-FFF2-40B4-BE49-F238E27FC236}">
                <a16:creationId xmlns:a16="http://schemas.microsoft.com/office/drawing/2014/main" id="{777EC127-A28F-422F-4FFD-72A0CEA06B88}"/>
              </a:ext>
            </a:extLst>
          </p:cNvPr>
          <p:cNvSpPr txBox="1"/>
          <p:nvPr/>
        </p:nvSpPr>
        <p:spPr>
          <a:xfrm>
            <a:off x="9136310" y="4602317"/>
            <a:ext cx="2968098" cy="1477328"/>
          </a:xfrm>
          <a:prstGeom prst="rect">
            <a:avLst/>
          </a:prstGeom>
          <a:noFill/>
        </p:spPr>
        <p:txBody>
          <a:bodyPr wrap="square">
            <a:spAutoFit/>
          </a:bodyPr>
          <a:lstStyle/>
          <a:p>
            <a:pPr algn="l"/>
            <a:r>
              <a:rPr lang="pt-BR" sz="1800" b="1" i="0" u="none" strike="noStrike" baseline="0" dirty="0">
                <a:latin typeface="Times New Roman" panose="02020603050405020304" pitchFamily="18" charset="0"/>
                <a:cs typeface="Times New Roman" panose="02020603050405020304" pitchFamily="18" charset="0"/>
              </a:rPr>
              <a:t>Piche</a:t>
            </a:r>
            <a:r>
              <a:rPr lang="pt-BR" sz="1800" b="0" i="0" u="none" strike="noStrike" baseline="0" dirty="0">
                <a:latin typeface="Times New Roman" panose="02020603050405020304" pitchFamily="18" charset="0"/>
                <a:cs typeface="Times New Roman" panose="02020603050405020304" pitchFamily="18" charset="0"/>
              </a:rPr>
              <a:t>, </a:t>
            </a:r>
            <a:r>
              <a:rPr lang="pt-BR" sz="1800" b="1" i="0" u="none" strike="noStrike" baseline="0" dirty="0">
                <a:latin typeface="Times New Roman" panose="02020603050405020304" pitchFamily="18" charset="0"/>
                <a:cs typeface="Times New Roman" panose="02020603050405020304" pitchFamily="18" charset="0"/>
              </a:rPr>
              <a:t>betume </a:t>
            </a:r>
            <a:r>
              <a:rPr lang="pt-BR" sz="1800" b="0" i="0" u="none" strike="noStrike" baseline="0" dirty="0">
                <a:latin typeface="Times New Roman" panose="02020603050405020304" pitchFamily="18" charset="0"/>
                <a:cs typeface="Times New Roman" panose="02020603050405020304" pitchFamily="18" charset="0"/>
              </a:rPr>
              <a:t>ou </a:t>
            </a:r>
            <a:r>
              <a:rPr lang="pt-BR" sz="1800" b="1" i="0" u="none" strike="noStrike" baseline="0" dirty="0">
                <a:latin typeface="Times New Roman" panose="02020603050405020304" pitchFamily="18" charset="0"/>
                <a:cs typeface="Times New Roman" panose="02020603050405020304" pitchFamily="18" charset="0"/>
              </a:rPr>
              <a:t>asfalto</a:t>
            </a:r>
            <a:r>
              <a:rPr lang="pt-BR" sz="1800" b="0" i="0" u="none" strike="noStrike" baseline="0" dirty="0">
                <a:latin typeface="Times New Roman" panose="02020603050405020304" pitchFamily="18" charset="0"/>
                <a:cs typeface="Times New Roman" panose="02020603050405020304" pitchFamily="18" charset="0"/>
              </a:rPr>
              <a:t>. Misturado com pedras adequadas forma o revestimento de ruas e estradas.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7744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CDADD"/>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etróleo, Torre, Refinaria, Industrial">
            <a:extLst>
              <a:ext uri="{FF2B5EF4-FFF2-40B4-BE49-F238E27FC236}">
                <a16:creationId xmlns:a16="http://schemas.microsoft.com/office/drawing/2014/main" id="{B744E3C2-8866-31A1-ECAB-33FCD041AD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0" t="17850" r="26532" b="2660"/>
          <a:stretch/>
        </p:blipFill>
        <p:spPr bwMode="auto">
          <a:xfrm>
            <a:off x="167149" y="93664"/>
            <a:ext cx="2408902" cy="2952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tano – Wikipédia, a enciclopédia livre">
            <a:extLst>
              <a:ext uri="{FF2B5EF4-FFF2-40B4-BE49-F238E27FC236}">
                <a16:creationId xmlns:a16="http://schemas.microsoft.com/office/drawing/2014/main" id="{351960EA-C573-1CB6-AF3B-9B90E0663C8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B0E153-6E91-D1DC-562B-0C8A38F59FEB}"/>
              </a:ext>
            </a:extLst>
          </p:cNvPr>
          <p:cNvSpPr txBox="1"/>
          <p:nvPr/>
        </p:nvSpPr>
        <p:spPr>
          <a:xfrm>
            <a:off x="2866104" y="532210"/>
            <a:ext cx="5471652" cy="1015663"/>
          </a:xfrm>
          <a:prstGeom prst="rect">
            <a:avLst/>
          </a:prstGeom>
          <a:noFill/>
        </p:spPr>
        <p:txBody>
          <a:bodyPr wrap="square" rtlCol="0">
            <a:spAutoFit/>
          </a:bodyPr>
          <a:lstStyle/>
          <a:p>
            <a:r>
              <a:rPr lang="pt-BR" sz="6000" b="1" dirty="0">
                <a:latin typeface="Agency FB" panose="020B0503020202020204" pitchFamily="34" charset="0"/>
              </a:rPr>
              <a:t>HIDROCARBONETOS</a:t>
            </a:r>
          </a:p>
        </p:txBody>
      </p:sp>
      <p:sp>
        <p:nvSpPr>
          <p:cNvPr id="3" name="CaixaDeTexto 2">
            <a:extLst>
              <a:ext uri="{FF2B5EF4-FFF2-40B4-BE49-F238E27FC236}">
                <a16:creationId xmlns:a16="http://schemas.microsoft.com/office/drawing/2014/main" id="{AC173059-7264-59B6-60B7-C929F6C15EF4}"/>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sp>
        <p:nvSpPr>
          <p:cNvPr id="4" name="Retângulo 3">
            <a:extLst>
              <a:ext uri="{FF2B5EF4-FFF2-40B4-BE49-F238E27FC236}">
                <a16:creationId xmlns:a16="http://schemas.microsoft.com/office/drawing/2014/main" id="{F50F5CFE-7ECE-9CEA-1052-F631BE993C9B}"/>
              </a:ext>
            </a:extLst>
          </p:cNvPr>
          <p:cNvSpPr/>
          <p:nvPr/>
        </p:nvSpPr>
        <p:spPr>
          <a:xfrm>
            <a:off x="2980096" y="1440702"/>
            <a:ext cx="5062692" cy="113371"/>
          </a:xfrm>
          <a:prstGeom prst="rect">
            <a:avLst/>
          </a:prstGeom>
          <a:solidFill>
            <a:srgbClr val="F29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8341D78-809C-8EEA-9B09-2BAA8258032F}"/>
              </a:ext>
            </a:extLst>
          </p:cNvPr>
          <p:cNvSpPr txBox="1"/>
          <p:nvPr/>
        </p:nvSpPr>
        <p:spPr>
          <a:xfrm>
            <a:off x="4001730" y="1895417"/>
            <a:ext cx="2812947" cy="369332"/>
          </a:xfrm>
          <a:prstGeom prst="rect">
            <a:avLst/>
          </a:prstGeom>
          <a:solidFill>
            <a:schemeClr val="accent2"/>
          </a:solidFill>
        </p:spPr>
        <p:txBody>
          <a:bodyPr wrap="square">
            <a:spAutoFit/>
          </a:bodyPr>
          <a:lstStyle/>
          <a:p>
            <a:r>
              <a:rPr lang="pt-BR" sz="1800" b="1" i="0" u="none" strike="noStrike" baseline="0" dirty="0">
                <a:solidFill>
                  <a:srgbClr val="00007C"/>
                </a:solidFill>
                <a:latin typeface="Abadi Extra Light" panose="020B0204020104020204" pitchFamily="34" charset="0"/>
              </a:rPr>
              <a:t>Algumas frações do petróleo</a:t>
            </a:r>
            <a:endParaRPr lang="pt-BR" b="1" dirty="0">
              <a:latin typeface="Abadi Extra Light" panose="020B0204020104020204" pitchFamily="34" charset="0"/>
            </a:endParaRPr>
          </a:p>
        </p:txBody>
      </p:sp>
      <p:pic>
        <p:nvPicPr>
          <p:cNvPr id="1026" name="Picture 2" descr="Uzbekistan: The Economics of Efficiency">
            <a:extLst>
              <a:ext uri="{FF2B5EF4-FFF2-40B4-BE49-F238E27FC236}">
                <a16:creationId xmlns:a16="http://schemas.microsoft.com/office/drawing/2014/main" id="{63F624D4-03B6-D64D-D861-92FD230EC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930" y="2606093"/>
            <a:ext cx="38100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4AD1FF54-8EEE-553B-19F6-7EED2D5EE0C6}"/>
              </a:ext>
            </a:extLst>
          </p:cNvPr>
          <p:cNvSpPr txBox="1"/>
          <p:nvPr/>
        </p:nvSpPr>
        <p:spPr>
          <a:xfrm>
            <a:off x="3568729" y="5332067"/>
            <a:ext cx="4066401" cy="923330"/>
          </a:xfrm>
          <a:prstGeom prst="rect">
            <a:avLst/>
          </a:prstGeom>
          <a:noFill/>
        </p:spPr>
        <p:txBody>
          <a:bodyPr wrap="square">
            <a:spAutoFit/>
          </a:bodyPr>
          <a:lstStyle/>
          <a:p>
            <a:pPr algn="l"/>
            <a:r>
              <a:rPr lang="pt-BR" sz="1800" b="1" i="1" u="none" strike="noStrike" baseline="0" dirty="0">
                <a:solidFill>
                  <a:srgbClr val="000000"/>
                </a:solidFill>
                <a:latin typeface="Times New Roman" panose="02020603050405020304" pitchFamily="18" charset="0"/>
                <a:cs typeface="Times New Roman" panose="02020603050405020304" pitchFamily="18" charset="0"/>
              </a:rPr>
              <a:t>Gás natural. </a:t>
            </a:r>
            <a:r>
              <a:rPr lang="pt-BR" sz="1800" b="0" i="0" u="none" strike="noStrike" baseline="0" dirty="0">
                <a:solidFill>
                  <a:srgbClr val="000000"/>
                </a:solidFill>
                <a:latin typeface="Times New Roman" panose="02020603050405020304" pitchFamily="18" charset="0"/>
                <a:cs typeface="Times New Roman" panose="02020603050405020304" pitchFamily="18" charset="0"/>
              </a:rPr>
              <a:t>Combustível </a:t>
            </a:r>
            <a:r>
              <a:rPr lang="pt-BR" dirty="0">
                <a:latin typeface="Times New Roman" panose="02020603050405020304" pitchFamily="18" charset="0"/>
                <a:cs typeface="Times New Roman" panose="02020603050405020304" pitchFamily="18" charset="0"/>
              </a:rPr>
              <a:t>composto por uma mistura de hidrocarbonetos como o metano e o etano.</a:t>
            </a:r>
          </a:p>
        </p:txBody>
      </p:sp>
    </p:spTree>
    <p:extLst>
      <p:ext uri="{BB962C8B-B14F-4D97-AF65-F5344CB8AC3E}">
        <p14:creationId xmlns:p14="http://schemas.microsoft.com/office/powerpoint/2010/main" val="3536971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FBCAD0B-A91A-D542-B0DD-3E4F176CC54D}"/>
              </a:ext>
            </a:extLst>
          </p:cNvPr>
          <p:cNvSpPr txBox="1"/>
          <p:nvPr/>
        </p:nvSpPr>
        <p:spPr>
          <a:xfrm>
            <a:off x="3802625" y="1997839"/>
            <a:ext cx="5479027" cy="2862322"/>
          </a:xfrm>
          <a:prstGeom prst="rect">
            <a:avLst/>
          </a:prstGeom>
          <a:noFill/>
        </p:spPr>
        <p:txBody>
          <a:bodyPr wrap="square">
            <a:spAutoFit/>
          </a:bodyPr>
          <a:lstStyle/>
          <a:p>
            <a:pPr algn="ctr"/>
            <a:r>
              <a:rPr lang="pt-BR" sz="6000" b="1" i="0" u="none" strike="noStrike" baseline="0" dirty="0">
                <a:latin typeface="Agency FB" panose="020B0503020202020204" pitchFamily="34" charset="0"/>
              </a:rPr>
              <a:t>NOMENCLATURA </a:t>
            </a:r>
          </a:p>
          <a:p>
            <a:pPr algn="ctr"/>
            <a:r>
              <a:rPr lang="pt-BR" sz="6000" b="1" i="0" u="none" strike="noStrike" baseline="0" dirty="0">
                <a:latin typeface="Agency FB" panose="020B0503020202020204" pitchFamily="34" charset="0"/>
              </a:rPr>
              <a:t>DE HIDROCARBONETOS</a:t>
            </a:r>
            <a:endParaRPr lang="pt-BR" sz="6000" dirty="0">
              <a:latin typeface="Agency FB" panose="020B0503020202020204" pitchFamily="34" charset="0"/>
            </a:endParaRPr>
          </a:p>
        </p:txBody>
      </p:sp>
      <p:pic>
        <p:nvPicPr>
          <p:cNvPr id="5" name="Picture 6" descr="Octano – Wikipédia, a enciclopédia livre">
            <a:extLst>
              <a:ext uri="{FF2B5EF4-FFF2-40B4-BE49-F238E27FC236}">
                <a16:creationId xmlns:a16="http://schemas.microsoft.com/office/drawing/2014/main" id="{28E99177-7FD9-0648-F5F1-E051E6C91BDC}"/>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15115" y="93664"/>
            <a:ext cx="3575361" cy="1569908"/>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222746AD-C8A4-C2AB-E5C3-855136A7CD5F}"/>
              </a:ext>
            </a:extLst>
          </p:cNvPr>
          <p:cNvSpPr txBox="1"/>
          <p:nvPr/>
        </p:nvSpPr>
        <p:spPr>
          <a:xfrm>
            <a:off x="9797845" y="6255397"/>
            <a:ext cx="2231923" cy="523220"/>
          </a:xfrm>
          <a:prstGeom prst="rect">
            <a:avLst/>
          </a:prstGeom>
          <a:solidFill>
            <a:srgbClr val="F29A79"/>
          </a:solidFill>
        </p:spPr>
        <p:txBody>
          <a:bodyPr wrap="square" rtlCol="0">
            <a:spAutoFit/>
          </a:bodyPr>
          <a:lstStyle/>
          <a:p>
            <a:r>
              <a:rPr lang="pt-BR" sz="2800" b="1" dirty="0">
                <a:latin typeface="Agency FB" panose="020B0503020202020204" pitchFamily="34" charset="0"/>
              </a:rPr>
              <a:t>CARLOS JÚNIOR</a:t>
            </a:r>
          </a:p>
        </p:txBody>
      </p:sp>
      <p:pic>
        <p:nvPicPr>
          <p:cNvPr id="8" name="Picture 4" descr="Petróleo, Torre, Refinaria, Industrial">
            <a:extLst>
              <a:ext uri="{FF2B5EF4-FFF2-40B4-BE49-F238E27FC236}">
                <a16:creationId xmlns:a16="http://schemas.microsoft.com/office/drawing/2014/main" id="{664A04EB-C944-8A18-0417-2418C82E835A}"/>
              </a:ext>
            </a:extLst>
          </p:cNvPr>
          <p:cNvPicPr>
            <a:picLocks noChangeAspect="1" noChangeArrowheads="1"/>
          </p:cNvPicPr>
          <p:nvPr/>
        </p:nvPicPr>
        <p:blipFill rotWithShape="1">
          <a:blip r:embed="rId3">
            <a:clrChange>
              <a:clrFrom>
                <a:srgbClr val="ACDADD"/>
              </a:clrFrom>
              <a:clrTo>
                <a:srgbClr val="ACDADD">
                  <a:alpha val="0"/>
                </a:srgbClr>
              </a:clrTo>
            </a:clrChange>
            <a:alphaModFix/>
            <a:extLst>
              <a:ext uri="{28A0092B-C50C-407E-A947-70E740481C1C}">
                <a14:useLocalDpi xmlns:a14="http://schemas.microsoft.com/office/drawing/2010/main" val="0"/>
              </a:ext>
            </a:extLst>
          </a:blip>
          <a:srcRect l="27580" t="17850" r="26532" b="2660"/>
          <a:stretch/>
        </p:blipFill>
        <p:spPr bwMode="auto">
          <a:xfrm>
            <a:off x="1140542" y="1997839"/>
            <a:ext cx="2408902" cy="295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906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1002</TotalTime>
  <Words>960</Words>
  <Application>Microsoft Office PowerPoint</Application>
  <PresentationFormat>Widescreen</PresentationFormat>
  <Paragraphs>124</Paragraphs>
  <Slides>41</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41</vt:i4>
      </vt:variant>
    </vt:vector>
  </HeadingPairs>
  <TitlesOfParts>
    <vt:vector size="51" baseType="lpstr">
      <vt:lpstr>Abadi</vt:lpstr>
      <vt:lpstr>Abadi Extra Light</vt:lpstr>
      <vt:lpstr>Agency FB</vt:lpstr>
      <vt:lpstr>Aptos</vt:lpstr>
      <vt:lpstr>Aptos Display</vt:lpstr>
      <vt:lpstr>Arial</vt:lpstr>
      <vt:lpstr>Palatino-Roman</vt:lpstr>
      <vt:lpstr>Times New Roman</vt:lpstr>
      <vt:lpstr>Universal-GreekwithMathPi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Antonio Barros e Silva Junior</dc:creator>
  <cp:lastModifiedBy>Carlos Antonio Barros e Silva Junior</cp:lastModifiedBy>
  <cp:revision>24</cp:revision>
  <dcterms:created xsi:type="dcterms:W3CDTF">2024-07-29T00:17:46Z</dcterms:created>
  <dcterms:modified xsi:type="dcterms:W3CDTF">2024-08-12T21:14:14Z</dcterms:modified>
</cp:coreProperties>
</file>